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Oliver Angelil"/>
  <p:cmAuthor clrIdx="1" id="1" initials="" lastIdx="4" name="Nicole Noac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57F0F9-543A-4E9B-8575-31A1380F767A}">
  <a:tblStyle styleId="{D557F0F9-543A-4E9B-8575-31A1380F76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10T17:32:53.826">
    <p:pos x="435" y="56"/>
    <p:text>can you two provide a bit more personal information. E.g. where you are from, what you like to do in your free time (e.g. play soccer; cooking, etc)</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0-10T17:28:27.216">
    <p:pos x="326" y="170"/>
    <p:text>this slide needs more meat. Look at the list of questions Enzo provided you with today. We can provide a bit more detail here.
_Assigned to vincon.vera@gmail.com_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0-10T17:26:33.764">
    <p:pos x="196" y="280"/>
    <p:text>@alexis.djodjimadji@aims.ac.rw @patrick.uwayo@aims.ac.rw see this slide as example of how we described the data for the bboxx project. Feel free to edit this slide if you find it useful. @vincon.vera@gmail.com can review.</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0-10T17:22:41.085">
    <p:pos x="196" y="280"/>
    <p:text>@alexis.djodjimadji@aims.ac.rw @patrick.uwayo@aims.ac.rw can you replace the text in  this slide, and then Vera &amp; Lorenzo can review.
_Assigned to alexis.djodjimadji@aims.ac.rw_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10-16T15:14:35.070">
    <p:pos x="196" y="280"/>
    <p:text>From my time at Dance I know, they have this kind of evaluation.
With respect to their challenge, it would be good to know whether the battery SOH changes during the seasons, are there more battery swaps with peaks in temperature (high and low, connect to weather data) - and then how does the range change depending on season or peak temperature.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10-16T15:16:25.237">
    <p:pos x="196" y="280"/>
    <p:text>can you relate this chart to the challenge questions? Is in your evaluation any finding on how this distribution relates to battery performance?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3-10-16T15:19:56.020">
    <p:pos x="196" y="280"/>
    <p:text>Again, I think Dance knows those figures on distribution of bikes per city well on their actual data. 
Question related to the challenge would be - is there any pattern of battery range decrease , lower SOH in relation to the location of the bike (and battery)
Or : Do people ride / charge  differently in those cities (avg range per ride, SOC/SOH pre/post ride -&gt; any hints on how this contributes to battery failure?)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3-10-16T15:22:18.068">
    <p:pos x="196" y="280"/>
    <p:text>What is meant with frequency here?
Is the number of batteries by bike related to the age of the bike, the mileage ridden on the bike or the production date of the battery (if available) or maybe the user? Can we see any "why" pattern?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63509c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863509c4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d168d64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d168d64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d168d64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d168d64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d168d64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d168d64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63509c4c1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63509c4c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63509c4c1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63509c4c1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63509c4c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63509c4c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63509c4c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63509c4c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63509c4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63509c4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63509c4c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63509c4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a8d775c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a8d775c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63509c4c1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63509c4c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63509c4c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63509c4c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d168d64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d168d64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d168d64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d168d64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4.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8.xml"/><Relationship Id="rId4" Type="http://schemas.openxmlformats.org/officeDocument/2006/relationships/image" Target="../media/image4.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14.jpg"/><Relationship Id="rId6"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4.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2800" y="1570598"/>
            <a:ext cx="8798400" cy="14112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800"/>
              <a:buFont typeface="Arial"/>
              <a:buNone/>
            </a:pPr>
            <a:r>
              <a:rPr lang="en" sz="3000">
                <a:latin typeface="Helvetica Neue"/>
                <a:ea typeface="Helvetica Neue"/>
                <a:cs typeface="Helvetica Neue"/>
                <a:sym typeface="Helvetica Neue"/>
              </a:rPr>
              <a:t>Hackathon Proof of Concept</a:t>
            </a:r>
            <a:endParaRPr sz="3000">
              <a:latin typeface="Helvetica Neue"/>
              <a:ea typeface="Helvetica Neue"/>
              <a:cs typeface="Helvetica Neue"/>
              <a:sym typeface="Helvetica Neue"/>
            </a:endParaRPr>
          </a:p>
          <a:p>
            <a:pPr indent="0" lvl="0" marL="0" rtl="0" algn="ctr">
              <a:spcBef>
                <a:spcPts val="0"/>
              </a:spcBef>
              <a:spcAft>
                <a:spcPts val="0"/>
              </a:spcAft>
              <a:buClr>
                <a:schemeClr val="dk1"/>
              </a:buClr>
              <a:buSzPts val="1800"/>
              <a:buFont typeface="Arial"/>
              <a:buNone/>
            </a:pPr>
            <a:r>
              <a:rPr lang="en" sz="2200">
                <a:solidFill>
                  <a:srgbClr val="999999"/>
                </a:solidFill>
                <a:latin typeface="Helvetica Neue"/>
                <a:ea typeface="Helvetica Neue"/>
                <a:cs typeface="Helvetica Neue"/>
                <a:sym typeface="Helvetica Neue"/>
              </a:rPr>
              <a:t>Understanding patterns in battery range variation and building examples to allow predictive maintenance of e-bikes</a:t>
            </a:r>
            <a:endParaRPr sz="2200">
              <a:solidFill>
                <a:srgbClr val="999999"/>
              </a:solidFill>
              <a:latin typeface="Helvetica Neue"/>
              <a:ea typeface="Helvetica Neue"/>
              <a:cs typeface="Helvetica Neue"/>
              <a:sym typeface="Helvetica Neue"/>
            </a:endParaRPr>
          </a:p>
        </p:txBody>
      </p:sp>
      <p:sp>
        <p:nvSpPr>
          <p:cNvPr id="55" name="Google Shape;55;p13"/>
          <p:cNvSpPr txBox="1"/>
          <p:nvPr>
            <p:ph idx="1" type="subTitle"/>
          </p:nvPr>
        </p:nvSpPr>
        <p:spPr>
          <a:xfrm>
            <a:off x="2385400" y="3300375"/>
            <a:ext cx="4944600" cy="97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sz="2000">
                <a:latin typeface="Helvetica Neue"/>
                <a:ea typeface="Helvetica Neue"/>
                <a:cs typeface="Helvetica Neue"/>
                <a:sym typeface="Helvetica Neue"/>
              </a:rPr>
              <a:t>Alexis Djodjimadji</a:t>
            </a:r>
            <a:r>
              <a:rPr lang="en" sz="2000">
                <a:latin typeface="Helvetica Neue"/>
                <a:ea typeface="Helvetica Neue"/>
                <a:cs typeface="Helvetica Neue"/>
                <a:sym typeface="Helvetica Neue"/>
              </a:rPr>
              <a:t> &amp; Patrick Uwayo</a:t>
            </a:r>
            <a:endParaRPr sz="2000">
              <a:latin typeface="Helvetica Neue"/>
              <a:ea typeface="Helvetica Neue"/>
              <a:cs typeface="Helvetica Neue"/>
              <a:sym typeface="Helvetica Neue"/>
            </a:endParaRPr>
          </a:p>
          <a:p>
            <a:pPr indent="0" lvl="0" marL="0" rtl="0" algn="ctr">
              <a:lnSpc>
                <a:spcPct val="90000"/>
              </a:lnSpc>
              <a:spcBef>
                <a:spcPts val="0"/>
              </a:spcBef>
              <a:spcAft>
                <a:spcPts val="0"/>
              </a:spcAft>
              <a:buClr>
                <a:schemeClr val="dk1"/>
              </a:buClr>
              <a:buSzPts val="1800"/>
              <a:buNone/>
            </a:pPr>
            <a:r>
              <a:t/>
            </a:r>
            <a:endParaRPr sz="2000">
              <a:latin typeface="Helvetica Neue"/>
              <a:ea typeface="Helvetica Neue"/>
              <a:cs typeface="Helvetica Neue"/>
              <a:sym typeface="Helvetica Neue"/>
            </a:endParaRPr>
          </a:p>
          <a:p>
            <a:pPr indent="0" lvl="0" marL="0" rtl="0" algn="ctr">
              <a:lnSpc>
                <a:spcPct val="90000"/>
              </a:lnSpc>
              <a:spcBef>
                <a:spcPts val="0"/>
              </a:spcBef>
              <a:spcAft>
                <a:spcPts val="0"/>
              </a:spcAft>
              <a:buClr>
                <a:schemeClr val="dk1"/>
              </a:buClr>
              <a:buSzPts val="1800"/>
              <a:buNone/>
            </a:pPr>
            <a:r>
              <a:rPr lang="en" sz="1600">
                <a:latin typeface="Helvetica Neue"/>
                <a:ea typeface="Helvetica Neue"/>
                <a:cs typeface="Helvetica Neue"/>
                <a:sym typeface="Helvetica Neue"/>
              </a:rPr>
              <a:t>Supervisors: Vera Vinçon &amp; Lorenzo Verstraeten </a:t>
            </a:r>
            <a:endParaRPr sz="1600">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85300" y="199652"/>
            <a:ext cx="2495550" cy="771525"/>
          </a:xfrm>
          <a:prstGeom prst="rect">
            <a:avLst/>
          </a:prstGeom>
          <a:noFill/>
          <a:ln>
            <a:noFill/>
          </a:ln>
        </p:spPr>
      </p:pic>
      <p:sp>
        <p:nvSpPr>
          <p:cNvPr id="57" name="Google Shape;57;p13"/>
          <p:cNvSpPr txBox="1"/>
          <p:nvPr/>
        </p:nvSpPr>
        <p:spPr>
          <a:xfrm>
            <a:off x="387075" y="4486500"/>
            <a:ext cx="184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
                <a:latin typeface="Helvetica Neue"/>
                <a:ea typeface="Helvetica Neue"/>
                <a:cs typeface="Helvetica Neue"/>
                <a:sym typeface="Helvetica Neue"/>
              </a:rPr>
              <a:t>October</a:t>
            </a:r>
            <a:r>
              <a:rPr lang="en">
                <a:solidFill>
                  <a:srgbClr val="000000"/>
                </a:solidFill>
                <a:latin typeface="Helvetica Neue"/>
                <a:ea typeface="Helvetica Neue"/>
                <a:cs typeface="Helvetica Neue"/>
                <a:sym typeface="Helvetica Neue"/>
              </a:rPr>
              <a:t> 202</a:t>
            </a:r>
            <a:r>
              <a:rPr lang="en">
                <a:latin typeface="Helvetica Neue"/>
                <a:ea typeface="Helvetica Neue"/>
                <a:cs typeface="Helvetica Neue"/>
                <a:sym typeface="Helvetica Neue"/>
              </a:rPr>
              <a:t>3</a:t>
            </a:r>
            <a:endParaRPr i="0" sz="1000" u="none" cap="none" strike="noStrike">
              <a:solidFill>
                <a:srgbClr val="000000"/>
              </a:solidFill>
              <a:latin typeface="Helvetica Neue"/>
              <a:ea typeface="Helvetica Neue"/>
              <a:cs typeface="Helvetica Neue"/>
              <a:sym typeface="Helvetica Neue"/>
            </a:endParaRPr>
          </a:p>
        </p:txBody>
      </p:sp>
      <p:pic>
        <p:nvPicPr>
          <p:cNvPr id="58" name="Google Shape;58;p13"/>
          <p:cNvPicPr preferRelativeResize="0"/>
          <p:nvPr/>
        </p:nvPicPr>
        <p:blipFill rotWithShape="1">
          <a:blip r:embed="rId4">
            <a:alphaModFix/>
          </a:blip>
          <a:srcRect b="483270" l="98119" r="-98119" t="-483270"/>
          <a:stretch/>
        </p:blipFill>
        <p:spPr>
          <a:xfrm>
            <a:off x="5841700" y="199625"/>
            <a:ext cx="2960625" cy="852000"/>
          </a:xfrm>
          <a:prstGeom prst="rect">
            <a:avLst/>
          </a:prstGeom>
          <a:noFill/>
          <a:ln>
            <a:noFill/>
          </a:ln>
        </p:spPr>
      </p:pic>
      <p:pic>
        <p:nvPicPr>
          <p:cNvPr id="59" name="Google Shape;59;p13"/>
          <p:cNvPicPr preferRelativeResize="0"/>
          <p:nvPr/>
        </p:nvPicPr>
        <p:blipFill>
          <a:blip r:embed="rId5">
            <a:alphaModFix/>
          </a:blip>
          <a:stretch>
            <a:fillRect/>
          </a:stretch>
        </p:blipFill>
        <p:spPr>
          <a:xfrm>
            <a:off x="6813600" y="291525"/>
            <a:ext cx="1905500" cy="66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t>
            </a:r>
            <a:r>
              <a:rPr lang="en" sz="2688">
                <a:latin typeface="Helvetica Neue"/>
                <a:ea typeface="Helvetica Neue"/>
                <a:cs typeface="Helvetica Neue"/>
                <a:sym typeface="Helvetica Neue"/>
              </a:rPr>
              <a:t>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50" name="Google Shape;150;p22"/>
          <p:cNvPicPr preferRelativeResize="0"/>
          <p:nvPr/>
        </p:nvPicPr>
        <p:blipFill>
          <a:blip r:embed="rId4">
            <a:alphaModFix/>
          </a:blip>
          <a:stretch>
            <a:fillRect/>
          </a:stretch>
        </p:blipFill>
        <p:spPr>
          <a:xfrm>
            <a:off x="146876" y="4414223"/>
            <a:ext cx="2028825" cy="733425"/>
          </a:xfrm>
          <a:prstGeom prst="rect">
            <a:avLst/>
          </a:prstGeom>
          <a:noFill/>
          <a:ln>
            <a:noFill/>
          </a:ln>
        </p:spPr>
      </p:pic>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2"/>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53" name="Google Shape;153;p22"/>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pic>
        <p:nvPicPr>
          <p:cNvPr id="154" name="Google Shape;154;p22"/>
          <p:cNvPicPr preferRelativeResize="0"/>
          <p:nvPr/>
        </p:nvPicPr>
        <p:blipFill>
          <a:blip r:embed="rId5">
            <a:alphaModFix/>
          </a:blip>
          <a:stretch>
            <a:fillRect/>
          </a:stretch>
        </p:blipFill>
        <p:spPr>
          <a:xfrm>
            <a:off x="423101" y="1036925"/>
            <a:ext cx="5581685" cy="342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t>
            </a:r>
            <a:r>
              <a:rPr lang="en" sz="2688">
                <a:latin typeface="Helvetica Neue"/>
                <a:ea typeface="Helvetica Neue"/>
                <a:cs typeface="Helvetica Neue"/>
                <a:sym typeface="Helvetica Neue"/>
              </a:rPr>
              <a:t>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60" name="Google Shape;160;p23"/>
          <p:cNvPicPr preferRelativeResize="0"/>
          <p:nvPr/>
        </p:nvPicPr>
        <p:blipFill>
          <a:blip r:embed="rId4">
            <a:alphaModFix/>
          </a:blip>
          <a:stretch>
            <a:fillRect/>
          </a:stretch>
        </p:blipFill>
        <p:spPr>
          <a:xfrm>
            <a:off x="146876" y="4414223"/>
            <a:ext cx="2028825" cy="733425"/>
          </a:xfrm>
          <a:prstGeom prst="rect">
            <a:avLst/>
          </a:prstGeom>
          <a:noFill/>
          <a:ln>
            <a:noFill/>
          </a:ln>
        </p:spPr>
      </p:pic>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3"/>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63" name="Google Shape;163;p23"/>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pic>
        <p:nvPicPr>
          <p:cNvPr id="164" name="Google Shape;164;p23"/>
          <p:cNvPicPr preferRelativeResize="0"/>
          <p:nvPr/>
        </p:nvPicPr>
        <p:blipFill>
          <a:blip r:embed="rId5">
            <a:alphaModFix/>
          </a:blip>
          <a:stretch>
            <a:fillRect/>
          </a:stretch>
        </p:blipFill>
        <p:spPr>
          <a:xfrm>
            <a:off x="346901" y="1036925"/>
            <a:ext cx="5991958" cy="32798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70" name="Google Shape;170;p24"/>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71" name="Google Shape;17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4"/>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73" name="Google Shape;173;p24"/>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pic>
        <p:nvPicPr>
          <p:cNvPr id="174" name="Google Shape;174;p24"/>
          <p:cNvPicPr preferRelativeResize="0"/>
          <p:nvPr/>
        </p:nvPicPr>
        <p:blipFill>
          <a:blip r:embed="rId4">
            <a:alphaModFix/>
          </a:blip>
          <a:stretch>
            <a:fillRect/>
          </a:stretch>
        </p:blipFill>
        <p:spPr>
          <a:xfrm>
            <a:off x="387900" y="1017725"/>
            <a:ext cx="6270225" cy="3182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612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Retrospective: Learnings and Challenges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80" name="Google Shape;180;p25"/>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5"/>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83" name="Google Shape;183;p25"/>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84" name="Google Shape;184;p25"/>
          <p:cNvSpPr txBox="1"/>
          <p:nvPr/>
        </p:nvSpPr>
        <p:spPr>
          <a:xfrm>
            <a:off x="759600" y="1844325"/>
            <a:ext cx="72651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AutoNum type="arabicPeriod"/>
            </a:pPr>
            <a:r>
              <a:rPr lang="en" sz="2500"/>
              <a:t>Data reading and understanding</a:t>
            </a:r>
            <a:endParaRPr sz="2500"/>
          </a:p>
          <a:p>
            <a:pPr indent="-387350" lvl="0" marL="457200" rtl="0" algn="l">
              <a:spcBef>
                <a:spcPts val="0"/>
              </a:spcBef>
              <a:spcAft>
                <a:spcPts val="0"/>
              </a:spcAft>
              <a:buSzPts val="2500"/>
              <a:buAutoNum type="arabicPeriod"/>
            </a:pPr>
            <a:r>
              <a:rPr lang="en" sz="2500"/>
              <a:t>Data cleaning</a:t>
            </a:r>
            <a:endParaRPr sz="2500"/>
          </a:p>
          <a:p>
            <a:pPr indent="-387350" lvl="0" marL="457200" rtl="0" algn="l">
              <a:spcBef>
                <a:spcPts val="0"/>
              </a:spcBef>
              <a:spcAft>
                <a:spcPts val="0"/>
              </a:spcAft>
              <a:buSzPts val="2500"/>
              <a:buAutoNum type="arabicPeriod"/>
            </a:pPr>
            <a:r>
              <a:rPr lang="en" sz="2500"/>
              <a:t>Data analysis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612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Suggestions for next phase of project</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90" name="Google Shape;190;p26"/>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91" name="Google Shape;19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6"/>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93" name="Google Shape;193;p26"/>
          <p:cNvSpPr txBox="1"/>
          <p:nvPr/>
        </p:nvSpPr>
        <p:spPr>
          <a:xfrm>
            <a:off x="311700" y="1017725"/>
            <a:ext cx="81609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600">
                <a:latin typeface="Helvetica Neue"/>
                <a:ea typeface="Helvetica Neue"/>
                <a:cs typeface="Helvetica Neue"/>
                <a:sym typeface="Helvetica Neue"/>
              </a:rPr>
              <a:t>- Looking for a subset of eBikes or Batteries for further analysis</a:t>
            </a:r>
            <a:r>
              <a:rPr lang="en" sz="1800">
                <a:latin typeface="Helvetica Neue"/>
                <a:ea typeface="Helvetica Neue"/>
                <a:cs typeface="Helvetica Neue"/>
                <a:sym typeface="Helvetica Neue"/>
              </a:rPr>
              <a:t>  </a:t>
            </a:r>
            <a:endParaRPr sz="18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1892825"/>
            <a:ext cx="8447100" cy="11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5000">
                <a:latin typeface="Helvetica Neue"/>
                <a:ea typeface="Helvetica Neue"/>
                <a:cs typeface="Helvetica Neue"/>
                <a:sym typeface="Helvetica Neue"/>
              </a:rPr>
              <a:t>Thank you!</a:t>
            </a:r>
            <a:endParaRPr sz="5000">
              <a:latin typeface="Helvetica Neue"/>
              <a:ea typeface="Helvetica Neue"/>
              <a:cs typeface="Helvetica Neue"/>
              <a:sym typeface="Helvetica Neue"/>
            </a:endParaRPr>
          </a:p>
          <a:p>
            <a:pPr indent="0" lvl="0" marL="0" rtl="0" algn="ctr">
              <a:spcBef>
                <a:spcPts val="0"/>
              </a:spcBef>
              <a:spcAft>
                <a:spcPts val="0"/>
              </a:spcAft>
              <a:buSzPts val="990"/>
              <a:buNone/>
            </a:pPr>
            <a:r>
              <a:t/>
            </a:r>
            <a:endParaRPr sz="5000">
              <a:latin typeface="Helvetica Neue"/>
              <a:ea typeface="Helvetica Neue"/>
              <a:cs typeface="Helvetica Neue"/>
              <a:sym typeface="Helvetica Neue"/>
            </a:endParaRPr>
          </a:p>
        </p:txBody>
      </p:sp>
      <p:pic>
        <p:nvPicPr>
          <p:cNvPr id="199" name="Google Shape;199;p27"/>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200" name="Google Shape;20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7"/>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202" name="Google Shape;202;p27"/>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91875" y="90475"/>
            <a:ext cx="1805400" cy="6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Team</a:t>
            </a:r>
            <a:endParaRPr>
              <a:solidFill>
                <a:schemeClr val="dk1"/>
              </a:solidFill>
              <a:latin typeface="Helvetica Neue"/>
              <a:ea typeface="Helvetica Neue"/>
              <a:cs typeface="Helvetica Neue"/>
              <a:sym typeface="Helvetica Neue"/>
            </a:endParaRPr>
          </a:p>
        </p:txBody>
      </p:sp>
      <p:sp>
        <p:nvSpPr>
          <p:cNvPr id="65" name="Google Shape;65;p14"/>
          <p:cNvSpPr txBox="1"/>
          <p:nvPr/>
        </p:nvSpPr>
        <p:spPr>
          <a:xfrm>
            <a:off x="3084025" y="1277650"/>
            <a:ext cx="5496000" cy="1477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a:latin typeface="Helvetica Neue"/>
                <a:ea typeface="Helvetica Neue"/>
                <a:cs typeface="Helvetica Neue"/>
                <a:sym typeface="Helvetica Neue"/>
              </a:rPr>
              <a:t>A Data Scientist with good experience in Python, and R programming as well as in data analysis, machine learning and deep learning, Alexis is passionate about the applications of data mining and AI for enlightened decision-making. </a:t>
            </a:r>
            <a:endParaRPr>
              <a:latin typeface="Helvetica Neue"/>
              <a:ea typeface="Helvetica Neue"/>
              <a:cs typeface="Helvetica Neue"/>
              <a:sym typeface="Helvetica Neue"/>
            </a:endParaRPr>
          </a:p>
          <a:p>
            <a:pPr indent="0" lvl="0" marL="0" rtl="0" algn="just">
              <a:lnSpc>
                <a:spcPct val="100000"/>
              </a:lnSpc>
              <a:spcBef>
                <a:spcPts val="0"/>
              </a:spcBef>
              <a:spcAft>
                <a:spcPts val="0"/>
              </a:spcAft>
              <a:buNone/>
            </a:pPr>
            <a:r>
              <a:t/>
            </a:r>
            <a:endParaRPr>
              <a:latin typeface="Helvetica Neue"/>
              <a:ea typeface="Helvetica Neue"/>
              <a:cs typeface="Helvetica Neue"/>
              <a:sym typeface="Helvetica Neue"/>
            </a:endParaRPr>
          </a:p>
          <a:p>
            <a:pPr indent="0" lvl="0" marL="0" rtl="0" algn="just">
              <a:lnSpc>
                <a:spcPct val="100000"/>
              </a:lnSpc>
              <a:spcBef>
                <a:spcPts val="0"/>
              </a:spcBef>
              <a:spcAft>
                <a:spcPts val="0"/>
              </a:spcAft>
              <a:buNone/>
            </a:pPr>
            <a:r>
              <a:rPr lang="en">
                <a:latin typeface="Helvetica Neue"/>
                <a:ea typeface="Helvetica Neue"/>
                <a:cs typeface="Helvetica Neue"/>
                <a:sym typeface="Helvetica Neue"/>
              </a:rPr>
              <a:t>From Chad, </a:t>
            </a:r>
            <a:r>
              <a:rPr lang="en">
                <a:latin typeface="Helvetica Neue"/>
                <a:ea typeface="Helvetica Neue"/>
                <a:cs typeface="Helvetica Neue"/>
                <a:sym typeface="Helvetica Neue"/>
              </a:rPr>
              <a:t>Likes watching movies, playing video games </a:t>
            </a:r>
            <a:endParaRPr>
              <a:latin typeface="Helvetica Neue"/>
              <a:ea typeface="Helvetica Neue"/>
              <a:cs typeface="Helvetica Neue"/>
              <a:sym typeface="Helvetica Neue"/>
            </a:endParaRPr>
          </a:p>
        </p:txBody>
      </p:sp>
      <p:pic>
        <p:nvPicPr>
          <p:cNvPr id="66" name="Google Shape;66;p14"/>
          <p:cNvPicPr preferRelativeResize="0"/>
          <p:nvPr/>
        </p:nvPicPr>
        <p:blipFill>
          <a:blip r:embed="rId4">
            <a:alphaModFix/>
          </a:blip>
          <a:stretch>
            <a:fillRect/>
          </a:stretch>
        </p:blipFill>
        <p:spPr>
          <a:xfrm>
            <a:off x="144950" y="4410075"/>
            <a:ext cx="2028825" cy="733425"/>
          </a:xfrm>
          <a:prstGeom prst="rect">
            <a:avLst/>
          </a:prstGeom>
          <a:noFill/>
          <a:ln>
            <a:noFill/>
          </a:ln>
        </p:spPr>
      </p:pic>
      <p:cxnSp>
        <p:nvCxnSpPr>
          <p:cNvPr id="67" name="Google Shape;67;p14"/>
          <p:cNvCxnSpPr/>
          <p:nvPr/>
        </p:nvCxnSpPr>
        <p:spPr>
          <a:xfrm flipH="1" rot="10800000">
            <a:off x="1080875" y="2653875"/>
            <a:ext cx="7543800" cy="29700"/>
          </a:xfrm>
          <a:prstGeom prst="straightConnector1">
            <a:avLst/>
          </a:prstGeom>
          <a:noFill/>
          <a:ln cap="flat" cmpd="sng" w="9525">
            <a:solidFill>
              <a:schemeClr val="dk2"/>
            </a:solidFill>
            <a:prstDash val="solid"/>
            <a:round/>
            <a:headEnd len="med" w="med" type="none"/>
            <a:tailEnd len="med" w="med" type="none"/>
          </a:ln>
        </p:spPr>
      </p:cxnSp>
      <p:sp>
        <p:nvSpPr>
          <p:cNvPr id="68" name="Google Shape;68;p14"/>
          <p:cNvSpPr txBox="1"/>
          <p:nvPr/>
        </p:nvSpPr>
        <p:spPr>
          <a:xfrm>
            <a:off x="3084025" y="800650"/>
            <a:ext cx="2272200" cy="47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latin typeface="Helvetica Neue"/>
                <a:ea typeface="Helvetica Neue"/>
                <a:cs typeface="Helvetica Neue"/>
                <a:sym typeface="Helvetica Neue"/>
              </a:rPr>
              <a:t>Alexis Djodjimadji</a:t>
            </a:r>
            <a:endParaRPr sz="1900">
              <a:latin typeface="Helvetica Neue"/>
              <a:ea typeface="Helvetica Neue"/>
              <a:cs typeface="Helvetica Neue"/>
              <a:sym typeface="Helvetica Neue"/>
            </a:endParaRPr>
          </a:p>
        </p:txBody>
      </p:sp>
      <p:sp>
        <p:nvSpPr>
          <p:cNvPr id="69" name="Google Shape;69;p14"/>
          <p:cNvSpPr txBox="1"/>
          <p:nvPr/>
        </p:nvSpPr>
        <p:spPr>
          <a:xfrm>
            <a:off x="3084025" y="2866113"/>
            <a:ext cx="2272200" cy="47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latin typeface="Helvetica Neue"/>
                <a:ea typeface="Helvetica Neue"/>
                <a:cs typeface="Helvetica Neue"/>
                <a:sym typeface="Helvetica Neue"/>
              </a:rPr>
              <a:t>Patrick Uwayo</a:t>
            </a:r>
            <a:endParaRPr sz="1900">
              <a:latin typeface="Helvetica Neue"/>
              <a:ea typeface="Helvetica Neue"/>
              <a:cs typeface="Helvetica Neue"/>
              <a:sym typeface="Helvetica Neue"/>
            </a:endParaRPr>
          </a:p>
        </p:txBody>
      </p:sp>
      <p:sp>
        <p:nvSpPr>
          <p:cNvPr id="70" name="Google Shape;70;p14"/>
          <p:cNvSpPr txBox="1"/>
          <p:nvPr/>
        </p:nvSpPr>
        <p:spPr>
          <a:xfrm>
            <a:off x="3084025" y="3255613"/>
            <a:ext cx="56376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a:solidFill>
                  <a:schemeClr val="dk1"/>
                </a:solidFill>
                <a:latin typeface="Helvetica Neue"/>
                <a:ea typeface="Helvetica Neue"/>
                <a:cs typeface="Helvetica Neue"/>
                <a:sym typeface="Helvetica Neue"/>
              </a:rPr>
              <a:t>A Data Scientist with experience in Python programming, data analytics as well as machine learning and deep learning. Tech enthusiast and </a:t>
            </a:r>
            <a:r>
              <a:rPr lang="en">
                <a:latin typeface="Helvetica Neue"/>
                <a:ea typeface="Helvetica Neue"/>
                <a:cs typeface="Helvetica Neue"/>
                <a:sym typeface="Helvetica Neue"/>
              </a:rPr>
              <a:t>p</a:t>
            </a:r>
            <a:r>
              <a:rPr lang="en">
                <a:latin typeface="Helvetica Neue"/>
                <a:ea typeface="Helvetica Neue"/>
                <a:cs typeface="Helvetica Neue"/>
                <a:sym typeface="Helvetica Neue"/>
              </a:rPr>
              <a:t>assionate about building AI systems and solving real world problems.</a:t>
            </a:r>
            <a:br>
              <a:rPr lang="en">
                <a:latin typeface="Helvetica Neue"/>
                <a:ea typeface="Helvetica Neue"/>
                <a:cs typeface="Helvetica Neue"/>
                <a:sym typeface="Helvetica Neue"/>
              </a:rPr>
            </a:br>
            <a:br>
              <a:rPr lang="en">
                <a:latin typeface="Helvetica Neue"/>
                <a:ea typeface="Helvetica Neue"/>
                <a:cs typeface="Helvetica Neue"/>
                <a:sym typeface="Helvetica Neue"/>
              </a:rPr>
            </a:br>
            <a:r>
              <a:rPr lang="en">
                <a:latin typeface="Helvetica Neue"/>
                <a:ea typeface="Helvetica Neue"/>
                <a:cs typeface="Helvetica Neue"/>
                <a:sym typeface="Helvetica Neue"/>
              </a:rPr>
              <a:t>From Rwanda-Kigali, Likes Arts</a:t>
            </a:r>
            <a:endParaRPr>
              <a:latin typeface="Helvetica Neue"/>
              <a:ea typeface="Helvetica Neue"/>
              <a:cs typeface="Helvetica Neue"/>
              <a:sym typeface="Helvetica Neue"/>
            </a:endParaRPr>
          </a:p>
        </p:txBody>
      </p:sp>
      <p:pic>
        <p:nvPicPr>
          <p:cNvPr id="71" name="Google Shape;71;p14"/>
          <p:cNvPicPr preferRelativeResize="0"/>
          <p:nvPr/>
        </p:nvPicPr>
        <p:blipFill>
          <a:blip r:embed="rId5">
            <a:alphaModFix/>
          </a:blip>
          <a:stretch>
            <a:fillRect/>
          </a:stretch>
        </p:blipFill>
        <p:spPr>
          <a:xfrm>
            <a:off x="844450" y="2744975"/>
            <a:ext cx="1607224" cy="1907100"/>
          </a:xfrm>
          <a:prstGeom prst="rect">
            <a:avLst/>
          </a:prstGeom>
          <a:noFill/>
          <a:ln>
            <a:noFill/>
          </a:ln>
        </p:spPr>
      </p:pic>
      <p:pic>
        <p:nvPicPr>
          <p:cNvPr id="72" name="Google Shape;72;p14"/>
          <p:cNvPicPr preferRelativeResize="0"/>
          <p:nvPr/>
        </p:nvPicPr>
        <p:blipFill>
          <a:blip r:embed="rId6">
            <a:alphaModFix/>
          </a:blip>
          <a:stretch>
            <a:fillRect/>
          </a:stretch>
        </p:blipFill>
        <p:spPr>
          <a:xfrm>
            <a:off x="946500" y="685375"/>
            <a:ext cx="1330476" cy="1907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517675" y="271050"/>
            <a:ext cx="3120000" cy="66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2800">
                <a:latin typeface="Helvetica Neue"/>
                <a:ea typeface="Helvetica Neue"/>
                <a:cs typeface="Helvetica Neue"/>
                <a:sym typeface="Helvetica Neue"/>
              </a:rPr>
              <a:t>Introduction</a:t>
            </a:r>
            <a:endParaRPr sz="2800">
              <a:solidFill>
                <a:srgbClr val="000000"/>
              </a:solidFill>
              <a:latin typeface="Helvetica Neue"/>
              <a:ea typeface="Helvetica Neue"/>
              <a:cs typeface="Helvetica Neue"/>
              <a:sym typeface="Helvetica Neue"/>
            </a:endParaRPr>
          </a:p>
        </p:txBody>
      </p:sp>
      <p:pic>
        <p:nvPicPr>
          <p:cNvPr id="78" name="Google Shape;78;p15"/>
          <p:cNvPicPr preferRelativeResize="0"/>
          <p:nvPr/>
        </p:nvPicPr>
        <p:blipFill>
          <a:blip r:embed="rId3">
            <a:alphaModFix/>
          </a:blip>
          <a:stretch>
            <a:fillRect/>
          </a:stretch>
        </p:blipFill>
        <p:spPr>
          <a:xfrm>
            <a:off x="141647" y="4410075"/>
            <a:ext cx="2028825" cy="733425"/>
          </a:xfrm>
          <a:prstGeom prst="rect">
            <a:avLst/>
          </a:prstGeom>
          <a:noFill/>
          <a:ln>
            <a:noFill/>
          </a:ln>
        </p:spPr>
      </p:pic>
      <p:sp>
        <p:nvSpPr>
          <p:cNvPr id="79" name="Google Shape;79;p15"/>
          <p:cNvSpPr txBox="1"/>
          <p:nvPr/>
        </p:nvSpPr>
        <p:spPr>
          <a:xfrm>
            <a:off x="2974075" y="1066525"/>
            <a:ext cx="5721000" cy="3990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
                <a:solidFill>
                  <a:schemeClr val="dk1"/>
                </a:solidFill>
                <a:highlight>
                  <a:srgbClr val="FFFFFF"/>
                </a:highlight>
                <a:latin typeface="Helvetica Neue"/>
                <a:ea typeface="Helvetica Neue"/>
                <a:cs typeface="Helvetica Neue"/>
                <a:sym typeface="Helvetica Neue"/>
              </a:rPr>
              <a:t>Dance is an electric mobility subscription company that makes the urban exploration easier and greener with e-bikes and e-moped</a:t>
            </a:r>
            <a:r>
              <a:rPr lang="en">
                <a:solidFill>
                  <a:schemeClr val="dk1"/>
                </a:solidFill>
                <a:highlight>
                  <a:srgbClr val="FFFFFF"/>
                </a:highlight>
                <a:latin typeface="Helvetica Neue"/>
                <a:ea typeface="Helvetica Neue"/>
                <a:cs typeface="Helvetica Neue"/>
                <a:sym typeface="Helvetica Neue"/>
              </a:rPr>
              <a:t>. It is currently available in 5 major European cities: Berlin, Hamburg, Munich, Paris and Vienna.</a:t>
            </a:r>
            <a:endParaRPr>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1200"/>
              </a:spcBef>
              <a:spcAft>
                <a:spcPts val="1000"/>
              </a:spcAft>
              <a:buNone/>
            </a:pPr>
            <a:r>
              <a:t/>
            </a:r>
            <a:endParaRPr>
              <a:solidFill>
                <a:schemeClr val="dk1"/>
              </a:solidFill>
              <a:highlight>
                <a:srgbClr val="FFFFFF"/>
              </a:highlight>
              <a:latin typeface="Helvetica Neue"/>
              <a:ea typeface="Helvetica Neue"/>
              <a:cs typeface="Helvetica Neue"/>
              <a:sym typeface="Helvetica Neue"/>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1" name="Google Shape;81;p15"/>
          <p:cNvCxnSpPr/>
          <p:nvPr/>
        </p:nvCxnSpPr>
        <p:spPr>
          <a:xfrm flipH="1" rot="10800000">
            <a:off x="581425" y="864775"/>
            <a:ext cx="4674000" cy="22200"/>
          </a:xfrm>
          <a:prstGeom prst="straightConnector1">
            <a:avLst/>
          </a:prstGeom>
          <a:noFill/>
          <a:ln cap="flat" cmpd="sng" w="9525">
            <a:solidFill>
              <a:schemeClr val="dk2"/>
            </a:solidFill>
            <a:prstDash val="solid"/>
            <a:round/>
            <a:headEnd len="med" w="med" type="none"/>
            <a:tailEnd len="med" w="med" type="none"/>
          </a:ln>
        </p:spPr>
      </p:cxnSp>
      <p:sp>
        <p:nvSpPr>
          <p:cNvPr id="82" name="Google Shape;82;p15"/>
          <p:cNvSpPr txBox="1"/>
          <p:nvPr/>
        </p:nvSpPr>
        <p:spPr>
          <a:xfrm>
            <a:off x="365825" y="1819625"/>
            <a:ext cx="25323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t>https://dance.co/</a:t>
            </a:r>
            <a:endParaRPr b="1" i="1" sz="1000"/>
          </a:p>
        </p:txBody>
      </p:sp>
      <p:pic>
        <p:nvPicPr>
          <p:cNvPr id="83" name="Google Shape;83;p15"/>
          <p:cNvPicPr preferRelativeResize="0"/>
          <p:nvPr/>
        </p:nvPicPr>
        <p:blipFill>
          <a:blip r:embed="rId4">
            <a:alphaModFix/>
          </a:blip>
          <a:stretch>
            <a:fillRect/>
          </a:stretch>
        </p:blipFill>
        <p:spPr>
          <a:xfrm>
            <a:off x="803950" y="1151438"/>
            <a:ext cx="1905500" cy="668175"/>
          </a:xfrm>
          <a:prstGeom prst="rect">
            <a:avLst/>
          </a:prstGeom>
          <a:noFill/>
          <a:ln>
            <a:noFill/>
          </a:ln>
        </p:spPr>
      </p:pic>
      <p:pic>
        <p:nvPicPr>
          <p:cNvPr id="84" name="Google Shape;84;p15"/>
          <p:cNvPicPr preferRelativeResize="0"/>
          <p:nvPr/>
        </p:nvPicPr>
        <p:blipFill>
          <a:blip r:embed="rId5">
            <a:alphaModFix/>
          </a:blip>
          <a:stretch>
            <a:fillRect/>
          </a:stretch>
        </p:blipFill>
        <p:spPr>
          <a:xfrm>
            <a:off x="3267075" y="2127125"/>
            <a:ext cx="5135000" cy="2870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nvSpPr>
        <p:spPr>
          <a:xfrm>
            <a:off x="517675" y="271050"/>
            <a:ext cx="3120000" cy="66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2800">
                <a:solidFill>
                  <a:srgbClr val="000000"/>
                </a:solidFill>
                <a:latin typeface="Helvetica Neue"/>
                <a:ea typeface="Helvetica Neue"/>
                <a:cs typeface="Helvetica Neue"/>
                <a:sym typeface="Helvetica Neue"/>
              </a:rPr>
              <a:t>Problem Overview</a:t>
            </a:r>
            <a:endParaRPr sz="2800">
              <a:solidFill>
                <a:srgbClr val="000000"/>
              </a:solidFill>
              <a:latin typeface="Helvetica Neue"/>
              <a:ea typeface="Helvetica Neue"/>
              <a:cs typeface="Helvetica Neue"/>
              <a:sym typeface="Helvetica Neue"/>
            </a:endParaRPr>
          </a:p>
        </p:txBody>
      </p:sp>
      <p:pic>
        <p:nvPicPr>
          <p:cNvPr id="90" name="Google Shape;90;p16"/>
          <p:cNvPicPr preferRelativeResize="0"/>
          <p:nvPr/>
        </p:nvPicPr>
        <p:blipFill>
          <a:blip r:embed="rId4">
            <a:alphaModFix/>
          </a:blip>
          <a:stretch>
            <a:fillRect/>
          </a:stretch>
        </p:blipFill>
        <p:spPr>
          <a:xfrm>
            <a:off x="143303" y="4410075"/>
            <a:ext cx="2028825" cy="733425"/>
          </a:xfrm>
          <a:prstGeom prst="rect">
            <a:avLst/>
          </a:prstGeom>
          <a:noFill/>
          <a:ln>
            <a:noFill/>
          </a:ln>
        </p:spPr>
      </p:pic>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92" name="Google Shape;92;p16"/>
          <p:cNvCxnSpPr/>
          <p:nvPr/>
        </p:nvCxnSpPr>
        <p:spPr>
          <a:xfrm flipH="1" rot="10800000">
            <a:off x="581425" y="864775"/>
            <a:ext cx="4674000" cy="22200"/>
          </a:xfrm>
          <a:prstGeom prst="straightConnector1">
            <a:avLst/>
          </a:prstGeom>
          <a:noFill/>
          <a:ln cap="flat" cmpd="sng" w="9525">
            <a:solidFill>
              <a:schemeClr val="dk2"/>
            </a:solidFill>
            <a:prstDash val="solid"/>
            <a:round/>
            <a:headEnd len="med" w="med" type="none"/>
            <a:tailEnd len="med" w="med" type="none"/>
          </a:ln>
        </p:spPr>
      </p:cxnSp>
      <p:sp>
        <p:nvSpPr>
          <p:cNvPr id="93" name="Google Shape;93;p16"/>
          <p:cNvSpPr txBox="1"/>
          <p:nvPr/>
        </p:nvSpPr>
        <p:spPr>
          <a:xfrm>
            <a:off x="2496650" y="1701150"/>
            <a:ext cx="5057700" cy="270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Helvetica Neue"/>
                <a:ea typeface="Helvetica Neue"/>
                <a:cs typeface="Helvetica Neue"/>
                <a:sym typeface="Helvetica Neue"/>
              </a:rPr>
              <a:t>Analyse changes in battery range and develop predictive maintenance models for e-bikes:</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check out the distribution of battery range to the state of charge;</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explore e-bikes performance as the batteries age; </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examine any variation in battery range </a:t>
            </a:r>
            <a:r>
              <a:rPr lang="en">
                <a:latin typeface="Helvetica Neue"/>
                <a:ea typeface="Helvetica Neue"/>
                <a:cs typeface="Helvetica Neue"/>
                <a:sym typeface="Helvetica Neue"/>
              </a:rPr>
              <a:t>across</a:t>
            </a:r>
            <a:r>
              <a:rPr lang="en">
                <a:latin typeface="Helvetica Neue"/>
                <a:ea typeface="Helvetica Neue"/>
                <a:cs typeface="Helvetica Neue"/>
                <a:sym typeface="Helvetica Neue"/>
              </a:rPr>
              <a:t> ambient temperature;</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develop models for predictive maintenance.</a:t>
            </a:r>
            <a:endParaRPr>
              <a:latin typeface="Helvetica Neue"/>
              <a:ea typeface="Helvetica Neue"/>
              <a:cs typeface="Helvetica Neue"/>
              <a:sym typeface="Helvetica Neue"/>
            </a:endParaRPr>
          </a:p>
        </p:txBody>
      </p:sp>
      <p:pic>
        <p:nvPicPr>
          <p:cNvPr id="94" name="Google Shape;94;p16"/>
          <p:cNvPicPr preferRelativeResize="0"/>
          <p:nvPr/>
        </p:nvPicPr>
        <p:blipFill>
          <a:blip r:embed="rId5">
            <a:alphaModFix/>
          </a:blip>
          <a:stretch>
            <a:fillRect/>
          </a:stretch>
        </p:blipFill>
        <p:spPr>
          <a:xfrm>
            <a:off x="228600" y="1701150"/>
            <a:ext cx="2189500" cy="193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272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Data Description</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00" name="Google Shape;100;p17"/>
          <p:cNvPicPr preferRelativeResize="0"/>
          <p:nvPr/>
        </p:nvPicPr>
        <p:blipFill>
          <a:blip r:embed="rId4">
            <a:alphaModFix/>
          </a:blip>
          <a:stretch>
            <a:fillRect/>
          </a:stretch>
        </p:blipFill>
        <p:spPr>
          <a:xfrm>
            <a:off x="146876" y="4414223"/>
            <a:ext cx="2028825" cy="733425"/>
          </a:xfrm>
          <a:prstGeom prst="rect">
            <a:avLst/>
          </a:prstGeom>
          <a:noFill/>
          <a:ln>
            <a:noFill/>
          </a:ln>
        </p:spPr>
      </p:pic>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7"/>
          <p:cNvSpPr txBox="1"/>
          <p:nvPr/>
        </p:nvSpPr>
        <p:spPr>
          <a:xfrm>
            <a:off x="830950" y="3589600"/>
            <a:ext cx="2374500" cy="939000"/>
          </a:xfrm>
          <a:prstGeom prst="rect">
            <a:avLst/>
          </a:prstGeom>
          <a:noFill/>
          <a:ln cap="flat" cmpd="sng" w="9525">
            <a:solidFill>
              <a:schemeClr val="lt1"/>
            </a:solidFill>
            <a:prstDash val="solid"/>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ble_data.csv</a:t>
            </a:r>
            <a:r>
              <a:rPr lang="en" sz="1200">
                <a:latin typeface="Helvetica Neue"/>
                <a:ea typeface="Helvetica Neue"/>
                <a:cs typeface="Helvetica Neue"/>
                <a:sym typeface="Helvetica Neue"/>
              </a:rPr>
              <a:t> </a:t>
            </a:r>
            <a:endParaRPr sz="1200">
              <a:latin typeface="Helvetica Neue"/>
              <a:ea typeface="Helvetica Neue"/>
              <a:cs typeface="Helvetica Neue"/>
              <a:sym typeface="Helvetica Neue"/>
            </a:endParaRPr>
          </a:p>
          <a:p>
            <a:pPr indent="-292100" lvl="0" marL="457200" rtl="0" algn="l">
              <a:spcBef>
                <a:spcPts val="0"/>
              </a:spcBef>
              <a:spcAft>
                <a:spcPts val="0"/>
              </a:spcAft>
              <a:buSzPts val="1000"/>
              <a:buFont typeface="Helvetica Neue"/>
              <a:buChar char="●"/>
            </a:pPr>
            <a:r>
              <a:rPr lang="en" sz="1000">
                <a:latin typeface="Helvetica Neue"/>
                <a:ea typeface="Helvetica Neue"/>
                <a:cs typeface="Helvetica Neue"/>
                <a:sym typeface="Helvetica Neue"/>
              </a:rPr>
              <a:t>29</a:t>
            </a:r>
            <a:r>
              <a:rPr lang="en" sz="1000">
                <a:latin typeface="Helvetica Neue"/>
                <a:ea typeface="Helvetica Neue"/>
                <a:cs typeface="Helvetica Neue"/>
                <a:sym typeface="Helvetica Neue"/>
              </a:rPr>
              <a:t> attributes</a:t>
            </a:r>
            <a:endParaRPr sz="1000">
              <a:latin typeface="Helvetica Neue"/>
              <a:ea typeface="Helvetica Neue"/>
              <a:cs typeface="Helvetica Neue"/>
              <a:sym typeface="Helvetica Neue"/>
            </a:endParaRPr>
          </a:p>
          <a:p>
            <a:pPr indent="-292100" lvl="0" marL="457200" rtl="0" algn="l">
              <a:spcBef>
                <a:spcPts val="0"/>
              </a:spcBef>
              <a:spcAft>
                <a:spcPts val="0"/>
              </a:spcAft>
              <a:buSzPts val="1000"/>
              <a:buFont typeface="Helvetica Neue"/>
              <a:buChar char="●"/>
            </a:pPr>
            <a:r>
              <a:rPr lang="en" sz="1000">
                <a:latin typeface="Helvetica Neue"/>
                <a:ea typeface="Helvetica Neue"/>
                <a:cs typeface="Helvetica Neue"/>
                <a:sym typeface="Helvetica Neue"/>
              </a:rPr>
              <a:t>3215664</a:t>
            </a:r>
            <a:r>
              <a:rPr lang="en" sz="1000">
                <a:latin typeface="Helvetica Neue"/>
                <a:ea typeface="Helvetica Neue"/>
                <a:cs typeface="Helvetica Neue"/>
                <a:sym typeface="Helvetica Neue"/>
              </a:rPr>
              <a:t> rows</a:t>
            </a:r>
            <a:endParaRPr sz="1000">
              <a:latin typeface="Helvetica Neue"/>
              <a:ea typeface="Helvetica Neue"/>
              <a:cs typeface="Helvetica Neue"/>
              <a:sym typeface="Helvetica Neue"/>
            </a:endParaRPr>
          </a:p>
          <a:p>
            <a:pPr indent="-292100" lvl="0" marL="457200" rtl="0" algn="l">
              <a:spcBef>
                <a:spcPts val="0"/>
              </a:spcBef>
              <a:spcAft>
                <a:spcPts val="0"/>
              </a:spcAft>
              <a:buSzPts val="1000"/>
              <a:buFont typeface="Helvetica Neue"/>
              <a:buChar char="●"/>
            </a:pPr>
            <a:r>
              <a:rPr lang="en" sz="1000">
                <a:latin typeface="Helvetica Neue"/>
                <a:ea typeface="Helvetica Neue"/>
                <a:cs typeface="Helvetica Neue"/>
                <a:sym typeface="Helvetica Neue"/>
              </a:rPr>
              <a:t>13 categorical attributes</a:t>
            </a:r>
            <a:endParaRPr sz="1000">
              <a:latin typeface="Helvetica Neue"/>
              <a:ea typeface="Helvetica Neue"/>
              <a:cs typeface="Helvetica Neue"/>
              <a:sym typeface="Helvetica Neue"/>
            </a:endParaRPr>
          </a:p>
          <a:p>
            <a:pPr indent="-292100" lvl="0" marL="457200" rtl="0" algn="l">
              <a:spcBef>
                <a:spcPts val="0"/>
              </a:spcBef>
              <a:spcAft>
                <a:spcPts val="0"/>
              </a:spcAft>
              <a:buSzPts val="1000"/>
              <a:buFont typeface="Helvetica Neue"/>
              <a:buChar char="●"/>
            </a:pPr>
            <a:r>
              <a:rPr lang="en" sz="1000">
                <a:latin typeface="Helvetica Neue"/>
                <a:ea typeface="Helvetica Neue"/>
                <a:cs typeface="Helvetica Neue"/>
                <a:sym typeface="Helvetica Neue"/>
              </a:rPr>
              <a:t>16 numerical attributes</a:t>
            </a:r>
            <a:endParaRPr sz="1000">
              <a:latin typeface="Helvetica Neue"/>
              <a:ea typeface="Helvetica Neue"/>
              <a:cs typeface="Helvetica Neue"/>
              <a:sym typeface="Helvetica Neue"/>
            </a:endParaRPr>
          </a:p>
        </p:txBody>
      </p:sp>
      <p:graphicFrame>
        <p:nvGraphicFramePr>
          <p:cNvPr id="103" name="Google Shape;103;p17"/>
          <p:cNvGraphicFramePr/>
          <p:nvPr/>
        </p:nvGraphicFramePr>
        <p:xfrm>
          <a:off x="4748438" y="1123622"/>
          <a:ext cx="3000000" cy="3000000"/>
        </p:xfrm>
        <a:graphic>
          <a:graphicData uri="http://schemas.openxmlformats.org/drawingml/2006/table">
            <a:tbl>
              <a:tblPr>
                <a:noFill/>
                <a:tableStyleId>{D557F0F9-543A-4E9B-8575-31A1380F767A}</a:tableStyleId>
              </a:tblPr>
              <a:tblGrid>
                <a:gridCol w="3724000"/>
              </a:tblGrid>
              <a:tr h="485450">
                <a:tc>
                  <a:txBody>
                    <a:bodyPr/>
                    <a:lstStyle/>
                    <a:p>
                      <a:pPr indent="0" lvl="0" marL="0" rtl="0" algn="l">
                        <a:spcBef>
                          <a:spcPts val="0"/>
                        </a:spcBef>
                        <a:spcAft>
                          <a:spcPts val="0"/>
                        </a:spcAft>
                        <a:buNone/>
                      </a:pPr>
                      <a:r>
                        <a:rPr b="1" lang="en" sz="1500">
                          <a:solidFill>
                            <a:schemeClr val="dk2"/>
                          </a:solidFill>
                        </a:rPr>
                        <a:t>Attributes of focus</a:t>
                      </a:r>
                      <a:endParaRPr b="1" sz="1500">
                        <a:solidFill>
                          <a:schemeClr val="dk2"/>
                        </a:solidFill>
                      </a:endParaRPr>
                    </a:p>
                  </a:txBody>
                  <a:tcPr marT="68575" marB="68575" marR="68575" marL="68575">
                    <a:lnL cap="flat" cmpd="sng" w="38100">
                      <a:solidFill>
                        <a:srgbClr val="6FA8DC"/>
                      </a:solidFill>
                      <a:prstDash val="solid"/>
                      <a:round/>
                      <a:headEnd len="sm" w="sm" type="none"/>
                      <a:tailEnd len="sm" w="sm" type="none"/>
                    </a:lnL>
                    <a:lnR cap="flat" cmpd="sng" w="38100">
                      <a:solidFill>
                        <a:srgbClr val="6FA8DC"/>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vehicle_id</a:t>
                      </a:r>
                      <a:endParaRPr sz="1000">
                        <a:solidFill>
                          <a:schemeClr val="dk2"/>
                        </a:solidFill>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user_id</a:t>
                      </a:r>
                      <a:endParaRPr sz="1000"/>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battery_serial_number</a:t>
                      </a:r>
                      <a:endParaRPr sz="1000">
                        <a:solidFill>
                          <a:schemeClr val="dk2"/>
                        </a:solidFill>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occurred_at_time</a:t>
                      </a:r>
                      <a:endParaRPr sz="1000">
                        <a:solidFill>
                          <a:schemeClr val="dk2"/>
                        </a:solidFill>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total_mileage</a:t>
                      </a:r>
                      <a:endParaRPr sz="1000">
                        <a:solidFill>
                          <a:schemeClr val="dk2"/>
                        </a:solidFill>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battery_state_battery_soc</a:t>
                      </a:r>
                      <a:endParaRPr sz="800">
                        <a:solidFill>
                          <a:schemeClr val="dk2"/>
                        </a:solidFill>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battery_state_battery_soh</a:t>
                      </a:r>
                      <a:endParaRPr sz="800">
                        <a:solidFill>
                          <a:schemeClr val="dk2"/>
                        </a:solidFill>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dance_area</a:t>
                      </a:r>
                      <a:endParaRPr sz="1000">
                        <a:solidFill>
                          <a:schemeClr val="dk1"/>
                        </a:solidFill>
                        <a:highlight>
                          <a:srgbClr val="FFFFFF"/>
                        </a:highlight>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r h="343825">
                <a:tc>
                  <a:txBody>
                    <a:bodyPr/>
                    <a:lstStyle/>
                    <a:p>
                      <a:pPr indent="0" lvl="0" marL="0" rtl="0" algn="l">
                        <a:spcBef>
                          <a:spcPts val="0"/>
                        </a:spcBef>
                        <a:spcAft>
                          <a:spcPts val="0"/>
                        </a:spcAft>
                        <a:buNone/>
                      </a:pPr>
                      <a:r>
                        <a:rPr lang="en" sz="1000">
                          <a:solidFill>
                            <a:schemeClr val="dk1"/>
                          </a:solidFill>
                          <a:highlight>
                            <a:srgbClr val="FFFFFF"/>
                          </a:highlight>
                        </a:rPr>
                        <a:t>assist_level</a:t>
                      </a:r>
                      <a:endParaRPr sz="1000">
                        <a:solidFill>
                          <a:schemeClr val="dk1"/>
                        </a:solidFill>
                        <a:highlight>
                          <a:srgbClr val="FFFFFF"/>
                        </a:highlight>
                      </a:endParaRPr>
                    </a:p>
                  </a:txBody>
                  <a:tcPr marT="68575" marB="68575" marR="68575" marL="68575">
                    <a:lnL cap="flat" cmpd="sng" w="38100">
                      <a:solidFill>
                        <a:srgbClr val="6D9EEB"/>
                      </a:solidFill>
                      <a:prstDash val="solid"/>
                      <a:round/>
                      <a:headEnd len="sm" w="sm" type="none"/>
                      <a:tailEnd len="sm" w="sm" type="none"/>
                    </a:lnL>
                    <a:lnR cap="flat" cmpd="sng" w="38100">
                      <a:solidFill>
                        <a:srgbClr val="6D9EEB"/>
                      </a:solidFill>
                      <a:prstDash val="solid"/>
                      <a:round/>
                      <a:headEnd len="sm" w="sm" type="none"/>
                      <a:tailEnd len="sm" w="sm" type="none"/>
                    </a:lnR>
                    <a:lnT cap="flat" cmpd="sng" w="38100">
                      <a:solidFill>
                        <a:srgbClr val="6FA8DC"/>
                      </a:solidFill>
                      <a:prstDash val="solid"/>
                      <a:round/>
                      <a:headEnd len="sm" w="sm" type="none"/>
                      <a:tailEnd len="sm" w="sm" type="none"/>
                    </a:lnT>
                    <a:lnB cap="flat" cmpd="sng" w="38100">
                      <a:solidFill>
                        <a:srgbClr val="6FA8DC"/>
                      </a:solidFill>
                      <a:prstDash val="solid"/>
                      <a:round/>
                      <a:headEnd len="sm" w="sm" type="none"/>
                      <a:tailEnd len="sm" w="sm" type="none"/>
                    </a:lnB>
                  </a:tcPr>
                </a:tc>
              </a:tr>
            </a:tbl>
          </a:graphicData>
        </a:graphic>
      </p:graphicFrame>
      <p:sp>
        <p:nvSpPr>
          <p:cNvPr id="104" name="Google Shape;104;p17"/>
          <p:cNvSpPr/>
          <p:nvPr/>
        </p:nvSpPr>
        <p:spPr>
          <a:xfrm>
            <a:off x="404200" y="1123613"/>
            <a:ext cx="3424500" cy="236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The available data for this project comes from Dance's subscription service. </a:t>
            </a:r>
            <a:endParaRPr>
              <a:solidFill>
                <a:schemeClr val="dk1"/>
              </a:solidFill>
              <a:latin typeface="Helvetica Neue"/>
              <a:ea typeface="Helvetica Neue"/>
              <a:cs typeface="Helvetica Neue"/>
              <a:sym typeface="Helvetica Neue"/>
            </a:endParaRPr>
          </a:p>
          <a:p>
            <a:pPr indent="0" lvl="0" marL="0" rtl="0" algn="just">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just">
              <a:spcBef>
                <a:spcPts val="0"/>
              </a:spcBef>
              <a:spcAft>
                <a:spcPts val="0"/>
              </a:spcAft>
              <a:buClr>
                <a:schemeClr val="dk1"/>
              </a:buClr>
              <a:buSzPts val="1100"/>
              <a:buFont typeface="Arial"/>
              <a:buNone/>
            </a:pPr>
            <a:r>
              <a:rPr lang="en">
                <a:solidFill>
                  <a:schemeClr val="dk1"/>
                </a:solidFill>
                <a:latin typeface="Helvetica Neue"/>
                <a:ea typeface="Helvetica Neue"/>
                <a:cs typeface="Helvetica Neue"/>
                <a:sym typeface="Helvetica Neue"/>
              </a:rPr>
              <a:t>They include information collected on e-bikes activities during their availability to the user.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272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Methodology</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10" name="Google Shape;110;p18"/>
          <p:cNvPicPr preferRelativeResize="0"/>
          <p:nvPr/>
        </p:nvPicPr>
        <p:blipFill>
          <a:blip r:embed="rId4">
            <a:alphaModFix/>
          </a:blip>
          <a:stretch>
            <a:fillRect/>
          </a:stretch>
        </p:blipFill>
        <p:spPr>
          <a:xfrm>
            <a:off x="146876" y="4414223"/>
            <a:ext cx="2028825" cy="733425"/>
          </a:xfrm>
          <a:prstGeom prst="rect">
            <a:avLst/>
          </a:prstGeom>
          <a:noFill/>
          <a:ln>
            <a:noFill/>
          </a:ln>
        </p:spPr>
      </p:pic>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8"/>
          <p:cNvSpPr txBox="1"/>
          <p:nvPr/>
        </p:nvSpPr>
        <p:spPr>
          <a:xfrm>
            <a:off x="2471700" y="983225"/>
            <a:ext cx="6200100" cy="3539100"/>
          </a:xfrm>
          <a:prstGeom prst="rect">
            <a:avLst/>
          </a:prstGeom>
          <a:noFill/>
          <a:ln>
            <a:noFill/>
          </a:ln>
        </p:spPr>
        <p:txBody>
          <a:bodyPr anchorCtr="0" anchor="t" bIns="45700" lIns="91425" spcFirstLastPara="1" rIns="91425" wrap="square" tIns="45700">
            <a:noAutofit/>
          </a:bodyPr>
          <a:lstStyle/>
          <a:p>
            <a:pPr indent="-317500" lvl="0" marL="457200" rtl="0" algn="just">
              <a:lnSpc>
                <a:spcPct val="105000"/>
              </a:lnSpc>
              <a:spcBef>
                <a:spcPts val="0"/>
              </a:spcBef>
              <a:spcAft>
                <a:spcPts val="0"/>
              </a:spcAft>
              <a:buClr>
                <a:srgbClr val="000000"/>
              </a:buClr>
              <a:buSzPts val="1400"/>
              <a:buFont typeface="Times New Roman"/>
              <a:buChar char="●"/>
            </a:pPr>
            <a:r>
              <a:rPr lang="en">
                <a:solidFill>
                  <a:srgbClr val="000000"/>
                </a:solidFill>
                <a:latin typeface="Helvetica Neue"/>
                <a:ea typeface="Helvetica Neue"/>
                <a:cs typeface="Helvetica Neue"/>
                <a:sym typeface="Helvetica Neue"/>
              </a:rPr>
              <a:t>Data processing: Clean and preprocess the collected data to remove irrelevant information, examine the distribution of va</a:t>
            </a:r>
            <a:r>
              <a:rPr lang="en">
                <a:latin typeface="Helvetica Neue"/>
                <a:ea typeface="Helvetica Neue"/>
                <a:cs typeface="Helvetica Neue"/>
                <a:sym typeface="Helvetica Neue"/>
              </a:rPr>
              <a:t>riables to identify potential incoherence, outliers, missing values, etc.</a:t>
            </a:r>
            <a:endParaRPr>
              <a:latin typeface="Helvetica Neue"/>
              <a:ea typeface="Helvetica Neue"/>
              <a:cs typeface="Helvetica Neue"/>
              <a:sym typeface="Helvetica Neue"/>
            </a:endParaRPr>
          </a:p>
          <a:p>
            <a:pPr indent="0" lvl="0" marL="457200" rtl="0" algn="just">
              <a:lnSpc>
                <a:spcPct val="105000"/>
              </a:lnSpc>
              <a:spcBef>
                <a:spcPts val="1200"/>
              </a:spcBef>
              <a:spcAft>
                <a:spcPts val="0"/>
              </a:spcAft>
              <a:buNone/>
            </a:pPr>
            <a:r>
              <a:t/>
            </a:r>
            <a:endParaRPr>
              <a:latin typeface="Helvetica Neue"/>
              <a:ea typeface="Helvetica Neue"/>
              <a:cs typeface="Helvetica Neue"/>
              <a:sym typeface="Helvetica Neue"/>
            </a:endParaRPr>
          </a:p>
          <a:p>
            <a:pPr indent="-317500" lvl="0" marL="457200" rtl="0" algn="just">
              <a:lnSpc>
                <a:spcPct val="105000"/>
              </a:lnSpc>
              <a:spcBef>
                <a:spcPts val="1200"/>
              </a:spcBef>
              <a:spcAft>
                <a:spcPts val="0"/>
              </a:spcAft>
              <a:buClr>
                <a:srgbClr val="000000"/>
              </a:buClr>
              <a:buSzPts val="1400"/>
              <a:buFont typeface="Times New Roman"/>
              <a:buChar char="●"/>
            </a:pPr>
            <a:r>
              <a:rPr lang="en">
                <a:latin typeface="Helvetica Neue"/>
                <a:ea typeface="Helvetica Neue"/>
                <a:cs typeface="Helvetica Neue"/>
                <a:sym typeface="Helvetica Neue"/>
              </a:rPr>
              <a:t>Exploration</a:t>
            </a:r>
            <a:r>
              <a:rPr lang="en">
                <a:solidFill>
                  <a:srgbClr val="000000"/>
                </a:solidFill>
                <a:latin typeface="Helvetica Neue"/>
                <a:ea typeface="Helvetica Neue"/>
                <a:cs typeface="Helvetica Neue"/>
                <a:sym typeface="Helvetica Neue"/>
              </a:rPr>
              <a:t> Approach: Analyze characteristics of vehicle</a:t>
            </a:r>
            <a:r>
              <a:rPr lang="en">
                <a:latin typeface="Helvetica Neue"/>
                <a:ea typeface="Helvetica Neue"/>
                <a:cs typeface="Helvetica Neue"/>
                <a:sym typeface="Helvetica Neue"/>
              </a:rPr>
              <a:t> mainly the batteries range.</a:t>
            </a:r>
            <a:endParaRPr>
              <a:latin typeface="Helvetica Neue"/>
              <a:ea typeface="Helvetica Neue"/>
              <a:cs typeface="Helvetica Neue"/>
              <a:sym typeface="Helvetica Neue"/>
            </a:endParaRPr>
          </a:p>
          <a:p>
            <a:pPr indent="0" lvl="0" marL="457200" rtl="0" algn="just">
              <a:lnSpc>
                <a:spcPct val="105000"/>
              </a:lnSpc>
              <a:spcBef>
                <a:spcPts val="1200"/>
              </a:spcBef>
              <a:spcAft>
                <a:spcPts val="0"/>
              </a:spcAft>
              <a:buNone/>
            </a:pPr>
            <a:r>
              <a:t/>
            </a:r>
            <a:endParaRPr>
              <a:latin typeface="Helvetica Neue"/>
              <a:ea typeface="Helvetica Neue"/>
              <a:cs typeface="Helvetica Neue"/>
              <a:sym typeface="Helvetica Neue"/>
            </a:endParaRPr>
          </a:p>
          <a:p>
            <a:pPr indent="-317500" lvl="0" marL="457200" rtl="0" algn="just">
              <a:lnSpc>
                <a:spcPct val="105000"/>
              </a:lnSpc>
              <a:spcBef>
                <a:spcPts val="1200"/>
              </a:spcBef>
              <a:spcAft>
                <a:spcPts val="0"/>
              </a:spcAft>
              <a:buClr>
                <a:srgbClr val="000000"/>
              </a:buClr>
              <a:buSzPts val="1400"/>
              <a:buFont typeface="Times New Roman"/>
              <a:buChar char="●"/>
            </a:pPr>
            <a:r>
              <a:rPr lang="en">
                <a:solidFill>
                  <a:srgbClr val="000000"/>
                </a:solidFill>
                <a:latin typeface="Helvetica Neue"/>
                <a:ea typeface="Helvetica Neue"/>
                <a:cs typeface="Helvetica Neue"/>
                <a:sym typeface="Helvetica Neue"/>
              </a:rPr>
              <a:t>Model Development: Use</a:t>
            </a:r>
            <a:r>
              <a:rPr lang="en">
                <a:solidFill>
                  <a:srgbClr val="000000"/>
                </a:solidFill>
                <a:latin typeface="Helvetica Neue"/>
                <a:ea typeface="Helvetica Neue"/>
                <a:cs typeface="Helvetica Neue"/>
                <a:sym typeface="Helvetica Neue"/>
              </a:rPr>
              <a:t> </a:t>
            </a:r>
            <a:r>
              <a:rPr lang="en">
                <a:latin typeface="Helvetica Neue"/>
                <a:ea typeface="Helvetica Neue"/>
                <a:cs typeface="Helvetica Neue"/>
                <a:sym typeface="Helvetica Neue"/>
              </a:rPr>
              <a:t>machine l</a:t>
            </a:r>
            <a:r>
              <a:rPr lang="en">
                <a:solidFill>
                  <a:srgbClr val="000000"/>
                </a:solidFill>
                <a:latin typeface="Helvetica Neue"/>
                <a:ea typeface="Helvetica Neue"/>
                <a:cs typeface="Helvetica Neue"/>
                <a:sym typeface="Helvetica Neue"/>
              </a:rPr>
              <a:t>earning</a:t>
            </a:r>
            <a:r>
              <a:rPr lang="en">
                <a:latin typeface="Helvetica Neue"/>
                <a:ea typeface="Helvetica Neue"/>
                <a:cs typeface="Helvetica Neue"/>
                <a:sym typeface="Helvetica Neue"/>
              </a:rPr>
              <a:t> algorithms</a:t>
            </a:r>
            <a:r>
              <a:rPr lang="en">
                <a:solidFill>
                  <a:srgbClr val="000000"/>
                </a:solidFill>
                <a:latin typeface="Helvetica Neue"/>
                <a:ea typeface="Helvetica Neue"/>
                <a:cs typeface="Helvetica Neue"/>
                <a:sym typeface="Helvetica Neue"/>
              </a:rPr>
              <a:t> to </a:t>
            </a:r>
            <a:r>
              <a:rPr lang="en">
                <a:latin typeface="Helvetica Neue"/>
                <a:ea typeface="Helvetica Neue"/>
                <a:cs typeface="Helvetica Neue"/>
                <a:sym typeface="Helvetica Neue"/>
              </a:rPr>
              <a:t>propose the predictive maintenance</a:t>
            </a:r>
            <a:r>
              <a:rPr lang="en">
                <a:solidFill>
                  <a:srgbClr val="000000"/>
                </a:solidFill>
                <a:latin typeface="Helvetica Neue"/>
                <a:ea typeface="Helvetica Neue"/>
                <a:cs typeface="Helvetica Neue"/>
                <a:sym typeface="Helvetica Neue"/>
              </a:rPr>
              <a:t>.</a:t>
            </a:r>
            <a:r>
              <a:rPr lang="en">
                <a:solidFill>
                  <a:srgbClr val="000000"/>
                </a:solidFill>
                <a:latin typeface="Helvetica Neue"/>
                <a:ea typeface="Helvetica Neue"/>
                <a:cs typeface="Helvetica Neue"/>
                <a:sym typeface="Helvetica Neue"/>
              </a:rPr>
              <a:t> </a:t>
            </a:r>
            <a:endParaRPr>
              <a:solidFill>
                <a:srgbClr val="000000"/>
              </a:solidFill>
              <a:latin typeface="Helvetica Neue"/>
              <a:ea typeface="Helvetica Neue"/>
              <a:cs typeface="Helvetica Neue"/>
              <a:sym typeface="Helvetica Neue"/>
            </a:endParaRPr>
          </a:p>
        </p:txBody>
      </p:sp>
      <p:pic>
        <p:nvPicPr>
          <p:cNvPr id="113" name="Google Shape;113;p18"/>
          <p:cNvPicPr preferRelativeResize="0"/>
          <p:nvPr/>
        </p:nvPicPr>
        <p:blipFill>
          <a:blip r:embed="rId5">
            <a:alphaModFix/>
          </a:blip>
          <a:stretch>
            <a:fillRect/>
          </a:stretch>
        </p:blipFill>
        <p:spPr>
          <a:xfrm>
            <a:off x="152400" y="1474925"/>
            <a:ext cx="2166899" cy="2166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19" name="Google Shape;119;p19"/>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9"/>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22" name="Google Shape;122;p19"/>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pic>
        <p:nvPicPr>
          <p:cNvPr id="123" name="Google Shape;123;p19"/>
          <p:cNvPicPr preferRelativeResize="0"/>
          <p:nvPr/>
        </p:nvPicPr>
        <p:blipFill>
          <a:blip r:embed="rId4">
            <a:alphaModFix/>
          </a:blip>
          <a:stretch>
            <a:fillRect/>
          </a:stretch>
        </p:blipFill>
        <p:spPr>
          <a:xfrm>
            <a:off x="152400" y="1017725"/>
            <a:ext cx="4186024" cy="3123225"/>
          </a:xfrm>
          <a:prstGeom prst="rect">
            <a:avLst/>
          </a:prstGeom>
          <a:noFill/>
          <a:ln>
            <a:noFill/>
          </a:ln>
        </p:spPr>
      </p:pic>
      <p:pic>
        <p:nvPicPr>
          <p:cNvPr id="124" name="Google Shape;124;p19"/>
          <p:cNvPicPr preferRelativeResize="0"/>
          <p:nvPr/>
        </p:nvPicPr>
        <p:blipFill>
          <a:blip r:embed="rId5">
            <a:alphaModFix/>
          </a:blip>
          <a:stretch>
            <a:fillRect/>
          </a:stretch>
        </p:blipFill>
        <p:spPr>
          <a:xfrm>
            <a:off x="4490825" y="944425"/>
            <a:ext cx="4459449" cy="319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t>
            </a:r>
            <a:r>
              <a:rPr lang="en" sz="2688">
                <a:latin typeface="Helvetica Neue"/>
                <a:ea typeface="Helvetica Neue"/>
                <a:cs typeface="Helvetica Neue"/>
                <a:sym typeface="Helvetica Neue"/>
              </a:rPr>
              <a:t>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30" name="Google Shape;130;p20"/>
          <p:cNvPicPr preferRelativeResize="0"/>
          <p:nvPr/>
        </p:nvPicPr>
        <p:blipFill>
          <a:blip r:embed="rId4">
            <a:alphaModFix/>
          </a:blip>
          <a:stretch>
            <a:fillRect/>
          </a:stretch>
        </p:blipFill>
        <p:spPr>
          <a:xfrm>
            <a:off x="146876" y="4414223"/>
            <a:ext cx="2028825" cy="733425"/>
          </a:xfrm>
          <a:prstGeom prst="rect">
            <a:avLst/>
          </a:prstGeom>
          <a:noFill/>
          <a:ln>
            <a:noFill/>
          </a:ln>
        </p:spPr>
      </p:pic>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0"/>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33" name="Google Shape;133;p20"/>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pic>
        <p:nvPicPr>
          <p:cNvPr id="134" name="Google Shape;134;p20"/>
          <p:cNvPicPr preferRelativeResize="0"/>
          <p:nvPr/>
        </p:nvPicPr>
        <p:blipFill>
          <a:blip r:embed="rId5">
            <a:alphaModFix/>
          </a:blip>
          <a:stretch>
            <a:fillRect/>
          </a:stretch>
        </p:blipFill>
        <p:spPr>
          <a:xfrm>
            <a:off x="346900" y="960725"/>
            <a:ext cx="5715900" cy="345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t>
            </a:r>
            <a:r>
              <a:rPr lang="en" sz="2688">
                <a:latin typeface="Helvetica Neue"/>
                <a:ea typeface="Helvetica Neue"/>
                <a:cs typeface="Helvetica Neue"/>
                <a:sym typeface="Helvetica Neue"/>
              </a:rPr>
              <a:t>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40" name="Google Shape;140;p21"/>
          <p:cNvPicPr preferRelativeResize="0"/>
          <p:nvPr/>
        </p:nvPicPr>
        <p:blipFill>
          <a:blip r:embed="rId4">
            <a:alphaModFix/>
          </a:blip>
          <a:stretch>
            <a:fillRect/>
          </a:stretch>
        </p:blipFill>
        <p:spPr>
          <a:xfrm>
            <a:off x="146876" y="4414223"/>
            <a:ext cx="2028825" cy="733425"/>
          </a:xfrm>
          <a:prstGeom prst="rect">
            <a:avLst/>
          </a:prstGeom>
          <a:noFill/>
          <a:ln>
            <a:noFill/>
          </a:ln>
        </p:spPr>
      </p:pic>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1"/>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43" name="Google Shape;143;p21"/>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pic>
        <p:nvPicPr>
          <p:cNvPr id="144" name="Google Shape;144;p21"/>
          <p:cNvPicPr preferRelativeResize="0"/>
          <p:nvPr/>
        </p:nvPicPr>
        <p:blipFill>
          <a:blip r:embed="rId5">
            <a:alphaModFix/>
          </a:blip>
          <a:stretch>
            <a:fillRect/>
          </a:stretch>
        </p:blipFill>
        <p:spPr>
          <a:xfrm>
            <a:off x="423101" y="960725"/>
            <a:ext cx="5366538" cy="3420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