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Medium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3509c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863509c4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fdb94a6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fdb94a6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04d73bd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04d73bd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02554b9a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02554b9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63509c4c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63509c4c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e03572b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e03572b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fdb94a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fdb94a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e03572b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e03572b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e03572b1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e03572b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fdb94a6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fdb94a6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fdb94a64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fdb94a64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fdb94a6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fdb94a6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2800" y="1470398"/>
            <a:ext cx="8798400" cy="1411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 M</a:t>
            </a:r>
            <a:r>
              <a:rPr lang="en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aintenance</a:t>
            </a:r>
            <a:r>
              <a:rPr lang="en" sz="3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e-Bikes</a:t>
            </a:r>
            <a:endParaRPr sz="35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2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 of Concept</a:t>
            </a:r>
            <a:endParaRPr i="1" sz="28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85400" y="3300375"/>
            <a:ext cx="49446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Alexis Djodjimadji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&amp; Patrick Uwayo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Supervisors: Vera Vinçon &amp; Lorenzo Verstraeten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" y="199652"/>
            <a:ext cx="24955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7075" y="4486500"/>
            <a:ext cx="184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October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483270" l="98119" r="-98119" t="-483270"/>
          <a:stretch/>
        </p:blipFill>
        <p:spPr>
          <a:xfrm>
            <a:off x="5841700" y="199625"/>
            <a:ext cx="2960625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600" y="291525"/>
            <a:ext cx="1905500" cy="6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0" y="1879925"/>
            <a:ext cx="9144000" cy="3263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00" y="2684325"/>
            <a:ext cx="4551849" cy="179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75" y="2684325"/>
            <a:ext cx="4249676" cy="17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611025" y="463925"/>
            <a:ext cx="4723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Data Insights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451313" y="2301700"/>
            <a:ext cx="2706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milage_charge explained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090413" y="2301700"/>
            <a:ext cx="2706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SOH explained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>
            <a:off x="0" y="1879925"/>
            <a:ext cx="9144000" cy="3263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611025" y="463925"/>
            <a:ext cx="4723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Possible Next Steps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11025" y="2344125"/>
            <a:ext cx="8100900" cy="2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The biggest issue is Data Quality: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Font typeface="Helvetica Neue Light"/>
              <a:buChar char="○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Investing in a better data stream technology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○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Investing more into data cleaning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Work close with the product team to know more about the business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Look deeper into some of the findings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Test some of the assumptions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0" y="1514625"/>
            <a:ext cx="9144000" cy="3881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2121700" y="463925"/>
            <a:ext cx="47232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900"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2495725" y="1920750"/>
            <a:ext cx="4278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600">
                <a:latin typeface="Helvetica Neue"/>
                <a:ea typeface="Helvetica Neue"/>
                <a:cs typeface="Helvetica Neue"/>
                <a:sym typeface="Helvetica Neue"/>
              </a:rPr>
              <a:t>Comments</a:t>
            </a:r>
            <a:r>
              <a:rPr b="1" lang="en" sz="2600">
                <a:latin typeface="Helvetica Neue"/>
                <a:ea typeface="Helvetica Neue"/>
                <a:cs typeface="Helvetica Neue"/>
                <a:sym typeface="Helvetica Neue"/>
              </a:rPr>
              <a:t> and Questions</a:t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02" y="2949250"/>
            <a:ext cx="742523" cy="9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725" y="2878852"/>
            <a:ext cx="804551" cy="9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5320900" y="4140625"/>
            <a:ext cx="36570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patrick.uwayo@aims.ac.rw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 linkedin.com/in/patrick-uwayo-67aa81260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97700" y="4140625"/>
            <a:ext cx="36570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alexis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.djodjimadji@aims.ac.rw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linkedin.com/in/djodjimadji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91875" y="323650"/>
            <a:ext cx="18054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Team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084025" y="1306725"/>
            <a:ext cx="54960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 Data Scientist with good experience in Python, and R programming as well as in data analysis, machine learning and deep learning, Alexis is passionate about the applications of data mining and AI for enlightened decision-making.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MSc in Data Science from AIMS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0" y="4410075"/>
            <a:ext cx="20288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92050" y="2726300"/>
            <a:ext cx="8559900" cy="60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084025" y="800650"/>
            <a:ext cx="227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Helvetica Neue"/>
                <a:ea typeface="Helvetica Neue"/>
                <a:cs typeface="Helvetica Neue"/>
                <a:sym typeface="Helvetica Neue"/>
              </a:rPr>
              <a:t>Alexis Djodjimadji</a:t>
            </a:r>
            <a:endParaRPr b="1"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84025" y="2866113"/>
            <a:ext cx="227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Helvetica Neue"/>
                <a:ea typeface="Helvetica Neue"/>
                <a:cs typeface="Helvetica Neue"/>
                <a:sym typeface="Helvetica Neue"/>
              </a:rPr>
              <a:t>Patrick Uwayo</a:t>
            </a:r>
            <a:endParaRPr b="1"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84025" y="3255613"/>
            <a:ext cx="56376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Data Scientist with experience in Python programming, data analytics as well as machine learning and deep learning. Tech enthusiast and 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assionate about building AI systems and solving real world problems.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MSc in Data Science from AIMS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037" y="2815550"/>
            <a:ext cx="1482560" cy="175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675" y="883877"/>
            <a:ext cx="1227274" cy="1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96350" y="469000"/>
            <a:ext cx="7300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Proof of Concept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sp>
        <p:nvSpPr>
          <p:cNvPr id="78" name="Google Shape;78;p15"/>
          <p:cNvSpPr/>
          <p:nvPr/>
        </p:nvSpPr>
        <p:spPr>
          <a:xfrm>
            <a:off x="1357250" y="1083225"/>
            <a:ext cx="723600" cy="714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96350" y="2770275"/>
            <a:ext cx="2645400" cy="19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7009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better understand</a:t>
            </a: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 </a:t>
            </a: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current performance of the product and service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7009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build examples of where the data can be used to allow predictive maintenance.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96350" y="1996038"/>
            <a:ext cx="2645400" cy="575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Concept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210200" y="1083225"/>
            <a:ext cx="723600" cy="714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249300" y="2770275"/>
            <a:ext cx="2645400" cy="19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marR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Variation in battery range &amp; SOC across: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7009" lvl="0" marL="228600" marR="914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cities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7009" lvl="0" marL="2286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battery ages (time/SOH)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7009" lvl="0" marL="2286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Char char="●"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249300" y="1996038"/>
            <a:ext cx="2645400" cy="575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063150" y="1083225"/>
            <a:ext cx="723600" cy="7143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102250" y="2770275"/>
            <a:ext cx="2645400" cy="19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Proactive &amp; informed maintenance will help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Dance</a:t>
            </a: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to: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✔  minimize unplanned downtime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✔  increase customer satisfaction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8288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✔  allow better maintenance planning &amp; reduce cost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102250" y="1996038"/>
            <a:ext cx="2645400" cy="575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cxnSp>
        <p:nvCxnSpPr>
          <p:cNvPr id="87" name="Google Shape;87;p15"/>
          <p:cNvCxnSpPr>
            <a:stCxn id="78" idx="4"/>
            <a:endCxn id="80" idx="0"/>
          </p:cNvCxnSpPr>
          <p:nvPr/>
        </p:nvCxnSpPr>
        <p:spPr>
          <a:xfrm>
            <a:off x="1719050" y="1797525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0" idx="2"/>
            <a:endCxn id="79" idx="0"/>
          </p:cNvCxnSpPr>
          <p:nvPr/>
        </p:nvCxnSpPr>
        <p:spPr>
          <a:xfrm>
            <a:off x="1719050" y="257173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78" idx="6"/>
            <a:endCxn id="81" idx="2"/>
          </p:cNvCxnSpPr>
          <p:nvPr/>
        </p:nvCxnSpPr>
        <p:spPr>
          <a:xfrm>
            <a:off x="2080850" y="1440375"/>
            <a:ext cx="21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5"/>
          <p:cNvCxnSpPr>
            <a:stCxn id="81" idx="6"/>
            <a:endCxn id="84" idx="2"/>
          </p:cNvCxnSpPr>
          <p:nvPr/>
        </p:nvCxnSpPr>
        <p:spPr>
          <a:xfrm>
            <a:off x="4933800" y="1440375"/>
            <a:ext cx="21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5"/>
          <p:cNvCxnSpPr>
            <a:endCxn id="83" idx="0"/>
          </p:cNvCxnSpPr>
          <p:nvPr/>
        </p:nvCxnSpPr>
        <p:spPr>
          <a:xfrm>
            <a:off x="4572000" y="179743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83" idx="2"/>
            <a:endCxn id="82" idx="0"/>
          </p:cNvCxnSpPr>
          <p:nvPr/>
        </p:nvCxnSpPr>
        <p:spPr>
          <a:xfrm>
            <a:off x="4572000" y="257173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endCxn id="86" idx="0"/>
          </p:cNvCxnSpPr>
          <p:nvPr/>
        </p:nvCxnSpPr>
        <p:spPr>
          <a:xfrm>
            <a:off x="7424950" y="179743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86" idx="2"/>
            <a:endCxn id="85" idx="0"/>
          </p:cNvCxnSpPr>
          <p:nvPr/>
        </p:nvCxnSpPr>
        <p:spPr>
          <a:xfrm>
            <a:off x="7424950" y="2571738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00" y="1167576"/>
            <a:ext cx="575700" cy="5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131" y="1232519"/>
            <a:ext cx="445800" cy="4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075" y="1232525"/>
            <a:ext cx="445800" cy="4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2021150"/>
            <a:ext cx="9144000" cy="3122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25" y="2249100"/>
            <a:ext cx="4038175" cy="25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66750" y="273350"/>
            <a:ext cx="7300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Exploratory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 Data Analysis (EDA)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4" y="2249100"/>
            <a:ext cx="4196704" cy="25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5818850" y="2469225"/>
            <a:ext cx="255600" cy="20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8277525" y="2469125"/>
            <a:ext cx="212100" cy="20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504050" y="2469125"/>
            <a:ext cx="212100" cy="209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818800" y="2437550"/>
            <a:ext cx="255600" cy="2138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756575" y="2469125"/>
            <a:ext cx="829500" cy="20925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rot="5400000">
            <a:off x="641908" y="1092888"/>
            <a:ext cx="130200" cy="28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65900" y="738800"/>
            <a:ext cx="40347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Main Challenges with Data Quality: </a:t>
            </a:r>
            <a:endParaRPr i="1"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 Light"/>
              <a:buAutoNum type="arabicPeriod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Mileage reset after</a:t>
            </a: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 ~ 2’100km to 0 for all e-bikes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AutoNum type="arabicPeriod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Random outliers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AutoNum type="arabicPeriod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Long periods per bike without any observations 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p16"/>
          <p:cNvSpPr/>
          <p:nvPr/>
        </p:nvSpPr>
        <p:spPr>
          <a:xfrm rot="5400000">
            <a:off x="641908" y="1295313"/>
            <a:ext cx="130200" cy="280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" name="Google Shape;114;p16"/>
          <p:cNvSpPr/>
          <p:nvPr/>
        </p:nvSpPr>
        <p:spPr>
          <a:xfrm rot="5400000">
            <a:off x="641908" y="1497713"/>
            <a:ext cx="130200" cy="2805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029200" y="738800"/>
            <a:ext cx="40347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Other Observations:</a:t>
            </a:r>
            <a:r>
              <a:rPr i="1"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 Light"/>
              <a:buAutoNum type="arabicPeriod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Data duplication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AutoNum type="arabicPeriod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Missing values (e.g. total mileage)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 Light"/>
              <a:buAutoNum type="arabicPeriod"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Incorrect Entries (e.g. battery serial number)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911050" y="3140675"/>
            <a:ext cx="71100" cy="13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b="29215" l="0" r="0" t="63471"/>
          <a:stretch/>
        </p:blipFill>
        <p:spPr>
          <a:xfrm flipH="1">
            <a:off x="2911050" y="4425700"/>
            <a:ext cx="76475" cy="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11294" l="82511" r="0" t="70119"/>
          <a:stretch/>
        </p:blipFill>
        <p:spPr>
          <a:xfrm>
            <a:off x="3662975" y="2156938"/>
            <a:ext cx="706223" cy="4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13549" l="79458" r="17488" t="70119"/>
          <a:stretch/>
        </p:blipFill>
        <p:spPr>
          <a:xfrm>
            <a:off x="3662975" y="2156950"/>
            <a:ext cx="93077" cy="4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10010" l="66318" r="18247" t="34064"/>
          <a:stretch/>
        </p:blipFill>
        <p:spPr>
          <a:xfrm>
            <a:off x="3600325" y="3098925"/>
            <a:ext cx="623248" cy="140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10013" l="67870" r="18246" t="50734"/>
          <a:stretch/>
        </p:blipFill>
        <p:spPr>
          <a:xfrm>
            <a:off x="3662975" y="2624450"/>
            <a:ext cx="560599" cy="98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3578275" y="2437550"/>
            <a:ext cx="368700" cy="212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3600" y="4761800"/>
            <a:ext cx="3615602" cy="3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>
            <a:endCxn id="123" idx="0"/>
          </p:cNvCxnSpPr>
          <p:nvPr/>
        </p:nvCxnSpPr>
        <p:spPr>
          <a:xfrm flipH="1">
            <a:off x="3761401" y="2643500"/>
            <a:ext cx="8400" cy="21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 rot="-5404352">
            <a:off x="223800" y="3053333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 rot="-5404352">
            <a:off x="4535000" y="3074008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1532677"/>
            <a:ext cx="9144000" cy="361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611032" y="1816135"/>
            <a:ext cx="3655614" cy="3043878"/>
            <a:chOff x="660532" y="1600547"/>
            <a:chExt cx="3655614" cy="3043878"/>
          </a:xfrm>
        </p:grpSpPr>
        <p:sp>
          <p:nvSpPr>
            <p:cNvPr id="133" name="Google Shape;133;p17"/>
            <p:cNvSpPr/>
            <p:nvPr/>
          </p:nvSpPr>
          <p:spPr>
            <a:xfrm>
              <a:off x="660550" y="1615625"/>
              <a:ext cx="3655500" cy="302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532" y="1600547"/>
              <a:ext cx="3655614" cy="27733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7"/>
            <p:cNvPicPr preferRelativeResize="0"/>
            <p:nvPr/>
          </p:nvPicPr>
          <p:blipFill rotWithShape="1">
            <a:blip r:embed="rId4">
              <a:alphaModFix/>
            </a:blip>
            <a:srcRect b="0" l="9851" r="2190" t="79908"/>
            <a:stretch/>
          </p:blipFill>
          <p:spPr>
            <a:xfrm>
              <a:off x="1139456" y="4106211"/>
              <a:ext cx="2955749" cy="5382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7"/>
          <p:cNvGrpSpPr/>
          <p:nvPr/>
        </p:nvGrpSpPr>
        <p:grpSpPr>
          <a:xfrm>
            <a:off x="4808168" y="1816075"/>
            <a:ext cx="3738560" cy="3044001"/>
            <a:chOff x="4749725" y="1543300"/>
            <a:chExt cx="3769850" cy="3107075"/>
          </a:xfrm>
        </p:grpSpPr>
        <p:sp>
          <p:nvSpPr>
            <p:cNvPr id="137" name="Google Shape;137;p17"/>
            <p:cNvSpPr/>
            <p:nvPr/>
          </p:nvSpPr>
          <p:spPr>
            <a:xfrm>
              <a:off x="4749725" y="1559475"/>
              <a:ext cx="3766800" cy="30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8" name="Google Shape;138;p17"/>
            <p:cNvPicPr preferRelativeResize="0"/>
            <p:nvPr/>
          </p:nvPicPr>
          <p:blipFill rotWithShape="1">
            <a:blip r:embed="rId5">
              <a:alphaModFix/>
            </a:blip>
            <a:srcRect b="0" l="0" r="0" t="2028"/>
            <a:stretch/>
          </p:blipFill>
          <p:spPr>
            <a:xfrm>
              <a:off x="4752850" y="1543300"/>
              <a:ext cx="3766725" cy="2871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7"/>
            <p:cNvPicPr preferRelativeResize="0"/>
            <p:nvPr/>
          </p:nvPicPr>
          <p:blipFill rotWithShape="1">
            <a:blip r:embed="rId4">
              <a:alphaModFix/>
            </a:blip>
            <a:srcRect b="0" l="9851" r="2190" t="79908"/>
            <a:stretch/>
          </p:blipFill>
          <p:spPr>
            <a:xfrm>
              <a:off x="5228650" y="4099325"/>
              <a:ext cx="2974599" cy="54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7"/>
          <p:cNvSpPr txBox="1"/>
          <p:nvPr/>
        </p:nvSpPr>
        <p:spPr>
          <a:xfrm>
            <a:off x="611025" y="463925"/>
            <a:ext cx="4723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Data Insights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A look at total batteries and battery age over time.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830950" y="2012975"/>
            <a:ext cx="1145700" cy="2273100"/>
          </a:xfrm>
          <a:prstGeom prst="rect">
            <a:avLst/>
          </a:prstGeom>
          <a:solidFill>
            <a:srgbClr val="59A448">
              <a:alpha val="33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202000" y="4015250"/>
            <a:ext cx="991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winter</a:t>
            </a:r>
            <a:endParaRPr sz="9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0275" y="2012975"/>
            <a:ext cx="1344475" cy="8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6034425" y="2044725"/>
            <a:ext cx="1145700" cy="2241300"/>
          </a:xfrm>
          <a:prstGeom prst="rect">
            <a:avLst/>
          </a:prstGeom>
          <a:solidFill>
            <a:srgbClr val="59A448">
              <a:alpha val="33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405475" y="4047000"/>
            <a:ext cx="991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winter</a:t>
            </a:r>
            <a:endParaRPr sz="9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750" y="2044725"/>
            <a:ext cx="13444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1879600"/>
            <a:ext cx="9144000" cy="3264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837" y="2197862"/>
            <a:ext cx="3407176" cy="27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200" y="78075"/>
            <a:ext cx="2190825" cy="170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611025" y="463925"/>
            <a:ext cx="4723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Data Insights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A look at battery age vs SOH.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359925" y="2090807"/>
            <a:ext cx="4439030" cy="1502359"/>
            <a:chOff x="227675" y="3010725"/>
            <a:chExt cx="4344324" cy="1840675"/>
          </a:xfrm>
        </p:grpSpPr>
        <p:pic>
          <p:nvPicPr>
            <p:cNvPr id="156" name="Google Shape;15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7675" y="3010725"/>
              <a:ext cx="4344324" cy="184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8"/>
            <p:cNvPicPr preferRelativeResize="0"/>
            <p:nvPr/>
          </p:nvPicPr>
          <p:blipFill rotWithShape="1">
            <a:blip r:embed="rId5">
              <a:alphaModFix/>
            </a:blip>
            <a:srcRect b="3567" l="19125" r="79841" t="91722"/>
            <a:stretch/>
          </p:blipFill>
          <p:spPr>
            <a:xfrm>
              <a:off x="325550" y="4697075"/>
              <a:ext cx="44898" cy="86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8"/>
          <p:cNvSpPr/>
          <p:nvPr/>
        </p:nvSpPr>
        <p:spPr>
          <a:xfrm>
            <a:off x="1507225" y="3458050"/>
            <a:ext cx="404100" cy="10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925" y="3757555"/>
            <a:ext cx="2190824" cy="83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1887" y="3757550"/>
            <a:ext cx="2167062" cy="83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>
            <a:stCxn id="152" idx="0"/>
            <a:endCxn id="153" idx="2"/>
          </p:cNvCxnSpPr>
          <p:nvPr/>
        </p:nvCxnSpPr>
        <p:spPr>
          <a:xfrm rot="-5400000">
            <a:off x="7208926" y="1684262"/>
            <a:ext cx="419100" cy="6081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stealth"/>
          </a:ln>
        </p:spPr>
      </p:cxnSp>
      <p:sp>
        <p:nvSpPr>
          <p:cNvPr id="162" name="Google Shape;162;p18"/>
          <p:cNvSpPr txBox="1"/>
          <p:nvPr/>
        </p:nvSpPr>
        <p:spPr>
          <a:xfrm rot="-5088">
            <a:off x="7418562" y="4729859"/>
            <a:ext cx="608101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(in days)</a:t>
            </a:r>
            <a:endParaRPr sz="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25" y="871612"/>
            <a:ext cx="2607026" cy="12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1820550" y="4652425"/>
            <a:ext cx="5945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→ change of batteries within a bike is more common than using the same battery across bikes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72000" y="2253725"/>
            <a:ext cx="4572000" cy="2334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same battery can be used in different bikes, e.g.: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i="1"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4000 batteries are used in only one bike</a:t>
            </a:r>
            <a:endParaRPr i="1"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i="1"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100 batteries are used in 3 bikes</a:t>
            </a:r>
            <a:endParaRPr i="1"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65450" y="338600"/>
            <a:ext cx="7300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Changing bike vs Changing battery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19"/>
          <p:cNvCxnSpPr>
            <a:stCxn id="167" idx="1"/>
            <a:endCxn id="172" idx="0"/>
          </p:cNvCxnSpPr>
          <p:nvPr/>
        </p:nvCxnSpPr>
        <p:spPr>
          <a:xfrm flipH="1">
            <a:off x="2285925" y="1480963"/>
            <a:ext cx="1157700" cy="772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19"/>
          <p:cNvCxnSpPr>
            <a:stCxn id="167" idx="3"/>
            <a:endCxn id="169" idx="0"/>
          </p:cNvCxnSpPr>
          <p:nvPr/>
        </p:nvCxnSpPr>
        <p:spPr>
          <a:xfrm>
            <a:off x="6050651" y="1480963"/>
            <a:ext cx="807300" cy="772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" name="Google Shape;172;p19"/>
          <p:cNvSpPr txBox="1"/>
          <p:nvPr/>
        </p:nvSpPr>
        <p:spPr>
          <a:xfrm>
            <a:off x="0" y="2253725"/>
            <a:ext cx="4572000" cy="2334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One bike can have more than one battery over time, e.g.: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i="1"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1800 bikes operated with only one battery</a:t>
            </a:r>
            <a:endParaRPr i="1"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~</a:t>
            </a:r>
            <a:r>
              <a:rPr i="1" lang="en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200 bikes with 4 batteries</a:t>
            </a:r>
            <a:endParaRPr i="1"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226" y="2885500"/>
            <a:ext cx="2070984" cy="15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175" y="2908887"/>
            <a:ext cx="1858751" cy="15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0" y="2885500"/>
            <a:ext cx="2325627" cy="156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1493" y="2908888"/>
            <a:ext cx="2495406" cy="15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 rot="-5404352">
            <a:off x="4470475" y="3257833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 rot="-5404352">
            <a:off x="-64425" y="3278708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4572000" y="1514300"/>
            <a:ext cx="4572000" cy="2157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same battery can be used in different bikes</a:t>
            </a:r>
            <a:endParaRPr i="1"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0" y="1514300"/>
            <a:ext cx="4572000" cy="2157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One bike can have more than one battery over time</a:t>
            </a:r>
            <a:endParaRPr i="1"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13" y="1900913"/>
            <a:ext cx="2070984" cy="15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762" y="1924300"/>
            <a:ext cx="1858751" cy="15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8" y="1900913"/>
            <a:ext cx="2325627" cy="156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080" y="1924300"/>
            <a:ext cx="2495406" cy="15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4299" y="3743047"/>
            <a:ext cx="2495400" cy="117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503163" y="424800"/>
            <a:ext cx="4723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Smaller Population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1 bike - 1 battery subpopulation for tractability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→ lose &gt; 50% of the population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2779575" y="2043550"/>
            <a:ext cx="242400" cy="1418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464125" y="2043550"/>
            <a:ext cx="164400" cy="13950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0"/>
          <p:cNvCxnSpPr>
            <a:endCxn id="190" idx="1"/>
          </p:cNvCxnSpPr>
          <p:nvPr/>
        </p:nvCxnSpPr>
        <p:spPr>
          <a:xfrm flipH="1" rot="-5400000">
            <a:off x="2679149" y="3683423"/>
            <a:ext cx="866700" cy="423600"/>
          </a:xfrm>
          <a:prstGeom prst="bentConnector2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20"/>
          <p:cNvCxnSpPr>
            <a:endCxn id="190" idx="3"/>
          </p:cNvCxnSpPr>
          <p:nvPr/>
        </p:nvCxnSpPr>
        <p:spPr>
          <a:xfrm flipH="1">
            <a:off x="5819699" y="3438473"/>
            <a:ext cx="1726500" cy="890100"/>
          </a:xfrm>
          <a:prstGeom prst="bentConnector3">
            <a:avLst>
              <a:gd fmla="val -262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20"/>
          <p:cNvSpPr txBox="1"/>
          <p:nvPr/>
        </p:nvSpPr>
        <p:spPr>
          <a:xfrm>
            <a:off x="3536550" y="4818750"/>
            <a:ext cx="2070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ubpopulation: 1 bike - 1 battery</a:t>
            </a:r>
            <a:endParaRPr b="1" sz="1100"/>
          </a:p>
        </p:txBody>
      </p:sp>
      <p:sp>
        <p:nvSpPr>
          <p:cNvPr id="197" name="Google Shape;197;p20"/>
          <p:cNvSpPr txBox="1"/>
          <p:nvPr/>
        </p:nvSpPr>
        <p:spPr>
          <a:xfrm rot="-5404352">
            <a:off x="4482075" y="2269958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 rot="-5404352">
            <a:off x="-50625" y="2293183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0" y="1255775"/>
            <a:ext cx="9144000" cy="38874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51564" t="0"/>
          <a:stretch/>
        </p:blipFill>
        <p:spPr>
          <a:xfrm>
            <a:off x="3014300" y="4530775"/>
            <a:ext cx="3115412" cy="5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88" y="1674350"/>
            <a:ext cx="3719918" cy="2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1732688" y="1337450"/>
            <a:ext cx="1442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As expected: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6153675" y="1337450"/>
            <a:ext cx="1109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Unexpected: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925" y="1674350"/>
            <a:ext cx="3430626" cy="270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503185" y="303575"/>
            <a:ext cx="85089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Data Insights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 how many kms you do with a full battery charge and try to understand how to explain.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844625" y="2035975"/>
            <a:ext cx="1381800" cy="122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 flipH="1" rot="10800000">
            <a:off x="5267125" y="3412400"/>
            <a:ext cx="2621100" cy="1155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 txBox="1"/>
          <p:nvPr/>
        </p:nvSpPr>
        <p:spPr>
          <a:xfrm rot="-5404352">
            <a:off x="476875" y="2401108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 km)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 rot="-3712">
            <a:off x="7320925" y="4214662"/>
            <a:ext cx="5556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(0.1 km)</a:t>
            </a:r>
            <a:endParaRPr sz="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 rot="-5404352">
            <a:off x="4890825" y="2429333"/>
            <a:ext cx="474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 km)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