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Didact Gothic" panose="020B0604020202020204" charset="0"/>
      <p:regular r:id="rId19"/>
    </p:embeddedFont>
    <p:embeddedFont>
      <p:font typeface="Georgia" panose="02040502050405020303" pitchFamily="18" charset="0"/>
      <p:regular r:id="rId20"/>
      <p:bold r:id="rId21"/>
      <p:italic r:id="rId22"/>
      <p:boldItalic r:id="rId23"/>
    </p:embeddedFont>
    <p:embeddedFont>
      <p:font typeface="Julius Sans One" panose="020B0604020202020204" charset="0"/>
      <p:regular r:id="rId24"/>
    </p:embeddedFont>
    <p:embeddedFont>
      <p:font typeface="Questrial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ebbfb5840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ebbfb5840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ebbfb584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debbfb584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ebbfb5840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ebbfb5840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ebbfb5840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debbfb5840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ebbfb5840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debbfb5840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ebbfb5840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debbfb5840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debbfb584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debbfb584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1249ffcf0_1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1249ffcf0_1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ebbfb584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ebbfb584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ebbfb58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ebbfb58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ebbfb584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debbfb584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ebbfb584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debbfb584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ebbfb58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ebbfb58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Smiles string - single line of text that encodes for the 2d structure of the ligands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ebbfb584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ebbfb584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ebbfb584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debbfb584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5">
    <p:bg>
      <p:bgPr>
        <a:solidFill>
          <a:schemeClr val="accent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1">
    <p:bg>
      <p:bgPr>
        <a:solidFill>
          <a:schemeClr val="accent5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algn="just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bg>
      <p:bgPr>
        <a:solidFill>
          <a:schemeClr val="accent5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 idx="2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 idx="4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5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0">
    <p:bg>
      <p:bgPr>
        <a:solidFill>
          <a:schemeClr val="accent5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/>
          <p:nvPr/>
        </p:nvSpPr>
        <p:spPr>
          <a:xfrm rot="10800000" flipH="1">
            <a:off x="37875" y="150"/>
            <a:ext cx="9106200" cy="44697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1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_3">
    <p:bg>
      <p:bgPr>
        <a:solidFill>
          <a:schemeClr val="accent5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 idx="2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1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 idx="3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4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 idx="5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6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title" idx="7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8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6">
    <p:bg>
      <p:bgPr>
        <a:solidFill>
          <a:schemeClr val="accent5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1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2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 idx="3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 idx="4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9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7">
    <p:bg>
      <p:bgPr>
        <a:solidFill>
          <a:schemeClr val="accent5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1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title" idx="2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3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 idx="4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5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title" idx="6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8">
    <p:bg>
      <p:bgPr>
        <a:solidFill>
          <a:schemeClr val="accent5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1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1">
    <p:bg>
      <p:bgPr>
        <a:solidFill>
          <a:schemeClr val="accent5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ubTitle" idx="1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title" idx="2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3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title" idx="4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ubTitle" idx="5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29">
    <p:bg>
      <p:bgPr>
        <a:solidFill>
          <a:schemeClr val="accent5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1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title" idx="2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subTitle" idx="3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title" idx="4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ubTitle" idx="5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title" idx="6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ubTitle" idx="7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title" idx="8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ubTitle" idx="9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title" idx="13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ubTitle" idx="14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title" idx="15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2">
    <p:bg>
      <p:bgPr>
        <a:solidFill>
          <a:schemeClr val="accent5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1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title" idx="2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3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title" idx="4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5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4">
    <p:bg>
      <p:bgPr>
        <a:solidFill>
          <a:schemeClr val="accent5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5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25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2">
    <p:bg>
      <p:bgPr>
        <a:solidFill>
          <a:schemeClr val="accent5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6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26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6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2_1">
    <p:bg>
      <p:bgPr>
        <a:solidFill>
          <a:schemeClr val="accent5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27"/>
          <p:cNvSpPr/>
          <p:nvPr/>
        </p:nvSpPr>
        <p:spPr>
          <a:xfrm rot="10800000" flipH="1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7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3">
    <p:bg>
      <p:bgPr>
        <a:solidFill>
          <a:schemeClr val="accent5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28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3" name="Google Shape;183;p28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CUSTOM_1_1_2">
    <p:bg>
      <p:bgPr>
        <a:solidFill>
          <a:schemeClr val="accent5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2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1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3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4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5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6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3">
    <p:bg>
      <p:bgPr>
        <a:solidFill>
          <a:schemeClr val="accent5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0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0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subTitle" idx="1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subTitle" idx="2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subTitle" idx="3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hasCustomPrompt="1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30"/>
          <p:cNvSpPr txBox="1">
            <a:spLocks noGrp="1"/>
          </p:cNvSpPr>
          <p:nvPr>
            <p:ph type="title" idx="4" hasCustomPrompt="1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 idx="5" hasCustomPrompt="1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30"/>
          <p:cNvSpPr txBox="1">
            <a:spLocks noGrp="1"/>
          </p:cNvSpPr>
          <p:nvPr>
            <p:ph type="title" idx="6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30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05" name="Google Shape;205;p30"/>
          <p:cNvSpPr/>
          <p:nvPr/>
        </p:nvSpPr>
        <p:spPr>
          <a:xfrm rot="10800000" flipH="1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06" name="Google Shape;206;p30"/>
          <p:cNvSpPr/>
          <p:nvPr/>
        </p:nvSpPr>
        <p:spPr>
          <a:xfrm rot="10800000" flipH="1">
            <a:off x="-1681400" y="-17893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bg>
      <p:bgPr>
        <a:solidFill>
          <a:schemeClr val="dk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09" name="Google Shape;209;p31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80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body" idx="1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12" name="Google Shape;212;p31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3" name="Google Shape;213;p31"/>
          <p:cNvSpPr txBox="1">
            <a:spLocks noGrp="1"/>
          </p:cNvSpPr>
          <p:nvPr>
            <p:ph type="subTitle" idx="2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ITLE_AND_TWO_COLUMNS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5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6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5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/>
          <p:nvPr/>
        </p:nvSpPr>
        <p:spPr>
          <a:xfrm rot="-5400000" flipH="1">
            <a:off x="4941700" y="26525"/>
            <a:ext cx="4364700" cy="42276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ctrTitle"/>
          </p:nvPr>
        </p:nvSpPr>
        <p:spPr>
          <a:xfrm>
            <a:off x="4108075" y="2191275"/>
            <a:ext cx="48468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Building Inhibitors of Lung Cancer using De Novo Drug Design</a:t>
            </a:r>
            <a:endParaRPr sz="2800"/>
          </a:p>
        </p:txBody>
      </p:sp>
      <p:sp>
        <p:nvSpPr>
          <p:cNvPr id="219" name="Google Shape;219;p3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Jared Atienza and Dr. Anderson</a:t>
            </a:r>
            <a:endParaRPr/>
          </a:p>
        </p:txBody>
      </p:sp>
      <p:cxnSp>
        <p:nvCxnSpPr>
          <p:cNvPr id="220" name="Google Shape;220;p32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>
            <a:spLocks noGrp="1"/>
          </p:cNvSpPr>
          <p:nvPr>
            <p:ph type="title"/>
          </p:nvPr>
        </p:nvSpPr>
        <p:spPr>
          <a:xfrm>
            <a:off x="346125" y="275200"/>
            <a:ext cx="83202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Explained</a:t>
            </a:r>
            <a:endParaRPr/>
          </a:p>
        </p:txBody>
      </p:sp>
      <p:sp>
        <p:nvSpPr>
          <p:cNvPr id="282" name="Google Shape;282;p41"/>
          <p:cNvSpPr txBox="1"/>
          <p:nvPr/>
        </p:nvSpPr>
        <p:spPr>
          <a:xfrm>
            <a:off x="486750" y="1836900"/>
            <a:ext cx="8170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83" name="Google Shape;283;p41"/>
          <p:cNvSpPr txBox="1"/>
          <p:nvPr/>
        </p:nvSpPr>
        <p:spPr>
          <a:xfrm>
            <a:off x="1273950" y="1836900"/>
            <a:ext cx="6596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estrial"/>
                <a:ea typeface="Questrial"/>
                <a:cs typeface="Questrial"/>
                <a:sym typeface="Questrial"/>
              </a:rPr>
              <a:t>Based on the results of the ADMET web server, all ligands, with the exception of ligand #9, possess the desirable qualities of both high gastrointestinal absorptivity and predicted to be non-carcinogenic. 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0275" y="926600"/>
            <a:ext cx="2608025" cy="267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250" y="3122527"/>
            <a:ext cx="3121933" cy="1976548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2"/>
          <p:cNvSpPr txBox="1">
            <a:spLocks noGrp="1"/>
          </p:cNvSpPr>
          <p:nvPr>
            <p:ph type="title"/>
          </p:nvPr>
        </p:nvSpPr>
        <p:spPr>
          <a:xfrm>
            <a:off x="346125" y="275200"/>
            <a:ext cx="83202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Structures of Ligands</a:t>
            </a:r>
            <a:endParaRPr/>
          </a:p>
        </p:txBody>
      </p:sp>
      <p:pic>
        <p:nvPicPr>
          <p:cNvPr id="291" name="Google Shape;29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125" y="1014575"/>
            <a:ext cx="1257300" cy="28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2"/>
          <p:cNvSpPr txBox="1"/>
          <p:nvPr/>
        </p:nvSpPr>
        <p:spPr>
          <a:xfrm>
            <a:off x="959575" y="1947075"/>
            <a:ext cx="146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latin typeface="Questrial"/>
                <a:ea typeface="Questrial"/>
                <a:cs typeface="Questrial"/>
                <a:sym typeface="Questrial"/>
              </a:rPr>
              <a:t>Ligand 1 (10.0 nM)</a:t>
            </a:r>
            <a:endParaRPr sz="12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3" name="Google Shape;293;p42"/>
          <p:cNvSpPr txBox="1"/>
          <p:nvPr/>
        </p:nvSpPr>
        <p:spPr>
          <a:xfrm>
            <a:off x="3243375" y="1181775"/>
            <a:ext cx="146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latin typeface="Questrial"/>
                <a:ea typeface="Questrial"/>
                <a:cs typeface="Questrial"/>
                <a:sym typeface="Questrial"/>
              </a:rPr>
              <a:t>Ligand 2 (1.7 nM)</a:t>
            </a:r>
            <a:endParaRPr sz="1200"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94" name="Google Shape;294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7075" y="149500"/>
            <a:ext cx="3545725" cy="2712652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2"/>
          <p:cNvSpPr txBox="1"/>
          <p:nvPr/>
        </p:nvSpPr>
        <p:spPr>
          <a:xfrm>
            <a:off x="7332950" y="926600"/>
            <a:ext cx="146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latin typeface="Questrial"/>
                <a:ea typeface="Questrial"/>
                <a:cs typeface="Questrial"/>
                <a:sym typeface="Questrial"/>
              </a:rPr>
              <a:t>Ligand 3 (5.2 nM)</a:t>
            </a:r>
            <a:endParaRPr sz="12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6" name="Google Shape;296;p42"/>
          <p:cNvSpPr txBox="1"/>
          <p:nvPr/>
        </p:nvSpPr>
        <p:spPr>
          <a:xfrm>
            <a:off x="1819425" y="4475925"/>
            <a:ext cx="146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latin typeface="Questrial"/>
                <a:ea typeface="Questrial"/>
                <a:cs typeface="Questrial"/>
                <a:sym typeface="Questrial"/>
              </a:rPr>
              <a:t>Ligand 4 (5.2 nM)</a:t>
            </a:r>
            <a:endParaRPr sz="1200"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97" name="Google Shape;297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1725" y="3066352"/>
            <a:ext cx="3043176" cy="1976548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2"/>
          <p:cNvSpPr txBox="1"/>
          <p:nvPr/>
        </p:nvSpPr>
        <p:spPr>
          <a:xfrm>
            <a:off x="5575975" y="3385000"/>
            <a:ext cx="146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latin typeface="Questrial"/>
                <a:ea typeface="Questrial"/>
                <a:cs typeface="Questrial"/>
                <a:sym typeface="Questrial"/>
              </a:rPr>
              <a:t>Ligand 5 (7.8 nM)</a:t>
            </a:r>
            <a:endParaRPr sz="12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>
            <a:spLocks noGrp="1"/>
          </p:cNvSpPr>
          <p:nvPr>
            <p:ph type="title"/>
          </p:nvPr>
        </p:nvSpPr>
        <p:spPr>
          <a:xfrm>
            <a:off x="346125" y="275200"/>
            <a:ext cx="83202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Structures of Ligands</a:t>
            </a:r>
            <a:endParaRPr/>
          </a:p>
        </p:txBody>
      </p:sp>
      <p:pic>
        <p:nvPicPr>
          <p:cNvPr id="304" name="Google Shape;30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00" y="933350"/>
            <a:ext cx="2563650" cy="23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3"/>
          <p:cNvSpPr txBox="1"/>
          <p:nvPr/>
        </p:nvSpPr>
        <p:spPr>
          <a:xfrm>
            <a:off x="346125" y="1762050"/>
            <a:ext cx="146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latin typeface="Questrial"/>
                <a:ea typeface="Questrial"/>
                <a:cs typeface="Questrial"/>
                <a:sym typeface="Questrial"/>
              </a:rPr>
              <a:t>Ligand 6 (30.0 nM)</a:t>
            </a:r>
            <a:endParaRPr sz="1200"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06" name="Google Shape;30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1850" y="956200"/>
            <a:ext cx="2253000" cy="221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3"/>
          <p:cNvSpPr txBox="1"/>
          <p:nvPr/>
        </p:nvSpPr>
        <p:spPr>
          <a:xfrm>
            <a:off x="2925950" y="2025450"/>
            <a:ext cx="146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latin typeface="Questrial"/>
                <a:ea typeface="Questrial"/>
                <a:cs typeface="Questrial"/>
                <a:sym typeface="Questrial"/>
              </a:rPr>
              <a:t>Ligand 7 (1.9 nM)</a:t>
            </a:r>
            <a:endParaRPr sz="1200"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08" name="Google Shape;30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8675" y="1342198"/>
            <a:ext cx="2638425" cy="3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3"/>
          <p:cNvSpPr txBox="1"/>
          <p:nvPr/>
        </p:nvSpPr>
        <p:spPr>
          <a:xfrm>
            <a:off x="5877725" y="2731550"/>
            <a:ext cx="146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latin typeface="Questrial"/>
                <a:ea typeface="Questrial"/>
                <a:cs typeface="Questrial"/>
                <a:sym typeface="Questrial"/>
              </a:rPr>
              <a:t>Ligand 8 (50.0 nM)</a:t>
            </a:r>
            <a:endParaRPr sz="12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0" y="859975"/>
            <a:ext cx="2905125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4"/>
          <p:cNvSpPr txBox="1">
            <a:spLocks noGrp="1"/>
          </p:cNvSpPr>
          <p:nvPr>
            <p:ph type="title"/>
          </p:nvPr>
        </p:nvSpPr>
        <p:spPr>
          <a:xfrm>
            <a:off x="346125" y="275200"/>
            <a:ext cx="83202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Structures of Ligands</a:t>
            </a:r>
            <a:endParaRPr/>
          </a:p>
        </p:txBody>
      </p:sp>
      <p:pic>
        <p:nvPicPr>
          <p:cNvPr id="316" name="Google Shape;316;p44"/>
          <p:cNvPicPr preferRelativeResize="0"/>
          <p:nvPr/>
        </p:nvPicPr>
        <p:blipFill rotWithShape="1">
          <a:blip r:embed="rId4">
            <a:alphaModFix/>
          </a:blip>
          <a:srcRect l="-2580" r="2579"/>
          <a:stretch/>
        </p:blipFill>
        <p:spPr>
          <a:xfrm>
            <a:off x="3149700" y="859975"/>
            <a:ext cx="3440025" cy="20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4"/>
          <p:cNvSpPr txBox="1"/>
          <p:nvPr/>
        </p:nvSpPr>
        <p:spPr>
          <a:xfrm>
            <a:off x="216175" y="2062225"/>
            <a:ext cx="146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latin typeface="Questrial"/>
                <a:ea typeface="Questrial"/>
                <a:cs typeface="Questrial"/>
                <a:sym typeface="Questrial"/>
              </a:rPr>
              <a:t>Ligand 9 (20.0 nM)</a:t>
            </a:r>
            <a:endParaRPr sz="12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8" name="Google Shape;318;p44"/>
          <p:cNvSpPr txBox="1"/>
          <p:nvPr/>
        </p:nvSpPr>
        <p:spPr>
          <a:xfrm>
            <a:off x="4720428" y="1119325"/>
            <a:ext cx="176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latin typeface="Questrial"/>
                <a:ea typeface="Questrial"/>
                <a:cs typeface="Questrial"/>
                <a:sym typeface="Questrial"/>
              </a:rPr>
              <a:t>Ligand 10 (660.0 nM)</a:t>
            </a:r>
            <a:endParaRPr sz="1200"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19" name="Google Shape;31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5575" y="1059800"/>
            <a:ext cx="1466850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4"/>
          <p:cNvSpPr txBox="1"/>
          <p:nvPr/>
        </p:nvSpPr>
        <p:spPr>
          <a:xfrm>
            <a:off x="6589725" y="3491950"/>
            <a:ext cx="1536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latin typeface="Questrial"/>
                <a:ea typeface="Questrial"/>
                <a:cs typeface="Questrial"/>
                <a:sym typeface="Questrial"/>
              </a:rPr>
              <a:t>Ligand 11 (80.0 nM)</a:t>
            </a:r>
            <a:endParaRPr sz="12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50" y="1016575"/>
            <a:ext cx="3190875" cy="37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5"/>
          <p:cNvSpPr txBox="1">
            <a:spLocks noGrp="1"/>
          </p:cNvSpPr>
          <p:nvPr>
            <p:ph type="title"/>
          </p:nvPr>
        </p:nvSpPr>
        <p:spPr>
          <a:xfrm>
            <a:off x="346125" y="275200"/>
            <a:ext cx="83202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structures of desirable ligands</a:t>
            </a:r>
            <a:endParaRPr/>
          </a:p>
        </p:txBody>
      </p:sp>
      <p:sp>
        <p:nvSpPr>
          <p:cNvPr id="327" name="Google Shape;327;p45"/>
          <p:cNvSpPr txBox="1"/>
          <p:nvPr/>
        </p:nvSpPr>
        <p:spPr>
          <a:xfrm>
            <a:off x="965925" y="1231550"/>
            <a:ext cx="941700" cy="40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Ligand 2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28" name="Google Shape;32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2875" y="1016575"/>
            <a:ext cx="3421402" cy="37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5"/>
          <p:cNvSpPr txBox="1"/>
          <p:nvPr/>
        </p:nvSpPr>
        <p:spPr>
          <a:xfrm>
            <a:off x="4957850" y="1231550"/>
            <a:ext cx="941700" cy="40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Ligand 7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>
            <a:spLocks noGrp="1"/>
          </p:cNvSpPr>
          <p:nvPr>
            <p:ph type="title"/>
          </p:nvPr>
        </p:nvSpPr>
        <p:spPr>
          <a:xfrm>
            <a:off x="346125" y="275200"/>
            <a:ext cx="83202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35" name="Google Shape;335;p46"/>
          <p:cNvSpPr txBox="1"/>
          <p:nvPr/>
        </p:nvSpPr>
        <p:spPr>
          <a:xfrm>
            <a:off x="486750" y="936775"/>
            <a:ext cx="8170500" cy="20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Questrial"/>
                <a:ea typeface="Questrial"/>
                <a:cs typeface="Questrial"/>
                <a:sym typeface="Questrial"/>
              </a:rPr>
              <a:t>From the data received by the ligand data programs, I can conclude that ligands 1, 2, 3, 4, 5, 6, 7, 8, &amp; 11 could bind with high binding affinity (Kd &lt; 500 nM) to the PD-L1 protein and thereby hinder lung cancer spread.</a:t>
            </a:r>
            <a:endParaRPr sz="1700"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700">
                <a:latin typeface="Questrial"/>
                <a:ea typeface="Questrial"/>
                <a:cs typeface="Questrial"/>
                <a:sym typeface="Questrial"/>
              </a:rPr>
              <a:t>Out of all the ligands that possessed desirable qualities, ligand 2 had the best binding affinity (Kd = 1.7 nM). </a:t>
            </a:r>
            <a:endParaRPr sz="1700"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36" name="Google Shape;33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549" y="2631900"/>
            <a:ext cx="2451223" cy="25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6"/>
          <p:cNvSpPr txBox="1"/>
          <p:nvPr/>
        </p:nvSpPr>
        <p:spPr>
          <a:xfrm>
            <a:off x="4814475" y="2947975"/>
            <a:ext cx="146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latin typeface="Questrial"/>
                <a:ea typeface="Questrial"/>
                <a:cs typeface="Questrial"/>
                <a:sym typeface="Questrial"/>
              </a:rPr>
              <a:t>Ligand 2 (1.7 nM)</a:t>
            </a:r>
            <a:endParaRPr sz="12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 txBox="1">
            <a:spLocks noGrp="1"/>
          </p:cNvSpPr>
          <p:nvPr>
            <p:ph type="title"/>
          </p:nvPr>
        </p:nvSpPr>
        <p:spPr>
          <a:xfrm>
            <a:off x="346125" y="275200"/>
            <a:ext cx="83202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43" name="Google Shape;343;p47"/>
          <p:cNvSpPr txBox="1"/>
          <p:nvPr/>
        </p:nvSpPr>
        <p:spPr>
          <a:xfrm>
            <a:off x="486750" y="947300"/>
            <a:ext cx="8170500" cy="36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  <a:p>
            <a:pPr marL="457200" lvl="0" indent="-4572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How combination therapy works. (n.d.). Retrieved June 6, 2021, from Opdivo.com website: https://www.opdivo.com/about-opdivo/how-the-combination-works-combinationtherapy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Passaro, A., Bestvina, C., Velez Velez, M., Garassino, M. C., Garon, E., &amp; Peters, S. (2021). Severity of COVID-19 in patients with lung cancer: evidence and challenges. </a:t>
            </a:r>
            <a:r>
              <a:rPr lang="en" sz="1200" i="1">
                <a:latin typeface="Georgia"/>
                <a:ea typeface="Georgia"/>
                <a:cs typeface="Georgia"/>
                <a:sym typeface="Georgia"/>
              </a:rPr>
              <a:t>Journal for Immunotherapy of Cancer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1200" i="1">
                <a:latin typeface="Georgia"/>
                <a:ea typeface="Georgia"/>
                <a:cs typeface="Georgia"/>
                <a:sym typeface="Georgia"/>
              </a:rPr>
              <a:t>9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(3), e002266.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Torre, L. A., Siegel, R. L., &amp; Jemal, A. (2016). Lung cancer statistics. </a:t>
            </a:r>
            <a:r>
              <a:rPr lang="en" sz="1200" i="1">
                <a:latin typeface="Georgia"/>
                <a:ea typeface="Georgia"/>
                <a:cs typeface="Georgia"/>
                <a:sym typeface="Georgia"/>
              </a:rPr>
              <a:t>Advances in Experimental Medicine and Biology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1200" i="1">
                <a:latin typeface="Georgia"/>
                <a:ea typeface="Georgia"/>
                <a:cs typeface="Georgia"/>
                <a:sym typeface="Georgia"/>
              </a:rPr>
              <a:t>893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, 1–19.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3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title"/>
          </p:nvPr>
        </p:nvSpPr>
        <p:spPr>
          <a:xfrm>
            <a:off x="346125" y="275200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Lung Cancer?</a:t>
            </a:r>
            <a:endParaRPr/>
          </a:p>
        </p:txBody>
      </p:sp>
      <p:sp>
        <p:nvSpPr>
          <p:cNvPr id="226" name="Google Shape;226;p33"/>
          <p:cNvSpPr txBox="1"/>
          <p:nvPr/>
        </p:nvSpPr>
        <p:spPr>
          <a:xfrm>
            <a:off x="495850" y="1768775"/>
            <a:ext cx="8170500" cy="12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Questrial"/>
              <a:buChar char="●"/>
            </a:pPr>
            <a:r>
              <a:rPr lang="en" sz="1700">
                <a:latin typeface="Questrial"/>
                <a:ea typeface="Questrial"/>
                <a:cs typeface="Questrial"/>
                <a:sym typeface="Questrial"/>
              </a:rPr>
              <a:t>Responsible for 25% of all cancer deaths- (highest among all cancers)</a:t>
            </a:r>
            <a:endParaRPr sz="1700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Questrial"/>
              <a:buChar char="●"/>
            </a:pPr>
            <a:r>
              <a:rPr lang="en" sz="1700">
                <a:latin typeface="Questrial"/>
                <a:ea typeface="Questrial"/>
                <a:cs typeface="Questrial"/>
                <a:sym typeface="Questrial"/>
              </a:rPr>
              <a:t>1 in 15 males and 1 in 17 females will develop lung cancer in his or her life</a:t>
            </a:r>
            <a:endParaRPr sz="1700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700"/>
              <a:buFont typeface="Questrial"/>
              <a:buChar char="●"/>
            </a:pPr>
            <a:r>
              <a:rPr lang="en" sz="1700">
                <a:latin typeface="Questrial"/>
                <a:ea typeface="Questrial"/>
                <a:cs typeface="Questrial"/>
                <a:sym typeface="Questrial"/>
              </a:rPr>
              <a:t>Second most common cancer in both men and women</a:t>
            </a:r>
            <a:endParaRPr sz="1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259000" y="4608575"/>
            <a:ext cx="864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estrial"/>
                <a:ea typeface="Questrial"/>
                <a:cs typeface="Questrial"/>
                <a:sym typeface="Questrial"/>
              </a:rPr>
              <a:t>American cancer society 2021</a:t>
            </a:r>
            <a:endParaRPr sz="12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346125" y="275200"/>
            <a:ext cx="83202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Lung Cancer and COVID-19</a:t>
            </a:r>
            <a:endParaRPr/>
          </a:p>
        </p:txBody>
      </p:sp>
      <p:sp>
        <p:nvSpPr>
          <p:cNvPr id="233" name="Google Shape;233;p34"/>
          <p:cNvSpPr txBox="1"/>
          <p:nvPr/>
        </p:nvSpPr>
        <p:spPr>
          <a:xfrm>
            <a:off x="495850" y="1768775"/>
            <a:ext cx="8170500" cy="12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Questrial"/>
              <a:buChar char="●"/>
            </a:pPr>
            <a:r>
              <a:rPr lang="en" sz="1700">
                <a:latin typeface="Questrial"/>
                <a:ea typeface="Questrial"/>
                <a:cs typeface="Questrial"/>
                <a:sym typeface="Questrial"/>
              </a:rPr>
              <a:t>Cancer patients are more susceptible to COVID-19</a:t>
            </a:r>
            <a:endParaRPr sz="1700"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336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Questrial"/>
              <a:buChar char="○"/>
            </a:pPr>
            <a:r>
              <a:rPr lang="en" sz="1700">
                <a:latin typeface="Questrial"/>
                <a:ea typeface="Questrial"/>
                <a:cs typeface="Questrial"/>
                <a:sym typeface="Questrial"/>
              </a:rPr>
              <a:t>Healthcare system exposure</a:t>
            </a:r>
            <a:endParaRPr sz="1700"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33655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700"/>
              <a:buFont typeface="Questrial"/>
              <a:buChar char="○"/>
            </a:pPr>
            <a:r>
              <a:rPr lang="en" sz="1700">
                <a:latin typeface="Questrial"/>
                <a:ea typeface="Questrial"/>
                <a:cs typeface="Questrial"/>
                <a:sym typeface="Questrial"/>
              </a:rPr>
              <a:t>Immunosuppression</a:t>
            </a:r>
            <a:endParaRPr sz="1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259000" y="4608575"/>
            <a:ext cx="864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estrial"/>
                <a:ea typeface="Questrial"/>
                <a:cs typeface="Questrial"/>
                <a:sym typeface="Questrial"/>
              </a:rPr>
              <a:t>Journal for ImmunoTherapy of Cancer 2021</a:t>
            </a:r>
            <a:endParaRPr sz="12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>
            <a:spLocks noGrp="1"/>
          </p:cNvSpPr>
          <p:nvPr>
            <p:ph type="title"/>
          </p:nvPr>
        </p:nvSpPr>
        <p:spPr>
          <a:xfrm>
            <a:off x="346125" y="275200"/>
            <a:ext cx="83202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PD-L1 Protein target</a:t>
            </a:r>
            <a:endParaRPr/>
          </a:p>
        </p:txBody>
      </p:sp>
      <p:sp>
        <p:nvSpPr>
          <p:cNvPr id="240" name="Google Shape;240;p35"/>
          <p:cNvSpPr txBox="1"/>
          <p:nvPr/>
        </p:nvSpPr>
        <p:spPr>
          <a:xfrm>
            <a:off x="486750" y="1836900"/>
            <a:ext cx="8170500" cy="12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Questrial"/>
              <a:buChar char="●"/>
            </a:pPr>
            <a:r>
              <a:rPr lang="en" sz="1700">
                <a:latin typeface="Questrial"/>
                <a:ea typeface="Questrial"/>
                <a:cs typeface="Questrial"/>
                <a:sym typeface="Questrial"/>
              </a:rPr>
              <a:t>PD-1 antibodies on T-cells bind to PD-L1 antibodies on cancer/healthy cells</a:t>
            </a:r>
            <a:endParaRPr sz="1700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Questrial"/>
              <a:buChar char="●"/>
            </a:pPr>
            <a:r>
              <a:rPr lang="en" sz="1700">
                <a:latin typeface="Questrial"/>
                <a:ea typeface="Questrial"/>
                <a:cs typeface="Questrial"/>
                <a:sym typeface="Questrial"/>
              </a:rPr>
              <a:t>OPDIVO drug binds to PD-1 to activate T-cells</a:t>
            </a:r>
            <a:endParaRPr sz="1700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700"/>
              <a:buFont typeface="Questrial"/>
              <a:buChar char="●"/>
            </a:pPr>
            <a:r>
              <a:rPr lang="en" sz="1700">
                <a:latin typeface="Questrial"/>
                <a:ea typeface="Questrial"/>
                <a:cs typeface="Questrial"/>
                <a:sym typeface="Questrial"/>
              </a:rPr>
              <a:t>Active T-cells will attack cancer cells and healthy cells </a:t>
            </a:r>
            <a:endParaRPr sz="1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1" name="Google Shape;241;p35"/>
          <p:cNvSpPr txBox="1"/>
          <p:nvPr/>
        </p:nvSpPr>
        <p:spPr>
          <a:xfrm>
            <a:off x="259000" y="4608575"/>
            <a:ext cx="864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estrial"/>
                <a:ea typeface="Questrial"/>
                <a:cs typeface="Questrial"/>
                <a:sym typeface="Questrial"/>
              </a:rPr>
              <a:t>OPDIVO (nivolumab) 2021</a:t>
            </a:r>
            <a:endParaRPr sz="12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942" y="191600"/>
            <a:ext cx="4203045" cy="483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6"/>
          <p:cNvSpPr txBox="1">
            <a:spLocks noGrp="1"/>
          </p:cNvSpPr>
          <p:nvPr>
            <p:ph type="title"/>
          </p:nvPr>
        </p:nvSpPr>
        <p:spPr>
          <a:xfrm>
            <a:off x="346125" y="275200"/>
            <a:ext cx="83202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PD-L1 Protein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>
            <a:spLocks noGrp="1"/>
          </p:cNvSpPr>
          <p:nvPr>
            <p:ph type="title"/>
          </p:nvPr>
        </p:nvSpPr>
        <p:spPr>
          <a:xfrm>
            <a:off x="346125" y="275200"/>
            <a:ext cx="83202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Objective</a:t>
            </a:r>
            <a:endParaRPr/>
          </a:p>
        </p:txBody>
      </p:sp>
      <p:sp>
        <p:nvSpPr>
          <p:cNvPr id="253" name="Google Shape;253;p37"/>
          <p:cNvSpPr txBox="1"/>
          <p:nvPr/>
        </p:nvSpPr>
        <p:spPr>
          <a:xfrm>
            <a:off x="486750" y="1836900"/>
            <a:ext cx="8170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4" name="Google Shape;254;p37"/>
          <p:cNvSpPr txBox="1"/>
          <p:nvPr/>
        </p:nvSpPr>
        <p:spPr>
          <a:xfrm>
            <a:off x="1273950" y="1836900"/>
            <a:ext cx="6596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estrial"/>
                <a:ea typeface="Questrial"/>
                <a:cs typeface="Questrial"/>
                <a:sym typeface="Questrial"/>
              </a:rPr>
              <a:t>The objective of this research project was to use </a:t>
            </a:r>
            <a:r>
              <a:rPr lang="en" sz="1600" i="1">
                <a:latin typeface="Questrial"/>
                <a:ea typeface="Questrial"/>
                <a:cs typeface="Questrial"/>
                <a:sym typeface="Questrial"/>
              </a:rPr>
              <a:t>De Novo </a:t>
            </a:r>
            <a:r>
              <a:rPr lang="en" sz="1600">
                <a:latin typeface="Questrial"/>
                <a:ea typeface="Questrial"/>
                <a:cs typeface="Questrial"/>
                <a:sym typeface="Questrial"/>
              </a:rPr>
              <a:t>Ligand design program to predict which compounds would have high binding affinity to target PD-L1 protein limiting lung cancer growth.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>
            <a:spLocks noGrp="1"/>
          </p:cNvSpPr>
          <p:nvPr>
            <p:ph type="title"/>
          </p:nvPr>
        </p:nvSpPr>
        <p:spPr>
          <a:xfrm>
            <a:off x="346125" y="275200"/>
            <a:ext cx="83202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260" name="Google Shape;260;p38"/>
          <p:cNvSpPr txBox="1"/>
          <p:nvPr/>
        </p:nvSpPr>
        <p:spPr>
          <a:xfrm>
            <a:off x="486750" y="1836900"/>
            <a:ext cx="8170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7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1" name="Google Shape;261;p38"/>
          <p:cNvSpPr txBox="1"/>
          <p:nvPr/>
        </p:nvSpPr>
        <p:spPr>
          <a:xfrm>
            <a:off x="346125" y="971025"/>
            <a:ext cx="8170500" cy="3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Questrial"/>
              <a:buAutoNum type="arabicPeriod"/>
            </a:pPr>
            <a:r>
              <a:rPr lang="en" sz="1500">
                <a:latin typeface="Questrial"/>
                <a:ea typeface="Questrial"/>
                <a:cs typeface="Questrial"/>
                <a:sym typeface="Questrial"/>
              </a:rPr>
              <a:t>Run </a:t>
            </a:r>
            <a:r>
              <a:rPr lang="en" sz="1500" i="1">
                <a:latin typeface="Questrial"/>
                <a:ea typeface="Questrial"/>
                <a:cs typeface="Questrial"/>
                <a:sym typeface="Questrial"/>
              </a:rPr>
              <a:t>De Novo</a:t>
            </a:r>
            <a:r>
              <a:rPr lang="en" sz="1500">
                <a:latin typeface="Questrial"/>
                <a:ea typeface="Questrial"/>
                <a:cs typeface="Questrial"/>
                <a:sym typeface="Questrial"/>
              </a:rPr>
              <a:t> Ligand design 11 times to find 11 different ligands through ~50 generations</a:t>
            </a:r>
            <a:endParaRPr sz="1500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Font typeface="Questrial"/>
              <a:buAutoNum type="arabicPeriod"/>
            </a:pPr>
            <a:r>
              <a:rPr lang="en" sz="1500">
                <a:latin typeface="Questrial"/>
                <a:ea typeface="Questrial"/>
                <a:cs typeface="Questrial"/>
                <a:sym typeface="Questrial"/>
              </a:rPr>
              <a:t>Calculate the binding affinity of the 11 compounds</a:t>
            </a:r>
            <a:endParaRPr sz="1500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Font typeface="Questrial"/>
              <a:buAutoNum type="arabicPeriod"/>
            </a:pPr>
            <a:r>
              <a:rPr lang="en" sz="1500">
                <a:latin typeface="Questrial"/>
                <a:ea typeface="Questrial"/>
                <a:cs typeface="Questrial"/>
                <a:sym typeface="Questrial"/>
              </a:rPr>
              <a:t>Insert files of the ligands into ADMET web server to predict human intestinal absorptivity and toxicity</a:t>
            </a:r>
            <a:endParaRPr sz="1500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Font typeface="Questrial"/>
              <a:buAutoNum type="arabicPeriod"/>
            </a:pPr>
            <a:r>
              <a:rPr lang="en" sz="1500">
                <a:latin typeface="Questrial"/>
                <a:ea typeface="Questrial"/>
                <a:cs typeface="Questrial"/>
                <a:sym typeface="Questrial"/>
              </a:rPr>
              <a:t>Acquire SMILES string from ADMET web server</a:t>
            </a:r>
            <a:endParaRPr sz="1500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Font typeface="Questrial"/>
              <a:buAutoNum type="arabicPeriod"/>
            </a:pPr>
            <a:r>
              <a:rPr lang="en" sz="1500">
                <a:latin typeface="Questrial"/>
                <a:ea typeface="Questrial"/>
                <a:cs typeface="Questrial"/>
                <a:sym typeface="Questrial"/>
              </a:rPr>
              <a:t>Identify and remove ligands that are toxic and cannot be absorbed by the GI tract</a:t>
            </a:r>
            <a:endParaRPr sz="1500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Font typeface="Questrial"/>
              <a:buAutoNum type="arabicPeriod"/>
            </a:pPr>
            <a:r>
              <a:rPr lang="en" sz="1500">
                <a:latin typeface="Questrial"/>
                <a:ea typeface="Questrial"/>
                <a:cs typeface="Questrial"/>
                <a:sym typeface="Questrial"/>
              </a:rPr>
              <a:t>Create 2D structure for remaining ligands</a:t>
            </a:r>
            <a:endParaRPr sz="1500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Font typeface="Questrial"/>
              <a:buAutoNum type="arabicPeriod"/>
            </a:pPr>
            <a:r>
              <a:rPr lang="en" sz="1500">
                <a:latin typeface="Questrial"/>
                <a:ea typeface="Questrial"/>
                <a:cs typeface="Questrial"/>
                <a:sym typeface="Questrial"/>
              </a:rPr>
              <a:t>Select ligands with high binding affinity, high human intestinal absorptivity, and non-carcinogenic</a:t>
            </a:r>
            <a:endParaRPr sz="1500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1000"/>
              </a:spcAft>
              <a:buSzPts val="1500"/>
              <a:buFont typeface="Questrial"/>
              <a:buAutoNum type="arabicPeriod"/>
            </a:pPr>
            <a:r>
              <a:rPr lang="en" sz="1500">
                <a:latin typeface="Questrial"/>
                <a:ea typeface="Questrial"/>
                <a:cs typeface="Questrial"/>
                <a:sym typeface="Questrial"/>
              </a:rPr>
              <a:t>Create 3D images of ligand bound to PD-L1 protein </a:t>
            </a:r>
            <a:endParaRPr sz="15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>
            <a:spLocks noGrp="1"/>
          </p:cNvSpPr>
          <p:nvPr>
            <p:ph type="title"/>
          </p:nvPr>
        </p:nvSpPr>
        <p:spPr>
          <a:xfrm>
            <a:off x="346125" y="275200"/>
            <a:ext cx="83202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67" name="Google Shape;267;p39"/>
          <p:cNvSpPr txBox="1"/>
          <p:nvPr/>
        </p:nvSpPr>
        <p:spPr>
          <a:xfrm>
            <a:off x="346125" y="937825"/>
            <a:ext cx="864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estrial"/>
                <a:ea typeface="Questrial"/>
                <a:cs typeface="Questrial"/>
                <a:sym typeface="Questrial"/>
              </a:rPr>
              <a:t>Table 1: Binding affinities (Kd) for all 11 ligands</a:t>
            </a:r>
            <a:endParaRPr sz="1200"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68" name="Google Shape;26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450" y="1307125"/>
            <a:ext cx="2705100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9"/>
          <p:cNvSpPr txBox="1"/>
          <p:nvPr/>
        </p:nvSpPr>
        <p:spPr>
          <a:xfrm>
            <a:off x="346125" y="4568550"/>
            <a:ext cx="864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estrial"/>
                <a:ea typeface="Questrial"/>
                <a:cs typeface="Questrial"/>
                <a:sym typeface="Questrial"/>
              </a:rPr>
              <a:t>* Binding affinity (Kd) &lt;500 nM is considered very good</a:t>
            </a:r>
            <a:endParaRPr sz="12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>
            <a:spLocks noGrp="1"/>
          </p:cNvSpPr>
          <p:nvPr>
            <p:ph type="title"/>
          </p:nvPr>
        </p:nvSpPr>
        <p:spPr>
          <a:xfrm>
            <a:off x="346125" y="275200"/>
            <a:ext cx="83202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75" name="Google Shape;275;p40"/>
          <p:cNvSpPr txBox="1"/>
          <p:nvPr/>
        </p:nvSpPr>
        <p:spPr>
          <a:xfrm>
            <a:off x="346125" y="937825"/>
            <a:ext cx="864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estrial"/>
                <a:ea typeface="Questrial"/>
                <a:cs typeface="Questrial"/>
                <a:sym typeface="Questrial"/>
              </a:rPr>
              <a:t>Table 2: GI absorption and toxicity for all 11 ligands</a:t>
            </a:r>
            <a:endParaRPr sz="1200"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76" name="Google Shape;27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150" y="1307125"/>
            <a:ext cx="52197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</Words>
  <Application>Microsoft Office PowerPoint</Application>
  <PresentationFormat>On-screen Show (16:9)</PresentationFormat>
  <Paragraphs>64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Questrial</vt:lpstr>
      <vt:lpstr>Georgia</vt:lpstr>
      <vt:lpstr>Julius Sans One</vt:lpstr>
      <vt:lpstr>Didact Gothic</vt:lpstr>
      <vt:lpstr>Montserrat</vt:lpstr>
      <vt:lpstr>Arial</vt:lpstr>
      <vt:lpstr>Minimalist Grayscale Pitch Deck by Slidesgo</vt:lpstr>
      <vt:lpstr>Building Inhibitors of Lung Cancer using De Novo Drug Design</vt:lpstr>
      <vt:lpstr>Why Lung Cancer?</vt:lpstr>
      <vt:lpstr>Lung Cancer and COVID-19</vt:lpstr>
      <vt:lpstr>PD-L1 Protein target</vt:lpstr>
      <vt:lpstr>PD-L1 Protein</vt:lpstr>
      <vt:lpstr>Research Objective</vt:lpstr>
      <vt:lpstr>Methods</vt:lpstr>
      <vt:lpstr>Results</vt:lpstr>
      <vt:lpstr>Results</vt:lpstr>
      <vt:lpstr>Results Explained</vt:lpstr>
      <vt:lpstr>Structures of Ligands</vt:lpstr>
      <vt:lpstr>Structures of Ligands</vt:lpstr>
      <vt:lpstr>Structures of Ligands</vt:lpstr>
      <vt:lpstr>3D structures of desirable ligands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Inhibitors of Lung Cancer using De Novo Drug Design</dc:title>
  <dc:creator>jared atienza</dc:creator>
  <cp:lastModifiedBy>jared atienza</cp:lastModifiedBy>
  <cp:revision>1</cp:revision>
  <dcterms:modified xsi:type="dcterms:W3CDTF">2021-06-06T23:22:34Z</dcterms:modified>
</cp:coreProperties>
</file>