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0" r:id="rId5"/>
    <p:sldId id="271" r:id="rId6"/>
    <p:sldId id="262" r:id="rId7"/>
    <p:sldId id="269" r:id="rId8"/>
    <p:sldId id="264" r:id="rId9"/>
    <p:sldId id="275" r:id="rId10"/>
    <p:sldId id="268" r:id="rId11"/>
    <p:sldId id="265" r:id="rId12"/>
    <p:sldId id="270" r:id="rId13"/>
    <p:sldId id="272" r:id="rId14"/>
    <p:sldId id="273" r:id="rId15"/>
    <p:sldId id="274" r:id="rId16"/>
    <p:sldId id="266" r:id="rId17"/>
    <p:sldId id="267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80" autoAdjust="0"/>
    <p:restoredTop sz="94599" autoAdjust="0"/>
  </p:normalViewPr>
  <p:slideViewPr>
    <p:cSldViewPr>
      <p:cViewPr varScale="1">
        <p:scale>
          <a:sx n="83" d="100"/>
          <a:sy n="83" d="100"/>
        </p:scale>
        <p:origin x="57" y="32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Characterizing Thoughts and Attitudes of Instructors on Resource Based Materials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investigation of the thoughts and attitudes of instructors about incorporating resource based materials into their curriculum. 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By: Katie Marvin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Memo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Raw answer from an instructor. [4]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720322"/>
            <a:ext cx="5791200" cy="439724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198812" y="1903563"/>
            <a:ext cx="990600" cy="3048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46812" y="2133600"/>
            <a:ext cx="1066800" cy="3048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00627" y="5249347"/>
            <a:ext cx="1267933" cy="228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99012" y="2590800"/>
            <a:ext cx="685800" cy="228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36812" y="5249346"/>
            <a:ext cx="1524000" cy="225049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9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Memo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Cleaned up and boiled down to the important information.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3" y="1738699"/>
            <a:ext cx="5943599" cy="433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Would you use this worksheet in your course?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812" y="1752600"/>
            <a:ext cx="574785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0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What else would you want to know about these materials in order to use them effectively?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0412" y="1752600"/>
            <a:ext cx="6002086" cy="432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0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 </a:t>
            </a:r>
          </a:p>
          <a:p>
            <a:r>
              <a:rPr lang="en-US" dirty="0"/>
              <a:t>In general, does the idea of instructional materials that elicit and build on student resources appeal to you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0894" y="1905000"/>
            <a:ext cx="6122300" cy="40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 are some of the criteria you would use in deciding whether or not to use materials with this purpose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4212" y="1981200"/>
            <a:ext cx="613024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2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nstructors were </a:t>
            </a:r>
            <a:r>
              <a:rPr lang="en-US" dirty="0"/>
              <a:t>receptive to using the resource-based materials, but </a:t>
            </a:r>
            <a:r>
              <a:rPr lang="en-US" dirty="0" smtClean="0"/>
              <a:t>had concerns about </a:t>
            </a:r>
            <a:r>
              <a:rPr lang="en-US" dirty="0"/>
              <a:t>practicality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Concerns </a:t>
            </a:r>
            <a:r>
              <a:rPr lang="en-US" dirty="0"/>
              <a:t>about practicality </a:t>
            </a:r>
            <a:r>
              <a:rPr lang="en-US" dirty="0" smtClean="0"/>
              <a:t>include: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appropriateness </a:t>
            </a:r>
            <a:r>
              <a:rPr lang="en-US" dirty="0"/>
              <a:t>of content for the course </a:t>
            </a:r>
            <a:r>
              <a:rPr lang="en-US" dirty="0" smtClean="0"/>
              <a:t>objectives</a:t>
            </a:r>
            <a:endParaRPr lang="en-US" dirty="0"/>
          </a:p>
          <a:p>
            <a:pPr lvl="1"/>
            <a:r>
              <a:rPr lang="en-US" dirty="0" smtClean="0"/>
              <a:t>level </a:t>
            </a:r>
            <a:r>
              <a:rPr lang="en-US" dirty="0" smtClean="0"/>
              <a:t>of </a:t>
            </a:r>
            <a:r>
              <a:rPr lang="en-US" dirty="0" smtClean="0"/>
              <a:t>engagement</a:t>
            </a:r>
          </a:p>
          <a:p>
            <a:pPr lvl="1"/>
            <a:r>
              <a:rPr lang="en-US" dirty="0" smtClean="0"/>
              <a:t>budgeting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synthesis </a:t>
            </a:r>
            <a:r>
              <a:rPr lang="en-US" dirty="0"/>
              <a:t>will also prove helpful for future work as it will act as a detailed reference sheet for this data, allowing for quicker analysis</a:t>
            </a:r>
          </a:p>
        </p:txBody>
      </p:sp>
    </p:spTree>
    <p:extLst>
      <p:ext uri="{BB962C8B-B14F-4D97-AF65-F5344CB8AC3E}">
        <p14:creationId xmlns:p14="http://schemas.microsoft.com/office/powerpoint/2010/main" val="74592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905000"/>
            <a:ext cx="11658600" cy="4267200"/>
          </a:xfrm>
        </p:spPr>
        <p:txBody>
          <a:bodyPr>
            <a:normAutofit fontScale="925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Beichner, R. (2009). An Introduction to Physics Education Research. In 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 Started in PER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(2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Retrieved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April 10, 2021,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			 	 			 	 	       https://www.compadre.org/Repository/document/ServeFile.cfm?ID=8806&amp;DocID=1147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 startAt="2"/>
              <a:tabLst>
                <a:tab pos="457200" algn="l"/>
              </a:tabLs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Hammer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Elby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Scherr, R. E., &amp;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F.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n.d.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 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Resources, framing, </a:t>
            </a:r>
            <a:r>
              <a:rPr lang="en-US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transfer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[PDF].</a:t>
            </a:r>
          </a:p>
          <a:p>
            <a:pPr marL="64008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Greenwich, CT: Information Age Publishing. Retrieved April 10, 2021 from http://www2.physics.umd.edu/~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elby/papers/Hammer_Elby_et_al_transfer.pdf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 startAt="3"/>
              <a:tabLst>
                <a:tab pos="457200" algn="l"/>
              </a:tabLs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Henderson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C., &amp; Harper, K. (Eds.). (2009). 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 Started in PER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(Vol.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Retrieved April 10, 2021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from https://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www.compadre.org/per/per_reviews/volume2.cfm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Interview questions, worksheet, and data provided by </a:t>
            </a:r>
            <a:r>
              <a:rPr lang="en-US" dirty="0" smtClean="0"/>
              <a:t>Amy Robertson, </a:t>
            </a:r>
            <a:r>
              <a:rPr lang="en-US" dirty="0"/>
              <a:t>Lauren Bauman</a:t>
            </a:r>
            <a:r>
              <a:rPr lang="en-US" dirty="0" smtClean="0"/>
              <a:t>, Lisa </a:t>
            </a:r>
            <a:r>
              <a:rPr lang="en-US" dirty="0" err="1" smtClean="0"/>
              <a:t>Goodhew</a:t>
            </a:r>
            <a:r>
              <a:rPr lang="en-US" dirty="0" smtClean="0"/>
              <a:t>, and Clausell </a:t>
            </a:r>
            <a:r>
              <a:rPr lang="en-US" dirty="0"/>
              <a:t>Mathis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8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Epistemology</a:t>
            </a:r>
          </a:p>
          <a:p>
            <a:r>
              <a:rPr lang="en-US" dirty="0" smtClean="0"/>
              <a:t>Misconceptions</a:t>
            </a:r>
            <a:endParaRPr lang="en-US" dirty="0"/>
          </a:p>
          <a:p>
            <a:r>
              <a:rPr lang="en-US" dirty="0" smtClean="0"/>
              <a:t>Pedagogy</a:t>
            </a:r>
            <a:endParaRPr lang="en-US" dirty="0"/>
          </a:p>
          <a:p>
            <a:r>
              <a:rPr lang="en-US" dirty="0" smtClean="0"/>
              <a:t>Resources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Aids instructors in helping students learn physics by coming up with new teaching methods.</a:t>
            </a:r>
          </a:p>
          <a:p>
            <a:r>
              <a:rPr lang="en-US" dirty="0" smtClean="0"/>
              <a:t>New methods are developed by studying common misconceptions students have.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Addresses the following </a:t>
            </a:r>
            <a:r>
              <a:rPr lang="en-US" dirty="0" smtClean="0"/>
              <a:t>ideas: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ttitudes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onceptual understanding</a:t>
            </a:r>
          </a:p>
          <a:p>
            <a:pPr lvl="1"/>
            <a:r>
              <a:rPr lang="en-US" dirty="0" smtClean="0"/>
              <a:t>Epistemology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nstructional interventions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nstructional materials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roblem-solving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ocial aspects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6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motivating factors behind the decision of instructors whether or not to incorporate into their curriculum instructional materials that elicit and build on student resources?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x-none" dirty="0" smtClean="0"/>
              <a:t>nstructors </a:t>
            </a:r>
            <a:r>
              <a:rPr lang="x-none" dirty="0"/>
              <a:t>will be receptive to the materials but hesitate to incorporate them due to concerns about their practicality</a:t>
            </a:r>
            <a:r>
              <a:rPr lang="x-none" dirty="0" smtClean="0"/>
              <a:t>.</a:t>
            </a:r>
            <a:endParaRPr lang="en-US" dirty="0" smtClean="0"/>
          </a:p>
          <a:p>
            <a:pPr lvl="1"/>
            <a:r>
              <a:rPr lang="x-none" dirty="0" smtClean="0"/>
              <a:t>In </a:t>
            </a:r>
            <a:r>
              <a:rPr lang="x-none" dirty="0"/>
              <a:t>this context, practicality includes the following: time, </a:t>
            </a:r>
            <a:r>
              <a:rPr lang="en-US" dirty="0" smtClean="0"/>
              <a:t>level of engagement</a:t>
            </a:r>
            <a:r>
              <a:rPr lang="x-none" dirty="0" smtClean="0"/>
              <a:t>, </a:t>
            </a:r>
            <a:r>
              <a:rPr lang="x-none" dirty="0"/>
              <a:t>appropriateness of content for the course objectives, or budgeting.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</a:t>
            </a:r>
            <a:r>
              <a:rPr lang="en-US" dirty="0"/>
              <a:t>W</a:t>
            </a:r>
            <a:r>
              <a:rPr lang="en-US" dirty="0" smtClean="0"/>
              <a:t>ork </a:t>
            </a:r>
            <a:r>
              <a:rPr lang="en-US" dirty="0"/>
              <a:t>D</a:t>
            </a:r>
            <a:r>
              <a:rPr lang="en-US" dirty="0" smtClean="0"/>
              <a:t>one by Research </a:t>
            </a:r>
            <a:r>
              <a:rPr lang="en-US" dirty="0"/>
              <a:t>T</a:t>
            </a:r>
            <a:r>
              <a:rPr lang="en-US" dirty="0" smtClean="0"/>
              <a:t>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introductory, concept-specific instructional materials with a resource-oriented </a:t>
            </a:r>
            <a:r>
              <a:rPr lang="en-US" dirty="0" smtClean="0"/>
              <a:t>framework. </a:t>
            </a:r>
          </a:p>
          <a:p>
            <a:r>
              <a:rPr lang="en-US" dirty="0" smtClean="0"/>
              <a:t>These materials were shown to instructors before being interviewed</a:t>
            </a:r>
          </a:p>
          <a:p>
            <a:r>
              <a:rPr lang="en-US" dirty="0" smtClean="0"/>
              <a:t>Interviewed </a:t>
            </a:r>
            <a:r>
              <a:rPr lang="en-US" dirty="0"/>
              <a:t>9 physics </a:t>
            </a:r>
            <a:r>
              <a:rPr lang="en-US" dirty="0" smtClean="0"/>
              <a:t>instructors </a:t>
            </a:r>
            <a:r>
              <a:rPr lang="en-US" dirty="0"/>
              <a:t>to </a:t>
            </a:r>
            <a:r>
              <a:rPr lang="en-US" dirty="0" smtClean="0"/>
              <a:t>investigate: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ttitudes towards incorporating </a:t>
            </a:r>
            <a:r>
              <a:rPr lang="en-US" dirty="0"/>
              <a:t>resource-oriented materials into their curriculums </a:t>
            </a:r>
            <a:endParaRPr lang="en-US" dirty="0" smtClean="0"/>
          </a:p>
          <a:p>
            <a:pPr lvl="1"/>
            <a:r>
              <a:rPr lang="en-US" dirty="0" smtClean="0"/>
              <a:t> What they </a:t>
            </a:r>
            <a:r>
              <a:rPr lang="en-US" dirty="0"/>
              <a:t>are currently </a:t>
            </a:r>
            <a:r>
              <a:rPr lang="en-US" dirty="0" smtClean="0"/>
              <a:t>doing in their classes. </a:t>
            </a:r>
          </a:p>
          <a:p>
            <a:r>
              <a:rPr lang="en-US" dirty="0"/>
              <a:t>Interview sessions were semi-structured and lasted between 30 – 60 minutes. </a:t>
            </a:r>
            <a:endParaRPr lang="en-US" dirty="0" smtClean="0"/>
          </a:p>
          <a:p>
            <a:r>
              <a:rPr lang="en-US" dirty="0" smtClean="0"/>
              <a:t>Their </a:t>
            </a:r>
            <a:r>
              <a:rPr lang="en-US" dirty="0"/>
              <a:t>responses were recorded and transcribed via </a:t>
            </a:r>
            <a:r>
              <a:rPr lang="en-US" dirty="0" smtClean="0"/>
              <a:t>TEMI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Corrected transcription errors</a:t>
            </a:r>
          </a:p>
          <a:p>
            <a:r>
              <a:rPr lang="en-US" dirty="0" smtClean="0"/>
              <a:t>Developed a method of turning interviews into analytic memos</a:t>
            </a:r>
          </a:p>
          <a:p>
            <a:r>
              <a:rPr lang="en-US" dirty="0" smtClean="0"/>
              <a:t>Created a synthesis of instructor responses</a:t>
            </a:r>
          </a:p>
          <a:p>
            <a:r>
              <a:rPr lang="en-US" dirty="0" smtClean="0"/>
              <a:t>Analyzed the synthesis to generate the results</a:t>
            </a:r>
          </a:p>
          <a:p>
            <a:r>
              <a:rPr lang="en-US" dirty="0" smtClean="0"/>
              <a:t>Wrote a research paper on results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0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Relevant Interview Questions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Adapted from research questions provided by </a:t>
            </a:r>
            <a:r>
              <a:rPr lang="en-US" dirty="0"/>
              <a:t>Amy </a:t>
            </a:r>
            <a:r>
              <a:rPr lang="en-US" dirty="0" smtClean="0"/>
              <a:t>Robertson, </a:t>
            </a:r>
            <a:r>
              <a:rPr lang="en-US" dirty="0"/>
              <a:t>Lauren Bauman, and </a:t>
            </a:r>
            <a:r>
              <a:rPr lang="en-US" dirty="0" smtClean="0"/>
              <a:t>Clausell </a:t>
            </a:r>
            <a:r>
              <a:rPr lang="en-US" dirty="0" smtClean="0"/>
              <a:t>Mathis. (source 4)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0412" y="1981200"/>
            <a:ext cx="6019800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7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Worksheet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Participants were given access to the entire worksheet [4] before the interview. This is picture is part of question 1 of the worksheet.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4212" y="1752600"/>
            <a:ext cx="6143626" cy="2667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12" y="4876800"/>
            <a:ext cx="6143626" cy="591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756" y="4419600"/>
            <a:ext cx="6141082" cy="4722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212" y="5446905"/>
            <a:ext cx="6143626" cy="79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3923</TotalTime>
  <Words>472</Words>
  <Application>Microsoft Office PowerPoint</Application>
  <PresentationFormat>Custom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Corbel</vt:lpstr>
      <vt:lpstr>Times New Roman</vt:lpstr>
      <vt:lpstr>Chalkboard 16x9</vt:lpstr>
      <vt:lpstr>Characterizing Thoughts and Attitudes of Instructors on Resource Based Materials</vt:lpstr>
      <vt:lpstr>Key Terms</vt:lpstr>
      <vt:lpstr>What is PER?</vt:lpstr>
      <vt:lpstr>Research Question</vt:lpstr>
      <vt:lpstr>Claim</vt:lpstr>
      <vt:lpstr>Preliminary Work Done by Research Team</vt:lpstr>
      <vt:lpstr>Current Work</vt:lpstr>
      <vt:lpstr>Most Relevant Interview Questions</vt:lpstr>
      <vt:lpstr>Sample of Worksheet</vt:lpstr>
      <vt:lpstr>Analytic Memo</vt:lpstr>
      <vt:lpstr>Analytic Memo</vt:lpstr>
      <vt:lpstr>Results</vt:lpstr>
      <vt:lpstr>Results</vt:lpstr>
      <vt:lpstr>Results</vt:lpstr>
      <vt:lpstr>Results</vt:lpstr>
      <vt:lpstr>Conclusion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Education Research (PER)</dc:title>
  <dc:creator>Katie Marvin</dc:creator>
  <cp:lastModifiedBy>Katie Marvin</cp:lastModifiedBy>
  <cp:revision>48</cp:revision>
  <dcterms:created xsi:type="dcterms:W3CDTF">2021-04-20T23:20:26Z</dcterms:created>
  <dcterms:modified xsi:type="dcterms:W3CDTF">2021-06-05T16:08:17Z</dcterms:modified>
</cp:coreProperties>
</file>