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32918400"/>
  <p:notesSz cx="6858000" cy="9144000"/>
  <p:embeddedFontLst>
    <p:embeddedFont>
      <p:font typeface="Average"/>
      <p:regular r:id="rId7"/>
    </p:embeddedFont>
    <p:embeddedFont>
      <p:font typeface="Encode Sans Condensed Thin"/>
      <p:bold r:id="rId8"/>
    </p:embeddedFont>
    <p:embeddedFont>
      <p:font typeface="Open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0">
          <p15:clr>
            <a:srgbClr val="A4A3A4"/>
          </p15:clr>
        </p15:guide>
        <p15:guide id="2" pos="720">
          <p15:clr>
            <a:srgbClr val="A4A3A4"/>
          </p15:clr>
        </p15:guide>
        <p15:guide id="3" pos="20016">
          <p15:clr>
            <a:srgbClr val="A4A3A4"/>
          </p15:clr>
        </p15:guide>
        <p15:guide id="4" orient="horz" pos="13104">
          <p15:clr>
            <a:srgbClr val="A4A3A4"/>
          </p15:clr>
        </p15:guide>
        <p15:guide id="5" pos="5112">
          <p15:clr>
            <a:srgbClr val="A4A3A4"/>
          </p15:clr>
        </p15:guide>
        <p15:guide id="6" pos="5688">
          <p15:clr>
            <a:srgbClr val="A4A3A4"/>
          </p15:clr>
        </p15:guide>
        <p15:guide id="7" pos="10080">
          <p15:clr>
            <a:srgbClr val="A4A3A4"/>
          </p15:clr>
        </p15:guide>
        <p15:guide id="8" pos="10656">
          <p15:clr>
            <a:srgbClr val="A4A3A4"/>
          </p15:clr>
        </p15:guide>
        <p15:guide id="9" pos="15048">
          <p15:clr>
            <a:srgbClr val="A4A3A4"/>
          </p15:clr>
        </p15:guide>
        <p15:guide id="10" pos="15624">
          <p15:clr>
            <a:srgbClr val="A4A3A4"/>
          </p15:clr>
        </p15:guide>
      </p15:sldGuideLst>
    </p:ext>
    <p:ext uri="http://customooxmlschemas.google.com/">
      <go:slidesCustomData xmlns:go="http://customooxmlschemas.google.com/" r:id="rId13" roundtripDataSignature="AMtx7mjgiInB9w9Z9KhUtICY621gom8+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0" orient="horz"/>
        <p:guide pos="720"/>
        <p:guide pos="20016"/>
        <p:guide pos="13104" orient="horz"/>
        <p:guide pos="5112"/>
        <p:guide pos="5688"/>
        <p:guide pos="10080"/>
        <p:guide pos="10656"/>
        <p:guide pos="15048"/>
        <p:guide pos="156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italic.fntdata"/><Relationship Id="rId10" Type="http://schemas.openxmlformats.org/officeDocument/2006/relationships/font" Target="fonts/OpenSans-bold.fntdata"/><Relationship Id="rId13" Type="http://customschemas.google.com/relationships/presentationmetadata" Target="metadata"/><Relationship Id="rId12"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verage-regular.fntdata"/><Relationship Id="rId8" Type="http://schemas.openxmlformats.org/officeDocument/2006/relationships/font" Target="fonts/EncodeSansCondensed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68880" y="3591562"/>
            <a:ext cx="27980641"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9497058" y="-1391918"/>
            <a:ext cx="13924283" cy="28392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3405506" y="26036"/>
            <a:ext cx="18597882" cy="208826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245997" y="5471167"/>
            <a:ext cx="28392119"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245997" y="14686288"/>
            <a:ext cx="28392119"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D88A2"/>
              </a:buClr>
              <a:buSzPts val="6400"/>
              <a:buNone/>
              <a:defRPr sz="6400">
                <a:solidFill>
                  <a:srgbClr val="8D88A2"/>
                </a:solidFill>
              </a:defRPr>
            </a:lvl2pPr>
            <a:lvl3pPr indent="-228600" lvl="2" marL="1371600" algn="l">
              <a:lnSpc>
                <a:spcPct val="90000"/>
              </a:lnSpc>
              <a:spcBef>
                <a:spcPts val="1600"/>
              </a:spcBef>
              <a:spcAft>
                <a:spcPts val="0"/>
              </a:spcAft>
              <a:buClr>
                <a:srgbClr val="8D88A2"/>
              </a:buClr>
              <a:buSzPts val="5760"/>
              <a:buNone/>
              <a:defRPr sz="5760">
                <a:solidFill>
                  <a:srgbClr val="8D88A2"/>
                </a:solidFill>
              </a:defRPr>
            </a:lvl3pPr>
            <a:lvl4pPr indent="-228600" lvl="3" marL="1828800" algn="l">
              <a:lnSpc>
                <a:spcPct val="90000"/>
              </a:lnSpc>
              <a:spcBef>
                <a:spcPts val="1600"/>
              </a:spcBef>
              <a:spcAft>
                <a:spcPts val="0"/>
              </a:spcAft>
              <a:buClr>
                <a:srgbClr val="8D88A2"/>
              </a:buClr>
              <a:buSzPts val="5120"/>
              <a:buNone/>
              <a:defRPr sz="5120">
                <a:solidFill>
                  <a:srgbClr val="8D88A2"/>
                </a:solidFill>
              </a:defRPr>
            </a:lvl4pPr>
            <a:lvl5pPr indent="-228600" lvl="4" marL="2286000" algn="l">
              <a:lnSpc>
                <a:spcPct val="90000"/>
              </a:lnSpc>
              <a:spcBef>
                <a:spcPts val="1600"/>
              </a:spcBef>
              <a:spcAft>
                <a:spcPts val="0"/>
              </a:spcAft>
              <a:buClr>
                <a:srgbClr val="8D88A2"/>
              </a:buClr>
              <a:buSzPts val="5120"/>
              <a:buNone/>
              <a:defRPr sz="5120">
                <a:solidFill>
                  <a:srgbClr val="8D88A2"/>
                </a:solidFill>
              </a:defRPr>
            </a:lvl5pPr>
            <a:lvl6pPr indent="-228600" lvl="5" marL="2743200" algn="l">
              <a:lnSpc>
                <a:spcPct val="90000"/>
              </a:lnSpc>
              <a:spcBef>
                <a:spcPts val="1600"/>
              </a:spcBef>
              <a:spcAft>
                <a:spcPts val="0"/>
              </a:spcAft>
              <a:buClr>
                <a:srgbClr val="8D88A2"/>
              </a:buClr>
              <a:buSzPts val="5120"/>
              <a:buNone/>
              <a:defRPr sz="5120">
                <a:solidFill>
                  <a:srgbClr val="8D88A2"/>
                </a:solidFill>
              </a:defRPr>
            </a:lvl6pPr>
            <a:lvl7pPr indent="-228600" lvl="6" marL="3200400" algn="l">
              <a:lnSpc>
                <a:spcPct val="90000"/>
              </a:lnSpc>
              <a:spcBef>
                <a:spcPts val="1600"/>
              </a:spcBef>
              <a:spcAft>
                <a:spcPts val="0"/>
              </a:spcAft>
              <a:buClr>
                <a:srgbClr val="8D88A2"/>
              </a:buClr>
              <a:buSzPts val="5120"/>
              <a:buNone/>
              <a:defRPr sz="5120">
                <a:solidFill>
                  <a:srgbClr val="8D88A2"/>
                </a:solidFill>
              </a:defRPr>
            </a:lvl7pPr>
            <a:lvl8pPr indent="-228600" lvl="7" marL="3657600" algn="l">
              <a:lnSpc>
                <a:spcPct val="90000"/>
              </a:lnSpc>
              <a:spcBef>
                <a:spcPts val="1600"/>
              </a:spcBef>
              <a:spcAft>
                <a:spcPts val="0"/>
              </a:spcAft>
              <a:buClr>
                <a:srgbClr val="8D88A2"/>
              </a:buClr>
              <a:buSzPts val="5120"/>
              <a:buNone/>
              <a:defRPr sz="5120">
                <a:solidFill>
                  <a:srgbClr val="8D88A2"/>
                </a:solidFill>
              </a:defRPr>
            </a:lvl8pPr>
            <a:lvl9pPr indent="-228600" lvl="8" marL="4114800" algn="l">
              <a:lnSpc>
                <a:spcPct val="90000"/>
              </a:lnSpc>
              <a:spcBef>
                <a:spcPts val="1600"/>
              </a:spcBef>
              <a:spcAft>
                <a:spcPts val="0"/>
              </a:spcAft>
              <a:buClr>
                <a:srgbClr val="8D88A2"/>
              </a:buClr>
              <a:buSzPts val="5120"/>
              <a:buNone/>
              <a:defRPr sz="5120">
                <a:solidFill>
                  <a:srgbClr val="8D88A2"/>
                </a:solidFill>
              </a:defRPr>
            </a:lvl9pPr>
          </a:lstStyle>
          <a:p/>
        </p:txBody>
      </p:sp>
      <p:sp>
        <p:nvSpPr>
          <p:cNvPr id="26" name="Google Shape;26;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263140" y="5842000"/>
            <a:ext cx="13990321"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6664941" y="5842000"/>
            <a:ext cx="13990321"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267428"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267431" y="5379722"/>
            <a:ext cx="13926023"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2267431" y="8016240"/>
            <a:ext cx="13926023"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3994608" y="3159765"/>
            <a:ext cx="16664939" cy="15595601"/>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3994608" y="3159765"/>
            <a:ext cx="16664939" cy="1559560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3200"/>
              </a:spcBef>
              <a:spcAft>
                <a:spcPts val="0"/>
              </a:spcAft>
              <a:buClr>
                <a:schemeClr val="dk1"/>
              </a:buClr>
              <a:buSzPts val="10240"/>
              <a:buFont typeface="Arial"/>
              <a:buNone/>
              <a:defRPr b="0" i="0" sz="10240" u="none" cap="none" strike="noStrike">
                <a:solidFill>
                  <a:schemeClr val="dk1"/>
                </a:solidFill>
                <a:latin typeface="Calibri"/>
                <a:ea typeface="Calibri"/>
                <a:cs typeface="Calibri"/>
                <a:sym typeface="Calibri"/>
              </a:defRPr>
            </a:lvl1pPr>
            <a:lvl2pPr lvl="1" marR="0" rtl="0" algn="l">
              <a:lnSpc>
                <a:spcPct val="90000"/>
              </a:lnSpc>
              <a:spcBef>
                <a:spcPts val="1600"/>
              </a:spcBef>
              <a:spcAft>
                <a:spcPts val="0"/>
              </a:spcAft>
              <a:buClr>
                <a:schemeClr val="dk1"/>
              </a:buClr>
              <a:buSzPts val="8960"/>
              <a:buFont typeface="Arial"/>
              <a:buNone/>
              <a:defRPr b="0" i="0" sz="8960" u="none" cap="none" strike="noStrike">
                <a:solidFill>
                  <a:schemeClr val="dk1"/>
                </a:solidFill>
                <a:latin typeface="Calibri"/>
                <a:ea typeface="Calibri"/>
                <a:cs typeface="Calibri"/>
                <a:sym typeface="Calibri"/>
              </a:defRPr>
            </a:lvl2pPr>
            <a:lvl3pPr lvl="2" marR="0" rtl="0" algn="l">
              <a:lnSpc>
                <a:spcPct val="90000"/>
              </a:lnSpc>
              <a:spcBef>
                <a:spcPts val="16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lvl="3"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4pPr>
            <a:lvl5pPr lvl="4"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5pPr>
            <a:lvl6pPr lvl="5"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6pPr>
            <a:lvl7pPr lvl="6"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7pPr>
            <a:lvl8pPr lvl="7"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8pPr>
            <a:lvl9pPr lvl="8"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840" u="none" cap="none" strike="noStrike">
                <a:solidFill>
                  <a:srgbClr val="8D88A2"/>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840" u="none" cap="none" strike="noStrike">
                <a:solidFill>
                  <a:srgbClr val="8D88A2"/>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D88A2"/>
                </a:solidFill>
                <a:latin typeface="Calibri"/>
                <a:ea typeface="Calibri"/>
                <a:cs typeface="Calibri"/>
                <a:sym typeface="Calibri"/>
              </a:defRPr>
            </a:lvl1pPr>
            <a:lvl2pPr indent="0" lvl="1" marL="0" marR="0" rtl="0" algn="r">
              <a:spcBef>
                <a:spcPts val="0"/>
              </a:spcBef>
              <a:buNone/>
              <a:defRPr b="0" i="0" sz="3840" u="none" cap="none" strike="noStrike">
                <a:solidFill>
                  <a:srgbClr val="8D88A2"/>
                </a:solidFill>
                <a:latin typeface="Calibri"/>
                <a:ea typeface="Calibri"/>
                <a:cs typeface="Calibri"/>
                <a:sym typeface="Calibri"/>
              </a:defRPr>
            </a:lvl2pPr>
            <a:lvl3pPr indent="0" lvl="2" marL="0" marR="0" rtl="0" algn="r">
              <a:spcBef>
                <a:spcPts val="0"/>
              </a:spcBef>
              <a:buNone/>
              <a:defRPr b="0" i="0" sz="3840" u="none" cap="none" strike="noStrike">
                <a:solidFill>
                  <a:srgbClr val="8D88A2"/>
                </a:solidFill>
                <a:latin typeface="Calibri"/>
                <a:ea typeface="Calibri"/>
                <a:cs typeface="Calibri"/>
                <a:sym typeface="Calibri"/>
              </a:defRPr>
            </a:lvl3pPr>
            <a:lvl4pPr indent="0" lvl="3" marL="0" marR="0" rtl="0" algn="r">
              <a:spcBef>
                <a:spcPts val="0"/>
              </a:spcBef>
              <a:buNone/>
              <a:defRPr b="0" i="0" sz="3840" u="none" cap="none" strike="noStrike">
                <a:solidFill>
                  <a:srgbClr val="8D88A2"/>
                </a:solidFill>
                <a:latin typeface="Calibri"/>
                <a:ea typeface="Calibri"/>
                <a:cs typeface="Calibri"/>
                <a:sym typeface="Calibri"/>
              </a:defRPr>
            </a:lvl4pPr>
            <a:lvl5pPr indent="0" lvl="4" marL="0" marR="0" rtl="0" algn="r">
              <a:spcBef>
                <a:spcPts val="0"/>
              </a:spcBef>
              <a:buNone/>
              <a:defRPr b="0" i="0" sz="3840" u="none" cap="none" strike="noStrike">
                <a:solidFill>
                  <a:srgbClr val="8D88A2"/>
                </a:solidFill>
                <a:latin typeface="Calibri"/>
                <a:ea typeface="Calibri"/>
                <a:cs typeface="Calibri"/>
                <a:sym typeface="Calibri"/>
              </a:defRPr>
            </a:lvl5pPr>
            <a:lvl6pPr indent="0" lvl="5" marL="0" marR="0" rtl="0" algn="r">
              <a:spcBef>
                <a:spcPts val="0"/>
              </a:spcBef>
              <a:buNone/>
              <a:defRPr b="0" i="0" sz="3840" u="none" cap="none" strike="noStrike">
                <a:solidFill>
                  <a:srgbClr val="8D88A2"/>
                </a:solidFill>
                <a:latin typeface="Calibri"/>
                <a:ea typeface="Calibri"/>
                <a:cs typeface="Calibri"/>
                <a:sym typeface="Calibri"/>
              </a:defRPr>
            </a:lvl6pPr>
            <a:lvl7pPr indent="0" lvl="6" marL="0" marR="0" rtl="0" algn="r">
              <a:spcBef>
                <a:spcPts val="0"/>
              </a:spcBef>
              <a:buNone/>
              <a:defRPr b="0" i="0" sz="3840" u="none" cap="none" strike="noStrike">
                <a:solidFill>
                  <a:srgbClr val="8D88A2"/>
                </a:solidFill>
                <a:latin typeface="Calibri"/>
                <a:ea typeface="Calibri"/>
                <a:cs typeface="Calibri"/>
                <a:sym typeface="Calibri"/>
              </a:defRPr>
            </a:lvl7pPr>
            <a:lvl8pPr indent="0" lvl="7" marL="0" marR="0" rtl="0" algn="r">
              <a:spcBef>
                <a:spcPts val="0"/>
              </a:spcBef>
              <a:buNone/>
              <a:defRPr b="0" i="0" sz="3840" u="none" cap="none" strike="noStrike">
                <a:solidFill>
                  <a:srgbClr val="8D88A2"/>
                </a:solidFill>
                <a:latin typeface="Calibri"/>
                <a:ea typeface="Calibri"/>
                <a:cs typeface="Calibri"/>
                <a:sym typeface="Calibri"/>
              </a:defRPr>
            </a:lvl8pPr>
            <a:lvl9pPr indent="0" lvl="8" marL="0" marR="0" rtl="0" algn="r">
              <a:spcBef>
                <a:spcPts val="0"/>
              </a:spcBef>
              <a:buNone/>
              <a:defRPr b="0" i="0" sz="384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11" Type="http://schemas.openxmlformats.org/officeDocument/2006/relationships/image" Target="../media/image4.png"/><Relationship Id="rId10" Type="http://schemas.openxmlformats.org/officeDocument/2006/relationships/image" Target="../media/image14.png"/><Relationship Id="rId21" Type="http://schemas.openxmlformats.org/officeDocument/2006/relationships/image" Target="../media/image17.png"/><Relationship Id="rId13" Type="http://schemas.openxmlformats.org/officeDocument/2006/relationships/image" Target="../media/image8.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5.png"/><Relationship Id="rId15" Type="http://schemas.openxmlformats.org/officeDocument/2006/relationships/image" Target="../media/image7.png"/><Relationship Id="rId14" Type="http://schemas.openxmlformats.org/officeDocument/2006/relationships/image" Target="../media/image9.png"/><Relationship Id="rId17" Type="http://schemas.openxmlformats.org/officeDocument/2006/relationships/image" Target="../media/image15.png"/><Relationship Id="rId16" Type="http://schemas.openxmlformats.org/officeDocument/2006/relationships/image" Target="../media/image2.png"/><Relationship Id="rId5" Type="http://schemas.openxmlformats.org/officeDocument/2006/relationships/image" Target="../media/image11.png"/><Relationship Id="rId19" Type="http://schemas.openxmlformats.org/officeDocument/2006/relationships/image" Target="../media/image19.png"/><Relationship Id="rId6" Type="http://schemas.openxmlformats.org/officeDocument/2006/relationships/image" Target="../media/image3.png"/><Relationship Id="rId18" Type="http://schemas.openxmlformats.org/officeDocument/2006/relationships/image" Target="../media/image18.png"/><Relationship Id="rId7" Type="http://schemas.openxmlformats.org/officeDocument/2006/relationships/image" Target="../media/image13.jp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descr="Purple Header Bar" id="84" name="Google Shape;84;p1"/>
          <p:cNvSpPr/>
          <p:nvPr/>
        </p:nvSpPr>
        <p:spPr>
          <a:xfrm>
            <a:off x="0" y="0"/>
            <a:ext cx="32918400" cy="4800600"/>
          </a:xfrm>
          <a:prstGeom prst="rect">
            <a:avLst/>
          </a:prstGeom>
          <a:solidFill>
            <a:schemeClr val="accent1"/>
          </a:solidFill>
          <a:ln cap="flat" cmpd="sng" w="12700">
            <a:solidFill>
              <a:srgbClr val="2500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184"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1143000" y="1153668"/>
            <a:ext cx="27980641" cy="170688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10350"/>
              <a:buFont typeface="Encode Sans Condensed Thin"/>
              <a:buNone/>
            </a:pPr>
            <a:r>
              <a:rPr b="1" lang="en-US" sz="8250">
                <a:solidFill>
                  <a:srgbClr val="FFFFFF"/>
                </a:solidFill>
                <a:latin typeface="Encode Sans Condensed Thin"/>
                <a:ea typeface="Encode Sans Condensed Thin"/>
                <a:cs typeface="Encode Sans Condensed Thin"/>
                <a:sym typeface="Encode Sans Condensed Thin"/>
              </a:rPr>
              <a:t>Web Application for Genome Sequencing Analysis</a:t>
            </a:r>
            <a:endParaRPr b="1" sz="8250">
              <a:solidFill>
                <a:srgbClr val="FFFFFF"/>
              </a:solidFill>
              <a:latin typeface="Encode Sans Condensed Thin"/>
              <a:ea typeface="Encode Sans Condensed Thin"/>
              <a:cs typeface="Encode Sans Condensed Thin"/>
              <a:sym typeface="Encode Sans Condensed Thin"/>
            </a:endParaRPr>
          </a:p>
        </p:txBody>
      </p:sp>
      <p:sp>
        <p:nvSpPr>
          <p:cNvPr id="86" name="Google Shape;86;p1"/>
          <p:cNvSpPr txBox="1"/>
          <p:nvPr/>
        </p:nvSpPr>
        <p:spPr>
          <a:xfrm>
            <a:off x="1143000" y="3651575"/>
            <a:ext cx="69723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FFFFFF"/>
                </a:solidFill>
                <a:latin typeface="Open Sans"/>
                <a:ea typeface="Open Sans"/>
                <a:cs typeface="Open Sans"/>
                <a:sym typeface="Open Sans"/>
              </a:rPr>
              <a:t>Student: Victor Avelar	</a:t>
            </a:r>
            <a:endParaRPr sz="3000">
              <a:solidFill>
                <a:srgbClr val="FFFFFF"/>
              </a:solidFill>
              <a:latin typeface="Open Sans"/>
              <a:ea typeface="Open Sans"/>
              <a:cs typeface="Open Sans"/>
              <a:sym typeface="Open Sans"/>
            </a:endParaRPr>
          </a:p>
          <a:p>
            <a:pPr indent="0" lvl="0" marL="0" rtl="0" algn="l">
              <a:spcBef>
                <a:spcPts val="0"/>
              </a:spcBef>
              <a:spcAft>
                <a:spcPts val="0"/>
              </a:spcAft>
              <a:buNone/>
            </a:pPr>
            <a:r>
              <a:rPr lang="en-US" sz="3000">
                <a:solidFill>
                  <a:srgbClr val="FFFFFF"/>
                </a:solidFill>
                <a:latin typeface="Open Sans"/>
                <a:ea typeface="Open Sans"/>
                <a:cs typeface="Open Sans"/>
                <a:sym typeface="Open Sans"/>
              </a:rPr>
              <a:t>Faculty:  Professor Wooyoung Kim</a:t>
            </a:r>
            <a:endParaRPr sz="30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3000">
              <a:solidFill>
                <a:srgbClr val="FFFFFF"/>
              </a:solidFill>
              <a:latin typeface="Open Sans"/>
              <a:ea typeface="Open Sans"/>
              <a:cs typeface="Open Sans"/>
              <a:sym typeface="Open Sans"/>
            </a:endParaRPr>
          </a:p>
          <a:p>
            <a:pPr indent="0" lvl="0" marL="0" marR="0" rtl="0" algn="l">
              <a:spcBef>
                <a:spcPts val="0"/>
              </a:spcBef>
              <a:spcAft>
                <a:spcPts val="0"/>
              </a:spcAft>
              <a:buNone/>
            </a:pPr>
            <a:r>
              <a:rPr lang="en-US" sz="3000">
                <a:solidFill>
                  <a:srgbClr val="FFFFFF"/>
                </a:solidFill>
                <a:latin typeface="Open Sans"/>
                <a:ea typeface="Open Sans"/>
                <a:cs typeface="Open Sans"/>
                <a:sym typeface="Open Sans"/>
              </a:rPr>
              <a:t>						</a:t>
            </a:r>
            <a:endParaRPr sz="3000">
              <a:solidFill>
                <a:srgbClr val="FFFFFF"/>
              </a:solidFill>
              <a:latin typeface="Open Sans"/>
              <a:ea typeface="Open Sans"/>
              <a:cs typeface="Open Sans"/>
              <a:sym typeface="Open Sans"/>
            </a:endParaRPr>
          </a:p>
        </p:txBody>
      </p:sp>
      <p:sp>
        <p:nvSpPr>
          <p:cNvPr id="87" name="Google Shape;87;p1"/>
          <p:cNvSpPr txBox="1"/>
          <p:nvPr/>
        </p:nvSpPr>
        <p:spPr>
          <a:xfrm>
            <a:off x="1168400" y="5458380"/>
            <a:ext cx="6967800" cy="858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dk1"/>
                </a:solidFill>
              </a:rPr>
              <a:t>The biology department collects genomes of two organisms over many generations to analyze the co-evolutionary process. </a:t>
            </a:r>
            <a:r>
              <a:rPr lang="en-US" sz="33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3000">
                <a:latin typeface="Open Sans"/>
                <a:ea typeface="Open Sans"/>
                <a:cs typeface="Open Sans"/>
                <a:sym typeface="Open Sans"/>
              </a:rPr>
              <a:t>This scientific research generates a plethora of data, which must be processed and presented graphically in a way that is meaningful to the researchers. We develop a web application using the LEMP stack that conducts sequencing analysis, storing data in MySQL databases, and displaying the data as requested with filtering and sorting functionality. In addition, the web application provides a program to analyze the frequency changes of all mutations during evolution.</a:t>
            </a:r>
            <a:endParaRPr/>
          </a:p>
        </p:txBody>
      </p:sp>
      <p:sp>
        <p:nvSpPr>
          <p:cNvPr descr="Purple box for quick facts" id="88" name="Google Shape;88;p1"/>
          <p:cNvSpPr/>
          <p:nvPr/>
        </p:nvSpPr>
        <p:spPr>
          <a:xfrm>
            <a:off x="1168400" y="14808200"/>
            <a:ext cx="6967728" cy="5994400"/>
          </a:xfrm>
          <a:prstGeom prst="rect">
            <a:avLst/>
          </a:prstGeom>
          <a:solidFill>
            <a:schemeClr val="accent1"/>
          </a:solidFill>
          <a:ln cap="flat" cmpd="sng" w="12700">
            <a:solidFill>
              <a:srgbClr val="2500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184">
              <a:solidFill>
                <a:schemeClr val="lt1"/>
              </a:solidFill>
              <a:latin typeface="Calibri"/>
              <a:ea typeface="Calibri"/>
              <a:cs typeface="Calibri"/>
              <a:sym typeface="Calibri"/>
            </a:endParaRPr>
          </a:p>
        </p:txBody>
      </p:sp>
      <p:sp>
        <p:nvSpPr>
          <p:cNvPr id="89" name="Google Shape;89;p1"/>
          <p:cNvSpPr txBox="1"/>
          <p:nvPr/>
        </p:nvSpPr>
        <p:spPr>
          <a:xfrm>
            <a:off x="1515365" y="15207928"/>
            <a:ext cx="6273900" cy="24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Encode Sans Condensed Thin"/>
                <a:ea typeface="Encode Sans Condensed Thin"/>
                <a:cs typeface="Encode Sans Condensed Thin"/>
                <a:sym typeface="Encode Sans Condensed Thin"/>
              </a:rPr>
              <a:t>Microbe Culture Crossed Together To Produce New Cultures</a:t>
            </a:r>
            <a:endParaRPr/>
          </a:p>
          <a:p>
            <a:pPr indent="0" lvl="0" marL="0" marR="0" rtl="0" algn="l">
              <a:spcBef>
                <a:spcPts val="1200"/>
              </a:spcBef>
              <a:spcAft>
                <a:spcPts val="0"/>
              </a:spcAft>
              <a:buNone/>
            </a:pPr>
            <a:r>
              <a:t/>
            </a:r>
            <a:endParaRPr b="1" sz="2200">
              <a:solidFill>
                <a:schemeClr val="lt1"/>
              </a:solidFill>
              <a:latin typeface="Calibri"/>
              <a:ea typeface="Calibri"/>
              <a:cs typeface="Calibri"/>
              <a:sym typeface="Calibri"/>
            </a:endParaRPr>
          </a:p>
          <a:p>
            <a:pPr indent="0" lvl="0" marL="0" marR="0" rtl="0" algn="l">
              <a:spcBef>
                <a:spcPts val="1200"/>
              </a:spcBef>
              <a:spcAft>
                <a:spcPts val="0"/>
              </a:spcAft>
              <a:buNone/>
            </a:pPr>
            <a:r>
              <a:t/>
            </a:r>
            <a:endParaRPr b="1" sz="2200">
              <a:solidFill>
                <a:schemeClr val="lt1"/>
              </a:solidFill>
              <a:latin typeface="Calibri"/>
              <a:ea typeface="Calibri"/>
              <a:cs typeface="Calibri"/>
              <a:sym typeface="Calibri"/>
            </a:endParaRPr>
          </a:p>
          <a:p>
            <a:pPr indent="-203200" lvl="0" marL="342900" marR="0" rtl="0" algn="l">
              <a:spcBef>
                <a:spcPts val="1200"/>
              </a:spcBef>
              <a:spcAft>
                <a:spcPts val="0"/>
              </a:spcAft>
              <a:buClr>
                <a:schemeClr val="dk1"/>
              </a:buClr>
              <a:buSzPts val="2200"/>
              <a:buFont typeface="Noto Sans Symbols"/>
              <a:buNone/>
            </a:pPr>
            <a:r>
              <a:t/>
            </a:r>
            <a:endParaRPr sz="2200">
              <a:solidFill>
                <a:srgbClr val="FFFFFF"/>
              </a:solidFill>
              <a:latin typeface="Calibri"/>
              <a:ea typeface="Calibri"/>
              <a:cs typeface="Calibri"/>
              <a:sym typeface="Calibri"/>
            </a:endParaRPr>
          </a:p>
        </p:txBody>
      </p:sp>
      <p:grpSp>
        <p:nvGrpSpPr>
          <p:cNvPr descr="Section Header and gold boundless bar" id="90" name="Google Shape;90;p1"/>
          <p:cNvGrpSpPr/>
          <p:nvPr/>
        </p:nvGrpSpPr>
        <p:grpSpPr>
          <a:xfrm>
            <a:off x="8987475" y="5314680"/>
            <a:ext cx="6972300" cy="904357"/>
            <a:chOff x="8956548" y="11722608"/>
            <a:chExt cx="6972300" cy="904357"/>
          </a:xfrm>
        </p:grpSpPr>
        <p:sp>
          <p:nvSpPr>
            <p:cNvPr descr="Section Header and gold boundless bar" id="91" name="Google Shape;91;p1"/>
            <p:cNvSpPr txBox="1"/>
            <p:nvPr/>
          </p:nvSpPr>
          <p:spPr>
            <a:xfrm>
              <a:off x="8956548" y="11722608"/>
              <a:ext cx="6972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Encode Sans Condensed Thin"/>
                  <a:ea typeface="Encode Sans Condensed Thin"/>
                  <a:cs typeface="Encode Sans Condensed Thin"/>
                  <a:sym typeface="Encode Sans Condensed Thin"/>
                </a:rPr>
                <a:t>Data Display Selection </a:t>
              </a:r>
              <a:endParaRPr b="1" sz="4000">
                <a:solidFill>
                  <a:schemeClr val="dk1"/>
                </a:solidFill>
                <a:latin typeface="Encode Sans Condensed Thin"/>
                <a:ea typeface="Encode Sans Condensed Thin"/>
                <a:cs typeface="Encode Sans Condensed Thin"/>
                <a:sym typeface="Encode Sans Condensed Thin"/>
              </a:endParaRPr>
            </a:p>
          </p:txBody>
        </p:sp>
        <p:pic>
          <p:nvPicPr>
            <p:cNvPr descr="Gold boundless bar" id="92" name="Google Shape;92;p1"/>
            <p:cNvPicPr preferRelativeResize="0"/>
            <p:nvPr/>
          </p:nvPicPr>
          <p:blipFill rotWithShape="1">
            <a:blip r:embed="rId3">
              <a:alphaModFix/>
            </a:blip>
            <a:srcRect b="0" l="0" r="0" t="0"/>
            <a:stretch/>
          </p:blipFill>
          <p:spPr>
            <a:xfrm>
              <a:off x="9049895" y="12514189"/>
              <a:ext cx="1399032" cy="112776"/>
            </a:xfrm>
            <a:prstGeom prst="rect">
              <a:avLst/>
            </a:prstGeom>
            <a:noFill/>
            <a:ln>
              <a:noFill/>
            </a:ln>
          </p:spPr>
        </p:pic>
      </p:grpSp>
      <p:sp>
        <p:nvSpPr>
          <p:cNvPr id="93" name="Google Shape;93;p1"/>
          <p:cNvSpPr txBox="1"/>
          <p:nvPr/>
        </p:nvSpPr>
        <p:spPr>
          <a:xfrm>
            <a:off x="9097987" y="6546046"/>
            <a:ext cx="69723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latin typeface="Open Sans"/>
                <a:ea typeface="Open Sans"/>
                <a:cs typeface="Open Sans"/>
                <a:sym typeface="Open Sans"/>
              </a:rPr>
              <a:t>This is the main page a </a:t>
            </a:r>
            <a:r>
              <a:rPr lang="en-US" sz="1800">
                <a:latin typeface="Open Sans"/>
                <a:ea typeface="Open Sans"/>
                <a:cs typeface="Open Sans"/>
                <a:sym typeface="Open Sans"/>
              </a:rPr>
              <a:t>user will see when using the web application. </a:t>
            </a:r>
            <a:r>
              <a:rPr lang="en-US" sz="1800">
                <a:latin typeface="Open Sans"/>
                <a:ea typeface="Open Sans"/>
                <a:cs typeface="Open Sans"/>
                <a:sym typeface="Open Sans"/>
              </a:rPr>
              <a:t>The “Select” dropdowns use php to query for the relevant items available. Javascript keeps track of what has been selected, as previous choices affect the next selection box.</a:t>
            </a:r>
            <a:endParaRPr/>
          </a:p>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lt1"/>
                </a:solidFill>
                <a:latin typeface="Open Sans"/>
                <a:ea typeface="Open Sans"/>
                <a:cs typeface="Open Sans"/>
                <a:sym typeface="Open Sans"/>
              </a:rPr>
              <a:t>&gt;</a:t>
            </a:r>
            <a:r>
              <a:rPr b="1" lang="en-US" sz="1800">
                <a:solidFill>
                  <a:schemeClr val="lt1"/>
                </a:solidFill>
                <a:latin typeface="Open Sans"/>
                <a:ea typeface="Open Sans"/>
                <a:cs typeface="Open Sans"/>
                <a:sym typeface="Open Sans"/>
              </a:rPr>
              <a:t> </a:t>
            </a:r>
            <a:r>
              <a:rPr lang="en-US" sz="1800">
                <a:latin typeface="Open Sans"/>
                <a:ea typeface="Open Sans"/>
                <a:cs typeface="Open Sans"/>
                <a:sym typeface="Open Sans"/>
              </a:rPr>
              <a:t>The “View Data” box has three selections, culture, generation, and genome which load based on items in the database. When all three are selected, the data view page is loaded with the relevant queries.</a:t>
            </a:r>
            <a:endParaRPr/>
          </a:p>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lt1"/>
                </a:solidFill>
                <a:latin typeface="Open Sans"/>
                <a:ea typeface="Open Sans"/>
                <a:cs typeface="Open Sans"/>
                <a:sym typeface="Open Sans"/>
              </a:rPr>
              <a:t>&gt; </a:t>
            </a:r>
            <a:r>
              <a:rPr lang="en-US" sz="1800">
                <a:latin typeface="Open Sans"/>
                <a:ea typeface="Open Sans"/>
                <a:cs typeface="Open Sans"/>
                <a:sym typeface="Open Sans"/>
              </a:rPr>
              <a:t>The “Compare </a:t>
            </a:r>
            <a:r>
              <a:rPr lang="en-US" sz="1800">
                <a:latin typeface="Open Sans"/>
                <a:ea typeface="Open Sans"/>
                <a:cs typeface="Open Sans"/>
                <a:sym typeface="Open Sans"/>
              </a:rPr>
              <a:t>Mutation’s</a:t>
            </a:r>
            <a:r>
              <a:rPr lang="en-US" sz="1800">
                <a:latin typeface="Open Sans"/>
                <a:ea typeface="Open Sans"/>
                <a:cs typeface="Open Sans"/>
                <a:sym typeface="Open Sans"/>
              </a:rPr>
              <a:t> Frequency Change” box has similar functionality to the “View Data” however the mutation view page loads different data relevant to the items selected.</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4" name="Google Shape;94;p1"/>
          <p:cNvSpPr txBox="1"/>
          <p:nvPr/>
        </p:nvSpPr>
        <p:spPr>
          <a:xfrm>
            <a:off x="9097988" y="14836595"/>
            <a:ext cx="6972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latin typeface="Open Sans"/>
                <a:ea typeface="Open Sans"/>
                <a:cs typeface="Open Sans"/>
                <a:sym typeface="Open Sans"/>
              </a:rPr>
              <a:t>The main page with “View Data” and “Compare Mutation’s Frequency Change” options. Selecting the last option will load a new html page with the relevant data.</a:t>
            </a:r>
            <a:r>
              <a:rPr lang="en-US" sz="1200">
                <a:solidFill>
                  <a:srgbClr val="000000"/>
                </a:solidFill>
                <a:latin typeface="Open Sans"/>
                <a:ea typeface="Open Sans"/>
                <a:cs typeface="Open Sans"/>
                <a:sym typeface="Open Sans"/>
              </a:rPr>
              <a:t> </a:t>
            </a:r>
            <a:endParaRPr/>
          </a:p>
        </p:txBody>
      </p:sp>
      <p:sp>
        <p:nvSpPr>
          <p:cNvPr id="95" name="Google Shape;95;p1"/>
          <p:cNvSpPr txBox="1"/>
          <p:nvPr/>
        </p:nvSpPr>
        <p:spPr>
          <a:xfrm>
            <a:off x="9950665" y="12700052"/>
            <a:ext cx="52668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5"/>
                </a:solidFill>
                <a:latin typeface="Encode Sans Condensed Thin"/>
                <a:ea typeface="Encode Sans Condensed Thin"/>
                <a:cs typeface="Encode Sans Condensed Thin"/>
                <a:sym typeface="Encode Sans Condensed Thin"/>
              </a:rPr>
              <a:t>PHOTO HERE</a:t>
            </a:r>
            <a:endParaRPr b="1" sz="2400">
              <a:solidFill>
                <a:schemeClr val="accent5"/>
              </a:solidFill>
              <a:latin typeface="Encode Sans Condensed Thin"/>
              <a:ea typeface="Encode Sans Condensed Thin"/>
              <a:cs typeface="Encode Sans Condensed Thin"/>
              <a:sym typeface="Encode Sans Condensed Thin"/>
            </a:endParaRPr>
          </a:p>
        </p:txBody>
      </p:sp>
      <p:grpSp>
        <p:nvGrpSpPr>
          <p:cNvPr descr="Section Header and gold boundless bar" id="96" name="Google Shape;96;p1"/>
          <p:cNvGrpSpPr/>
          <p:nvPr/>
        </p:nvGrpSpPr>
        <p:grpSpPr>
          <a:xfrm>
            <a:off x="16916400" y="5236522"/>
            <a:ext cx="6972300" cy="904357"/>
            <a:chOff x="8956548" y="11722608"/>
            <a:chExt cx="6972300" cy="904357"/>
          </a:xfrm>
        </p:grpSpPr>
        <p:sp>
          <p:nvSpPr>
            <p:cNvPr descr="Section Header placeholder" id="97" name="Google Shape;97;p1"/>
            <p:cNvSpPr txBox="1"/>
            <p:nvPr/>
          </p:nvSpPr>
          <p:spPr>
            <a:xfrm>
              <a:off x="8956548" y="11722608"/>
              <a:ext cx="6972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Encode Sans Condensed Thin"/>
                  <a:ea typeface="Encode Sans Condensed Thin"/>
                  <a:cs typeface="Encode Sans Condensed Thin"/>
                  <a:sym typeface="Encode Sans Condensed Thin"/>
                </a:rPr>
                <a:t>Filtering/Sorting Display</a:t>
              </a:r>
              <a:endParaRPr b="1" sz="4000">
                <a:solidFill>
                  <a:schemeClr val="dk1"/>
                </a:solidFill>
                <a:latin typeface="Encode Sans Condensed Thin"/>
                <a:ea typeface="Encode Sans Condensed Thin"/>
                <a:cs typeface="Encode Sans Condensed Thin"/>
                <a:sym typeface="Encode Sans Condensed Thin"/>
              </a:endParaRPr>
            </a:p>
          </p:txBody>
        </p:sp>
        <p:pic>
          <p:nvPicPr>
            <p:cNvPr descr="gold boundless bar" id="98" name="Google Shape;98;p1"/>
            <p:cNvPicPr preferRelativeResize="0"/>
            <p:nvPr/>
          </p:nvPicPr>
          <p:blipFill rotWithShape="1">
            <a:blip r:embed="rId3">
              <a:alphaModFix/>
            </a:blip>
            <a:srcRect b="0" l="0" r="0" t="0"/>
            <a:stretch/>
          </p:blipFill>
          <p:spPr>
            <a:xfrm>
              <a:off x="9049895" y="12514189"/>
              <a:ext cx="1399032" cy="112776"/>
            </a:xfrm>
            <a:prstGeom prst="rect">
              <a:avLst/>
            </a:prstGeom>
            <a:noFill/>
            <a:ln>
              <a:noFill/>
            </a:ln>
          </p:spPr>
        </p:pic>
      </p:grpSp>
      <p:sp>
        <p:nvSpPr>
          <p:cNvPr id="99" name="Google Shape;99;p1"/>
          <p:cNvSpPr txBox="1"/>
          <p:nvPr/>
        </p:nvSpPr>
        <p:spPr>
          <a:xfrm>
            <a:off x="16989552" y="6471084"/>
            <a:ext cx="69723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latin typeface="Open Sans"/>
                <a:ea typeface="Open Sans"/>
                <a:cs typeface="Open Sans"/>
                <a:sym typeface="Open Sans"/>
              </a:rPr>
              <a:t>All processed data is stored in a MySql database. Once a user selects the relevant items on the main page, the results page will be loaded.</a:t>
            </a:r>
            <a:endParaRPr/>
          </a:p>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lt1"/>
                </a:solidFill>
                <a:latin typeface="Open Sans"/>
                <a:ea typeface="Open Sans"/>
                <a:cs typeface="Open Sans"/>
                <a:sym typeface="Open Sans"/>
              </a:rPr>
              <a:t>&gt; </a:t>
            </a:r>
            <a:r>
              <a:rPr lang="en-US" sz="1800">
                <a:latin typeface="Open Sans"/>
                <a:ea typeface="Open Sans"/>
                <a:cs typeface="Open Sans"/>
                <a:sym typeface="Open Sans"/>
              </a:rPr>
              <a:t>Javascript with jquery used to populates elements of an html table.</a:t>
            </a:r>
            <a:endParaRPr/>
          </a:p>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lt1"/>
                </a:solidFill>
                <a:latin typeface="Open Sans"/>
                <a:ea typeface="Open Sans"/>
                <a:cs typeface="Open Sans"/>
                <a:sym typeface="Open Sans"/>
              </a:rPr>
              <a:t>&gt;</a:t>
            </a:r>
            <a:r>
              <a:rPr b="1" lang="en-US" sz="1800">
                <a:solidFill>
                  <a:schemeClr val="lt1"/>
                </a:solidFill>
                <a:latin typeface="Open Sans"/>
                <a:ea typeface="Open Sans"/>
                <a:cs typeface="Open Sans"/>
                <a:sym typeface="Open Sans"/>
              </a:rPr>
              <a:t> </a:t>
            </a:r>
            <a:r>
              <a:rPr lang="en-US" sz="1800">
                <a:latin typeface="Open Sans"/>
                <a:ea typeface="Open Sans"/>
                <a:cs typeface="Open Sans"/>
                <a:sym typeface="Open Sans"/>
              </a:rPr>
              <a:t>Clicking a column header sorts rows by ascending descending, and each column can be filtered.</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descr="Section Header and gold boundless bar" id="100" name="Google Shape;100;p1"/>
          <p:cNvGrpSpPr/>
          <p:nvPr/>
        </p:nvGrpSpPr>
        <p:grpSpPr>
          <a:xfrm>
            <a:off x="25071323" y="5236524"/>
            <a:ext cx="6972300" cy="904357"/>
            <a:chOff x="9261348" y="6266495"/>
            <a:chExt cx="6972300" cy="904357"/>
          </a:xfrm>
        </p:grpSpPr>
        <p:sp>
          <p:nvSpPr>
            <p:cNvPr descr="Section Header " id="101" name="Google Shape;101;p1"/>
            <p:cNvSpPr txBox="1"/>
            <p:nvPr/>
          </p:nvSpPr>
          <p:spPr>
            <a:xfrm>
              <a:off x="9261348" y="6266495"/>
              <a:ext cx="6972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Encode Sans Condensed Thin"/>
                  <a:ea typeface="Encode Sans Condensed Thin"/>
                  <a:cs typeface="Encode Sans Condensed Thin"/>
                  <a:sym typeface="Encode Sans Condensed Thin"/>
                </a:rPr>
                <a:t>Technologies Used</a:t>
              </a:r>
              <a:endParaRPr b="1" sz="4000">
                <a:solidFill>
                  <a:schemeClr val="dk1"/>
                </a:solidFill>
                <a:latin typeface="Encode Sans Condensed Thin"/>
                <a:ea typeface="Encode Sans Condensed Thin"/>
                <a:cs typeface="Encode Sans Condensed Thin"/>
                <a:sym typeface="Encode Sans Condensed Thin"/>
              </a:endParaRPr>
            </a:p>
          </p:txBody>
        </p:sp>
        <p:pic>
          <p:nvPicPr>
            <p:cNvPr descr="gold boundless bar" id="102" name="Google Shape;102;p1"/>
            <p:cNvPicPr preferRelativeResize="0"/>
            <p:nvPr/>
          </p:nvPicPr>
          <p:blipFill rotWithShape="1">
            <a:blip r:embed="rId3">
              <a:alphaModFix/>
            </a:blip>
            <a:srcRect b="0" l="0" r="0" t="0"/>
            <a:stretch/>
          </p:blipFill>
          <p:spPr>
            <a:xfrm>
              <a:off x="9354695" y="7058077"/>
              <a:ext cx="1399032" cy="112776"/>
            </a:xfrm>
            <a:prstGeom prst="rect">
              <a:avLst/>
            </a:prstGeom>
            <a:noFill/>
            <a:ln>
              <a:noFill/>
            </a:ln>
          </p:spPr>
        </p:pic>
      </p:grpSp>
      <p:sp>
        <p:nvSpPr>
          <p:cNvPr id="103" name="Google Shape;103;p1"/>
          <p:cNvSpPr txBox="1"/>
          <p:nvPr/>
        </p:nvSpPr>
        <p:spPr>
          <a:xfrm>
            <a:off x="25071325" y="6407450"/>
            <a:ext cx="69723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latin typeface="Open Sans"/>
                <a:ea typeface="Open Sans"/>
                <a:cs typeface="Open Sans"/>
                <a:sym typeface="Open Sans"/>
              </a:rPr>
              <a:t>The first iteration was built using the LEMP stack. A second reverse proxy server using Gunicorn was required for processing python on the biolabs </a:t>
            </a:r>
            <a:r>
              <a:rPr lang="en-US" sz="1800">
                <a:latin typeface="Open Sans"/>
                <a:ea typeface="Open Sans"/>
                <a:cs typeface="Open Sans"/>
                <a:sym typeface="Open Sans"/>
              </a:rPr>
              <a:t>CentOS 7 environment</a:t>
            </a:r>
            <a:r>
              <a:rPr lang="en-US" sz="1800">
                <a:latin typeface="Open Sans"/>
                <a:ea typeface="Open Sans"/>
                <a:cs typeface="Open Sans"/>
                <a:sym typeface="Open Sans"/>
              </a:rPr>
              <a:t>.</a:t>
            </a:r>
            <a:endParaRPr sz="1800">
              <a:solidFill>
                <a:schemeClr val="dk1"/>
              </a:solidFill>
              <a:latin typeface="Open Sans"/>
              <a:ea typeface="Open Sans"/>
              <a:cs typeface="Open Sans"/>
              <a:sym typeface="Open Sans"/>
            </a:endParaRPr>
          </a:p>
        </p:txBody>
      </p:sp>
      <p:grpSp>
        <p:nvGrpSpPr>
          <p:cNvPr descr="Section Header and gold boundless bar" id="104" name="Google Shape;104;p1"/>
          <p:cNvGrpSpPr/>
          <p:nvPr/>
        </p:nvGrpSpPr>
        <p:grpSpPr>
          <a:xfrm>
            <a:off x="16880173" y="14372952"/>
            <a:ext cx="6972300" cy="904357"/>
            <a:chOff x="8956548" y="11722608"/>
            <a:chExt cx="6972300" cy="904357"/>
          </a:xfrm>
        </p:grpSpPr>
        <p:sp>
          <p:nvSpPr>
            <p:cNvPr descr="Section Header " id="105" name="Google Shape;105;p1"/>
            <p:cNvSpPr txBox="1"/>
            <p:nvPr/>
          </p:nvSpPr>
          <p:spPr>
            <a:xfrm>
              <a:off x="8956548" y="11722608"/>
              <a:ext cx="6972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Encode Sans Condensed Thin"/>
                  <a:ea typeface="Encode Sans Condensed Thin"/>
                  <a:cs typeface="Encode Sans Condensed Thin"/>
                  <a:sym typeface="Encode Sans Condensed Thin"/>
                </a:rPr>
                <a:t>Freq. Change Web GUI</a:t>
              </a:r>
              <a:endParaRPr b="1" sz="4000">
                <a:solidFill>
                  <a:schemeClr val="dk1"/>
                </a:solidFill>
                <a:latin typeface="Encode Sans Condensed Thin"/>
                <a:ea typeface="Encode Sans Condensed Thin"/>
                <a:cs typeface="Encode Sans Condensed Thin"/>
                <a:sym typeface="Encode Sans Condensed Thin"/>
              </a:endParaRPr>
            </a:p>
          </p:txBody>
        </p:sp>
        <p:pic>
          <p:nvPicPr>
            <p:cNvPr descr="gold boundless bar" id="106" name="Google Shape;106;p1"/>
            <p:cNvPicPr preferRelativeResize="0"/>
            <p:nvPr/>
          </p:nvPicPr>
          <p:blipFill rotWithShape="1">
            <a:blip r:embed="rId3">
              <a:alphaModFix/>
            </a:blip>
            <a:srcRect b="0" l="0" r="0" t="0"/>
            <a:stretch/>
          </p:blipFill>
          <p:spPr>
            <a:xfrm>
              <a:off x="9049895" y="12514189"/>
              <a:ext cx="1399032" cy="112776"/>
            </a:xfrm>
            <a:prstGeom prst="rect">
              <a:avLst/>
            </a:prstGeom>
            <a:noFill/>
            <a:ln>
              <a:noFill/>
            </a:ln>
          </p:spPr>
        </p:pic>
      </p:grpSp>
      <p:sp>
        <p:nvSpPr>
          <p:cNvPr id="107" name="Google Shape;107;p1"/>
          <p:cNvSpPr txBox="1"/>
          <p:nvPr/>
        </p:nvSpPr>
        <p:spPr>
          <a:xfrm>
            <a:off x="16953323" y="15607514"/>
            <a:ext cx="6972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latin typeface="Open Sans"/>
                <a:ea typeface="Open Sans"/>
                <a:cs typeface="Open Sans"/>
                <a:sym typeface="Open Sans"/>
              </a:rPr>
              <a:t>A previous student wrote a python GUI for gene frequency visualization. This was ported to </a:t>
            </a:r>
            <a:r>
              <a:rPr lang="en-US" sz="1800">
                <a:latin typeface="Open Sans"/>
                <a:ea typeface="Open Sans"/>
                <a:cs typeface="Open Sans"/>
                <a:sym typeface="Open Sans"/>
              </a:rPr>
              <a:t>launch</a:t>
            </a:r>
            <a:r>
              <a:rPr lang="en-US" sz="1800">
                <a:latin typeface="Open Sans"/>
                <a:ea typeface="Open Sans"/>
                <a:cs typeface="Open Sans"/>
                <a:sym typeface="Open Sans"/>
              </a:rPr>
              <a:t> as a web application.</a:t>
            </a:r>
            <a:endParaRPr/>
          </a:p>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lt1"/>
                </a:solidFill>
                <a:latin typeface="Open Sans"/>
                <a:ea typeface="Open Sans"/>
                <a:cs typeface="Open Sans"/>
                <a:sym typeface="Open Sans"/>
              </a:rPr>
              <a:t>&gt; </a:t>
            </a:r>
            <a:r>
              <a:rPr lang="en-US" sz="1800">
                <a:latin typeface="Open Sans"/>
                <a:ea typeface="Open Sans"/>
                <a:cs typeface="Open Sans"/>
                <a:sym typeface="Open Sans"/>
              </a:rPr>
              <a:t>Additional</a:t>
            </a:r>
            <a:r>
              <a:rPr lang="en-US" sz="1800">
                <a:latin typeface="Open Sans"/>
                <a:ea typeface="Open Sans"/>
                <a:cs typeface="Open Sans"/>
                <a:sym typeface="Open Sans"/>
              </a:rPr>
              <a:t> filtering feature for clusters was developed.</a:t>
            </a:r>
            <a:endParaRPr sz="1800">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Gold Boundless Bar" id="108" name="Google Shape;108;p1" title="Gold Boundless Bar"/>
          <p:cNvPicPr preferRelativeResize="0"/>
          <p:nvPr/>
        </p:nvPicPr>
        <p:blipFill rotWithShape="1">
          <a:blip r:embed="rId4">
            <a:alphaModFix/>
          </a:blip>
          <a:srcRect b="0" l="0" r="0" t="0"/>
          <a:stretch/>
        </p:blipFill>
        <p:spPr>
          <a:xfrm>
            <a:off x="1143000" y="2534613"/>
            <a:ext cx="3877056" cy="950976"/>
          </a:xfrm>
          <a:prstGeom prst="rect">
            <a:avLst/>
          </a:prstGeom>
          <a:noFill/>
          <a:ln>
            <a:noFill/>
          </a:ln>
        </p:spPr>
      </p:pic>
      <p:cxnSp>
        <p:nvCxnSpPr>
          <p:cNvPr descr="Gold rule line divider" id="109" name="Google Shape;109;p1"/>
          <p:cNvCxnSpPr/>
          <p:nvPr/>
        </p:nvCxnSpPr>
        <p:spPr>
          <a:xfrm>
            <a:off x="8598568" y="5458380"/>
            <a:ext cx="0" cy="15344220"/>
          </a:xfrm>
          <a:prstGeom prst="straightConnector1">
            <a:avLst/>
          </a:prstGeom>
          <a:noFill/>
          <a:ln cap="flat" cmpd="sng" w="9525">
            <a:solidFill>
              <a:schemeClr val="lt1"/>
            </a:solidFill>
            <a:prstDash val="solid"/>
            <a:miter lim="800000"/>
            <a:headEnd len="sm" w="sm" type="none"/>
            <a:tailEnd len="sm" w="sm" type="none"/>
          </a:ln>
        </p:spPr>
      </p:cxnSp>
      <p:cxnSp>
        <p:nvCxnSpPr>
          <p:cNvPr descr="Gold rule line divider" id="110" name="Google Shape;110;p1"/>
          <p:cNvCxnSpPr/>
          <p:nvPr/>
        </p:nvCxnSpPr>
        <p:spPr>
          <a:xfrm>
            <a:off x="16459200" y="5466535"/>
            <a:ext cx="0" cy="15344220"/>
          </a:xfrm>
          <a:prstGeom prst="straightConnector1">
            <a:avLst/>
          </a:prstGeom>
          <a:noFill/>
          <a:ln cap="flat" cmpd="sng" w="9525">
            <a:solidFill>
              <a:schemeClr val="lt1"/>
            </a:solidFill>
            <a:prstDash val="solid"/>
            <a:miter lim="800000"/>
            <a:headEnd len="sm" w="sm" type="none"/>
            <a:tailEnd len="sm" w="sm" type="none"/>
          </a:ln>
        </p:spPr>
      </p:cxnSp>
      <p:cxnSp>
        <p:nvCxnSpPr>
          <p:cNvPr descr="Gold rule line divider" id="111" name="Google Shape;111;p1"/>
          <p:cNvCxnSpPr/>
          <p:nvPr/>
        </p:nvCxnSpPr>
        <p:spPr>
          <a:xfrm>
            <a:off x="24346569" y="5458380"/>
            <a:ext cx="0" cy="15344220"/>
          </a:xfrm>
          <a:prstGeom prst="straightConnector1">
            <a:avLst/>
          </a:prstGeom>
          <a:noFill/>
          <a:ln cap="flat" cmpd="sng" w="9525">
            <a:solidFill>
              <a:schemeClr val="lt1"/>
            </a:solidFill>
            <a:prstDash val="solid"/>
            <a:miter lim="800000"/>
            <a:headEnd len="sm" w="sm" type="none"/>
            <a:tailEnd len="sm" w="sm" type="none"/>
          </a:ln>
        </p:spPr>
      </p:cxnSp>
      <p:pic>
        <p:nvPicPr>
          <p:cNvPr descr="White Block W" id="112" name="Google Shape;112;p1"/>
          <p:cNvPicPr preferRelativeResize="0"/>
          <p:nvPr/>
        </p:nvPicPr>
        <p:blipFill rotWithShape="1">
          <a:blip r:embed="rId5">
            <a:alphaModFix/>
          </a:blip>
          <a:srcRect b="0" l="0" r="0" t="0"/>
          <a:stretch/>
        </p:blipFill>
        <p:spPr>
          <a:xfrm>
            <a:off x="27795072" y="2147368"/>
            <a:ext cx="3974592" cy="2685979"/>
          </a:xfrm>
          <a:prstGeom prst="rect">
            <a:avLst/>
          </a:prstGeom>
          <a:noFill/>
          <a:ln>
            <a:noFill/>
          </a:ln>
        </p:spPr>
      </p:pic>
      <p:pic>
        <p:nvPicPr>
          <p:cNvPr id="113" name="Google Shape;113;p1"/>
          <p:cNvPicPr preferRelativeResize="0"/>
          <p:nvPr/>
        </p:nvPicPr>
        <p:blipFill>
          <a:blip r:embed="rId6">
            <a:alphaModFix/>
          </a:blip>
          <a:stretch>
            <a:fillRect/>
          </a:stretch>
        </p:blipFill>
        <p:spPr>
          <a:xfrm>
            <a:off x="9407812" y="10935300"/>
            <a:ext cx="6242168" cy="3759375"/>
          </a:xfrm>
          <a:prstGeom prst="rect">
            <a:avLst/>
          </a:prstGeom>
          <a:noFill/>
          <a:ln>
            <a:noFill/>
          </a:ln>
        </p:spPr>
      </p:pic>
      <p:sp>
        <p:nvSpPr>
          <p:cNvPr id="114" name="Google Shape;114;p1"/>
          <p:cNvSpPr txBox="1"/>
          <p:nvPr/>
        </p:nvSpPr>
        <p:spPr>
          <a:xfrm>
            <a:off x="5171525" y="16761075"/>
            <a:ext cx="2617800" cy="4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A: HA3, UA3</a:t>
            </a:r>
            <a:endParaRPr sz="1800">
              <a:solidFill>
                <a:srgbClr val="CACACA"/>
              </a:solidFill>
              <a:latin typeface="Average"/>
              <a:ea typeface="Average"/>
              <a:cs typeface="Average"/>
              <a:sym typeface="Average"/>
            </a:endParaRPr>
          </a:p>
        </p:txBody>
      </p:sp>
      <p:sp>
        <p:nvSpPr>
          <p:cNvPr id="115" name="Google Shape;115;p1"/>
          <p:cNvSpPr txBox="1"/>
          <p:nvPr/>
        </p:nvSpPr>
        <p:spPr>
          <a:xfrm>
            <a:off x="1490000" y="16620563"/>
            <a:ext cx="478500" cy="4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D1</a:t>
            </a:r>
            <a:endParaRPr sz="1800">
              <a:solidFill>
                <a:srgbClr val="CACACA"/>
              </a:solidFill>
              <a:latin typeface="Average"/>
              <a:ea typeface="Average"/>
              <a:cs typeface="Average"/>
              <a:sym typeface="Average"/>
            </a:endParaRPr>
          </a:p>
        </p:txBody>
      </p:sp>
      <p:pic>
        <p:nvPicPr>
          <p:cNvPr id="116" name="Google Shape;116;p1"/>
          <p:cNvPicPr preferRelativeResize="0"/>
          <p:nvPr/>
        </p:nvPicPr>
        <p:blipFill rotWithShape="1">
          <a:blip r:embed="rId7">
            <a:alphaModFix/>
          </a:blip>
          <a:srcRect b="0" l="5789" r="16079" t="0"/>
          <a:stretch/>
        </p:blipFill>
        <p:spPr>
          <a:xfrm>
            <a:off x="2030325" y="16429125"/>
            <a:ext cx="966000" cy="846074"/>
          </a:xfrm>
          <a:prstGeom prst="rect">
            <a:avLst/>
          </a:prstGeom>
          <a:noFill/>
          <a:ln>
            <a:noFill/>
          </a:ln>
        </p:spPr>
      </p:pic>
      <p:sp>
        <p:nvSpPr>
          <p:cNvPr id="117" name="Google Shape;117;p1"/>
          <p:cNvSpPr txBox="1"/>
          <p:nvPr/>
        </p:nvSpPr>
        <p:spPr>
          <a:xfrm>
            <a:off x="3426425" y="17029125"/>
            <a:ext cx="5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8" name="Google Shape;118;p1"/>
          <p:cNvSpPr txBox="1"/>
          <p:nvPr/>
        </p:nvSpPr>
        <p:spPr>
          <a:xfrm>
            <a:off x="1490000" y="17553663"/>
            <a:ext cx="478500" cy="4632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M1</a:t>
            </a:r>
            <a:endParaRPr sz="1800">
              <a:solidFill>
                <a:srgbClr val="CACACA"/>
              </a:solidFill>
              <a:latin typeface="Average"/>
              <a:ea typeface="Average"/>
              <a:cs typeface="Average"/>
              <a:sym typeface="Average"/>
            </a:endParaRPr>
          </a:p>
        </p:txBody>
      </p:sp>
      <p:pic>
        <p:nvPicPr>
          <p:cNvPr id="119" name="Google Shape;119;p1"/>
          <p:cNvPicPr preferRelativeResize="0"/>
          <p:nvPr/>
        </p:nvPicPr>
        <p:blipFill rotWithShape="1">
          <a:blip r:embed="rId7">
            <a:alphaModFix/>
          </a:blip>
          <a:srcRect b="0" l="5789" r="16079" t="0"/>
          <a:stretch/>
        </p:blipFill>
        <p:spPr>
          <a:xfrm>
            <a:off x="2030325" y="17362225"/>
            <a:ext cx="966000" cy="846074"/>
          </a:xfrm>
          <a:prstGeom prst="rect">
            <a:avLst/>
          </a:prstGeom>
          <a:noFill/>
          <a:ln>
            <a:noFill/>
          </a:ln>
        </p:spPr>
      </p:pic>
      <p:sp>
        <p:nvSpPr>
          <p:cNvPr id="120" name="Google Shape;120;p1"/>
          <p:cNvSpPr txBox="1"/>
          <p:nvPr/>
        </p:nvSpPr>
        <p:spPr>
          <a:xfrm>
            <a:off x="1490000" y="18486763"/>
            <a:ext cx="478500" cy="4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D2</a:t>
            </a:r>
            <a:endParaRPr sz="1800">
              <a:solidFill>
                <a:srgbClr val="CACACA"/>
              </a:solidFill>
              <a:latin typeface="Average"/>
              <a:ea typeface="Average"/>
              <a:cs typeface="Average"/>
              <a:sym typeface="Average"/>
            </a:endParaRPr>
          </a:p>
        </p:txBody>
      </p:sp>
      <p:pic>
        <p:nvPicPr>
          <p:cNvPr id="121" name="Google Shape;121;p1"/>
          <p:cNvPicPr preferRelativeResize="0"/>
          <p:nvPr/>
        </p:nvPicPr>
        <p:blipFill rotWithShape="1">
          <a:blip r:embed="rId7">
            <a:alphaModFix/>
          </a:blip>
          <a:srcRect b="0" l="5789" r="16079" t="0"/>
          <a:stretch/>
        </p:blipFill>
        <p:spPr>
          <a:xfrm>
            <a:off x="2030325" y="18295325"/>
            <a:ext cx="966000" cy="846074"/>
          </a:xfrm>
          <a:prstGeom prst="rect">
            <a:avLst/>
          </a:prstGeom>
          <a:noFill/>
          <a:ln>
            <a:noFill/>
          </a:ln>
        </p:spPr>
      </p:pic>
      <p:sp>
        <p:nvSpPr>
          <p:cNvPr id="122" name="Google Shape;122;p1"/>
          <p:cNvSpPr txBox="1"/>
          <p:nvPr/>
        </p:nvSpPr>
        <p:spPr>
          <a:xfrm>
            <a:off x="1490000" y="19419863"/>
            <a:ext cx="478500" cy="4632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M2</a:t>
            </a:r>
            <a:endParaRPr sz="1800">
              <a:solidFill>
                <a:srgbClr val="CACACA"/>
              </a:solidFill>
              <a:latin typeface="Average"/>
              <a:ea typeface="Average"/>
              <a:cs typeface="Average"/>
              <a:sym typeface="Average"/>
            </a:endParaRPr>
          </a:p>
        </p:txBody>
      </p:sp>
      <p:pic>
        <p:nvPicPr>
          <p:cNvPr id="123" name="Google Shape;123;p1"/>
          <p:cNvPicPr preferRelativeResize="0"/>
          <p:nvPr/>
        </p:nvPicPr>
        <p:blipFill rotWithShape="1">
          <a:blip r:embed="rId7">
            <a:alphaModFix/>
          </a:blip>
          <a:srcRect b="0" l="5789" r="16079" t="0"/>
          <a:stretch/>
        </p:blipFill>
        <p:spPr>
          <a:xfrm>
            <a:off x="2030325" y="19228425"/>
            <a:ext cx="966000" cy="846074"/>
          </a:xfrm>
          <a:prstGeom prst="rect">
            <a:avLst/>
          </a:prstGeom>
          <a:noFill/>
          <a:ln>
            <a:noFill/>
          </a:ln>
        </p:spPr>
      </p:pic>
      <p:sp>
        <p:nvSpPr>
          <p:cNvPr id="124" name="Google Shape;124;p1"/>
          <p:cNvSpPr txBox="1"/>
          <p:nvPr/>
        </p:nvSpPr>
        <p:spPr>
          <a:xfrm>
            <a:off x="5171550" y="17216725"/>
            <a:ext cx="2617800" cy="4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E: HE3, UE3</a:t>
            </a:r>
            <a:endParaRPr sz="1800">
              <a:solidFill>
                <a:srgbClr val="CACACA"/>
              </a:solidFill>
              <a:latin typeface="Average"/>
              <a:ea typeface="Average"/>
              <a:cs typeface="Average"/>
              <a:sym typeface="Average"/>
            </a:endParaRPr>
          </a:p>
        </p:txBody>
      </p:sp>
      <p:sp>
        <p:nvSpPr>
          <p:cNvPr id="125" name="Google Shape;125;p1"/>
          <p:cNvSpPr txBox="1"/>
          <p:nvPr/>
        </p:nvSpPr>
        <p:spPr>
          <a:xfrm>
            <a:off x="5171550" y="17679925"/>
            <a:ext cx="2617800" cy="4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R: HR2, UR1</a:t>
            </a:r>
            <a:endParaRPr sz="1800">
              <a:solidFill>
                <a:srgbClr val="CACACA"/>
              </a:solidFill>
              <a:latin typeface="Average"/>
              <a:ea typeface="Average"/>
              <a:cs typeface="Average"/>
              <a:sym typeface="Average"/>
            </a:endParaRPr>
          </a:p>
        </p:txBody>
      </p:sp>
      <p:sp>
        <p:nvSpPr>
          <p:cNvPr id="126" name="Google Shape;126;p1"/>
          <p:cNvSpPr txBox="1"/>
          <p:nvPr/>
        </p:nvSpPr>
        <p:spPr>
          <a:xfrm>
            <a:off x="5171550" y="18143125"/>
            <a:ext cx="2617800" cy="4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S: HS3, US1</a:t>
            </a:r>
            <a:endParaRPr sz="1800">
              <a:solidFill>
                <a:srgbClr val="CACACA"/>
              </a:solidFill>
              <a:latin typeface="Average"/>
              <a:ea typeface="Average"/>
              <a:cs typeface="Average"/>
              <a:sym typeface="Average"/>
            </a:endParaRPr>
          </a:p>
        </p:txBody>
      </p:sp>
      <p:sp>
        <p:nvSpPr>
          <p:cNvPr id="127" name="Google Shape;127;p1"/>
          <p:cNvSpPr txBox="1"/>
          <p:nvPr/>
        </p:nvSpPr>
        <p:spPr>
          <a:xfrm>
            <a:off x="5171550" y="18598775"/>
            <a:ext cx="2617800" cy="4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H1, H2, U1, U2</a:t>
            </a:r>
            <a:endParaRPr sz="1800">
              <a:solidFill>
                <a:srgbClr val="CACACA"/>
              </a:solidFill>
              <a:latin typeface="Average"/>
              <a:ea typeface="Average"/>
              <a:cs typeface="Average"/>
              <a:sym typeface="Average"/>
            </a:endParaRPr>
          </a:p>
        </p:txBody>
      </p:sp>
      <p:sp>
        <p:nvSpPr>
          <p:cNvPr id="128" name="Google Shape;128;p1"/>
          <p:cNvSpPr txBox="1"/>
          <p:nvPr/>
        </p:nvSpPr>
        <p:spPr>
          <a:xfrm>
            <a:off x="5171525" y="19069525"/>
            <a:ext cx="2617800" cy="4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US" sz="1800">
                <a:solidFill>
                  <a:srgbClr val="CACACA"/>
                </a:solidFill>
                <a:latin typeface="Average"/>
                <a:ea typeface="Average"/>
                <a:cs typeface="Average"/>
                <a:sym typeface="Average"/>
              </a:rPr>
              <a:t>H5, H6, U5, U6</a:t>
            </a:r>
            <a:endParaRPr sz="1800">
              <a:solidFill>
                <a:srgbClr val="CACACA"/>
              </a:solidFill>
              <a:latin typeface="Average"/>
              <a:ea typeface="Average"/>
              <a:cs typeface="Average"/>
              <a:sym typeface="Average"/>
            </a:endParaRPr>
          </a:p>
        </p:txBody>
      </p:sp>
      <p:cxnSp>
        <p:nvCxnSpPr>
          <p:cNvPr id="129" name="Google Shape;129;p1"/>
          <p:cNvCxnSpPr>
            <a:stCxn id="121" idx="3"/>
            <a:endCxn id="114" idx="1"/>
          </p:cNvCxnSpPr>
          <p:nvPr/>
        </p:nvCxnSpPr>
        <p:spPr>
          <a:xfrm flipH="1" rot="10800000">
            <a:off x="2996325" y="16992762"/>
            <a:ext cx="2175300" cy="1725600"/>
          </a:xfrm>
          <a:prstGeom prst="straightConnector1">
            <a:avLst/>
          </a:prstGeom>
          <a:noFill/>
          <a:ln cap="flat" cmpd="sng" w="9525">
            <a:solidFill>
              <a:srgbClr val="9E9E9E"/>
            </a:solidFill>
            <a:prstDash val="solid"/>
            <a:round/>
            <a:headEnd len="med" w="med" type="none"/>
            <a:tailEnd len="med" w="med" type="triangle"/>
          </a:ln>
        </p:spPr>
      </p:cxnSp>
      <p:cxnSp>
        <p:nvCxnSpPr>
          <p:cNvPr id="130" name="Google Shape;130;p1"/>
          <p:cNvCxnSpPr>
            <a:stCxn id="119" idx="3"/>
            <a:endCxn id="114" idx="1"/>
          </p:cNvCxnSpPr>
          <p:nvPr/>
        </p:nvCxnSpPr>
        <p:spPr>
          <a:xfrm flipH="1" rot="10800000">
            <a:off x="2996325" y="16992662"/>
            <a:ext cx="2175300" cy="792600"/>
          </a:xfrm>
          <a:prstGeom prst="straightConnector1">
            <a:avLst/>
          </a:prstGeom>
          <a:noFill/>
          <a:ln cap="flat" cmpd="sng" w="9525">
            <a:solidFill>
              <a:srgbClr val="9E9E9E"/>
            </a:solidFill>
            <a:prstDash val="solid"/>
            <a:round/>
            <a:headEnd len="med" w="med" type="none"/>
            <a:tailEnd len="med" w="med" type="triangle"/>
          </a:ln>
        </p:spPr>
      </p:cxnSp>
      <p:cxnSp>
        <p:nvCxnSpPr>
          <p:cNvPr id="131" name="Google Shape;131;p1"/>
          <p:cNvCxnSpPr>
            <a:stCxn id="116" idx="3"/>
            <a:endCxn id="124" idx="1"/>
          </p:cNvCxnSpPr>
          <p:nvPr/>
        </p:nvCxnSpPr>
        <p:spPr>
          <a:xfrm>
            <a:off x="2996325" y="16852162"/>
            <a:ext cx="2175300" cy="596100"/>
          </a:xfrm>
          <a:prstGeom prst="straightConnector1">
            <a:avLst/>
          </a:prstGeom>
          <a:noFill/>
          <a:ln cap="flat" cmpd="sng" w="9525">
            <a:solidFill>
              <a:srgbClr val="9E9E9E"/>
            </a:solidFill>
            <a:prstDash val="solid"/>
            <a:round/>
            <a:headEnd len="med" w="med" type="none"/>
            <a:tailEnd len="med" w="med" type="triangle"/>
          </a:ln>
        </p:spPr>
      </p:cxnSp>
      <p:cxnSp>
        <p:nvCxnSpPr>
          <p:cNvPr id="132" name="Google Shape;132;p1"/>
          <p:cNvCxnSpPr>
            <a:stCxn id="123" idx="3"/>
            <a:endCxn id="124" idx="1"/>
          </p:cNvCxnSpPr>
          <p:nvPr/>
        </p:nvCxnSpPr>
        <p:spPr>
          <a:xfrm flipH="1" rot="10800000">
            <a:off x="2996325" y="17448262"/>
            <a:ext cx="2175300" cy="2203200"/>
          </a:xfrm>
          <a:prstGeom prst="straightConnector1">
            <a:avLst/>
          </a:prstGeom>
          <a:noFill/>
          <a:ln cap="flat" cmpd="sng" w="9525">
            <a:solidFill>
              <a:srgbClr val="9E9E9E"/>
            </a:solidFill>
            <a:prstDash val="solid"/>
            <a:round/>
            <a:headEnd len="med" w="med" type="none"/>
            <a:tailEnd len="med" w="med" type="triangle"/>
          </a:ln>
        </p:spPr>
      </p:cxnSp>
      <p:cxnSp>
        <p:nvCxnSpPr>
          <p:cNvPr id="133" name="Google Shape;133;p1"/>
          <p:cNvCxnSpPr>
            <a:stCxn id="121" idx="3"/>
            <a:endCxn id="125" idx="1"/>
          </p:cNvCxnSpPr>
          <p:nvPr/>
        </p:nvCxnSpPr>
        <p:spPr>
          <a:xfrm flipH="1" rot="10800000">
            <a:off x="2996325" y="17911662"/>
            <a:ext cx="2175300" cy="806700"/>
          </a:xfrm>
          <a:prstGeom prst="straightConnector1">
            <a:avLst/>
          </a:prstGeom>
          <a:noFill/>
          <a:ln cap="flat" cmpd="sng" w="9525">
            <a:solidFill>
              <a:srgbClr val="9E9E9E"/>
            </a:solidFill>
            <a:prstDash val="solid"/>
            <a:round/>
            <a:headEnd len="med" w="med" type="none"/>
            <a:tailEnd len="med" w="med" type="triangle"/>
          </a:ln>
        </p:spPr>
      </p:cxnSp>
      <p:cxnSp>
        <p:nvCxnSpPr>
          <p:cNvPr id="134" name="Google Shape;134;p1"/>
          <p:cNvCxnSpPr>
            <a:stCxn id="123" idx="3"/>
            <a:endCxn id="125" idx="1"/>
          </p:cNvCxnSpPr>
          <p:nvPr/>
        </p:nvCxnSpPr>
        <p:spPr>
          <a:xfrm flipH="1" rot="10800000">
            <a:off x="2996325" y="17911462"/>
            <a:ext cx="2175300" cy="1740000"/>
          </a:xfrm>
          <a:prstGeom prst="straightConnector1">
            <a:avLst/>
          </a:prstGeom>
          <a:noFill/>
          <a:ln cap="flat" cmpd="sng" w="9525">
            <a:solidFill>
              <a:srgbClr val="9E9E9E"/>
            </a:solidFill>
            <a:prstDash val="solid"/>
            <a:round/>
            <a:headEnd len="med" w="med" type="none"/>
            <a:tailEnd len="med" w="med" type="triangle"/>
          </a:ln>
        </p:spPr>
      </p:cxnSp>
      <p:cxnSp>
        <p:nvCxnSpPr>
          <p:cNvPr id="135" name="Google Shape;135;p1"/>
          <p:cNvCxnSpPr>
            <a:stCxn id="116" idx="3"/>
            <a:endCxn id="126" idx="1"/>
          </p:cNvCxnSpPr>
          <p:nvPr/>
        </p:nvCxnSpPr>
        <p:spPr>
          <a:xfrm>
            <a:off x="2996325" y="16852162"/>
            <a:ext cx="2175300" cy="1522500"/>
          </a:xfrm>
          <a:prstGeom prst="straightConnector1">
            <a:avLst/>
          </a:prstGeom>
          <a:noFill/>
          <a:ln cap="flat" cmpd="sng" w="9525">
            <a:solidFill>
              <a:srgbClr val="9E9E9E"/>
            </a:solidFill>
            <a:prstDash val="solid"/>
            <a:round/>
            <a:headEnd len="med" w="med" type="none"/>
            <a:tailEnd len="med" w="med" type="triangle"/>
          </a:ln>
        </p:spPr>
      </p:cxnSp>
      <p:cxnSp>
        <p:nvCxnSpPr>
          <p:cNvPr id="136" name="Google Shape;136;p1"/>
          <p:cNvCxnSpPr>
            <a:stCxn id="119" idx="3"/>
            <a:endCxn id="126" idx="1"/>
          </p:cNvCxnSpPr>
          <p:nvPr/>
        </p:nvCxnSpPr>
        <p:spPr>
          <a:xfrm>
            <a:off x="2996325" y="17785262"/>
            <a:ext cx="2175300" cy="589500"/>
          </a:xfrm>
          <a:prstGeom prst="straightConnector1">
            <a:avLst/>
          </a:prstGeom>
          <a:noFill/>
          <a:ln cap="flat" cmpd="sng" w="9525">
            <a:solidFill>
              <a:srgbClr val="9E9E9E"/>
            </a:solidFill>
            <a:prstDash val="solid"/>
            <a:round/>
            <a:headEnd len="med" w="med" type="none"/>
            <a:tailEnd len="med" w="med" type="triangle"/>
          </a:ln>
        </p:spPr>
      </p:cxnSp>
      <p:cxnSp>
        <p:nvCxnSpPr>
          <p:cNvPr id="137" name="Google Shape;137;p1"/>
          <p:cNvCxnSpPr>
            <a:stCxn id="116" idx="3"/>
            <a:endCxn id="127" idx="1"/>
          </p:cNvCxnSpPr>
          <p:nvPr/>
        </p:nvCxnSpPr>
        <p:spPr>
          <a:xfrm>
            <a:off x="2996325" y="16852162"/>
            <a:ext cx="2175300" cy="1978200"/>
          </a:xfrm>
          <a:prstGeom prst="straightConnector1">
            <a:avLst/>
          </a:prstGeom>
          <a:noFill/>
          <a:ln cap="flat" cmpd="sng" w="9525">
            <a:solidFill>
              <a:srgbClr val="9E9E9E"/>
            </a:solidFill>
            <a:prstDash val="solid"/>
            <a:round/>
            <a:headEnd len="med" w="med" type="none"/>
            <a:tailEnd len="med" w="med" type="triangle"/>
          </a:ln>
        </p:spPr>
      </p:cxnSp>
      <p:cxnSp>
        <p:nvCxnSpPr>
          <p:cNvPr id="138" name="Google Shape;138;p1"/>
          <p:cNvCxnSpPr>
            <a:stCxn id="119" idx="3"/>
            <a:endCxn id="127" idx="1"/>
          </p:cNvCxnSpPr>
          <p:nvPr/>
        </p:nvCxnSpPr>
        <p:spPr>
          <a:xfrm>
            <a:off x="2996325" y="17785262"/>
            <a:ext cx="2175300" cy="1045200"/>
          </a:xfrm>
          <a:prstGeom prst="straightConnector1">
            <a:avLst/>
          </a:prstGeom>
          <a:noFill/>
          <a:ln cap="flat" cmpd="sng" w="9525">
            <a:solidFill>
              <a:srgbClr val="9E9E9E"/>
            </a:solidFill>
            <a:prstDash val="solid"/>
            <a:round/>
            <a:headEnd len="med" w="med" type="none"/>
            <a:tailEnd len="med" w="med" type="triangle"/>
          </a:ln>
        </p:spPr>
      </p:cxnSp>
      <p:cxnSp>
        <p:nvCxnSpPr>
          <p:cNvPr id="139" name="Google Shape;139;p1"/>
          <p:cNvCxnSpPr>
            <a:stCxn id="121" idx="3"/>
            <a:endCxn id="128" idx="1"/>
          </p:cNvCxnSpPr>
          <p:nvPr/>
        </p:nvCxnSpPr>
        <p:spPr>
          <a:xfrm>
            <a:off x="2996325" y="18718362"/>
            <a:ext cx="2175300" cy="582900"/>
          </a:xfrm>
          <a:prstGeom prst="straightConnector1">
            <a:avLst/>
          </a:prstGeom>
          <a:noFill/>
          <a:ln cap="flat" cmpd="sng" w="9525">
            <a:solidFill>
              <a:srgbClr val="9E9E9E"/>
            </a:solidFill>
            <a:prstDash val="solid"/>
            <a:round/>
            <a:headEnd len="med" w="med" type="none"/>
            <a:tailEnd len="med" w="med" type="triangle"/>
          </a:ln>
        </p:spPr>
      </p:cxnSp>
      <p:cxnSp>
        <p:nvCxnSpPr>
          <p:cNvPr id="140" name="Google Shape;140;p1"/>
          <p:cNvCxnSpPr>
            <a:stCxn id="123" idx="3"/>
            <a:endCxn id="128" idx="1"/>
          </p:cNvCxnSpPr>
          <p:nvPr/>
        </p:nvCxnSpPr>
        <p:spPr>
          <a:xfrm flipH="1" rot="10800000">
            <a:off x="2996325" y="19301062"/>
            <a:ext cx="2175300" cy="350400"/>
          </a:xfrm>
          <a:prstGeom prst="straightConnector1">
            <a:avLst/>
          </a:prstGeom>
          <a:noFill/>
          <a:ln cap="flat" cmpd="sng" w="9525">
            <a:solidFill>
              <a:srgbClr val="9E9E9E"/>
            </a:solidFill>
            <a:prstDash val="solid"/>
            <a:round/>
            <a:headEnd len="med" w="med" type="none"/>
            <a:tailEnd len="med" w="med" type="triangle"/>
          </a:ln>
        </p:spPr>
      </p:cxnSp>
      <p:pic>
        <p:nvPicPr>
          <p:cNvPr id="141" name="Google Shape;141;p1"/>
          <p:cNvPicPr preferRelativeResize="0"/>
          <p:nvPr/>
        </p:nvPicPr>
        <p:blipFill rotWithShape="1">
          <a:blip r:embed="rId8">
            <a:alphaModFix/>
          </a:blip>
          <a:srcRect b="5483" l="10566" r="5568" t="18361"/>
          <a:stretch/>
        </p:blipFill>
        <p:spPr>
          <a:xfrm>
            <a:off x="9698287" y="15440231"/>
            <a:ext cx="2618325" cy="1866387"/>
          </a:xfrm>
          <a:prstGeom prst="rect">
            <a:avLst/>
          </a:prstGeom>
          <a:noFill/>
          <a:ln>
            <a:noFill/>
          </a:ln>
        </p:spPr>
      </p:pic>
      <p:pic>
        <p:nvPicPr>
          <p:cNvPr id="142" name="Google Shape;142;p1"/>
          <p:cNvPicPr preferRelativeResize="0"/>
          <p:nvPr/>
        </p:nvPicPr>
        <p:blipFill rotWithShape="1">
          <a:blip r:embed="rId9">
            <a:alphaModFix/>
          </a:blip>
          <a:srcRect b="0" l="2441" r="5435" t="3892"/>
          <a:stretch/>
        </p:blipFill>
        <p:spPr>
          <a:xfrm>
            <a:off x="12849886" y="15440237"/>
            <a:ext cx="2618328" cy="2033650"/>
          </a:xfrm>
          <a:prstGeom prst="rect">
            <a:avLst/>
          </a:prstGeom>
          <a:noFill/>
          <a:ln>
            <a:noFill/>
          </a:ln>
        </p:spPr>
      </p:pic>
      <p:pic>
        <p:nvPicPr>
          <p:cNvPr id="143" name="Google Shape;143;p1"/>
          <p:cNvPicPr preferRelativeResize="0"/>
          <p:nvPr/>
        </p:nvPicPr>
        <p:blipFill>
          <a:blip r:embed="rId10">
            <a:alphaModFix/>
          </a:blip>
          <a:stretch>
            <a:fillRect/>
          </a:stretch>
        </p:blipFill>
        <p:spPr>
          <a:xfrm>
            <a:off x="17070500" y="9364012"/>
            <a:ext cx="6275848" cy="2183250"/>
          </a:xfrm>
          <a:prstGeom prst="rect">
            <a:avLst/>
          </a:prstGeom>
          <a:noFill/>
          <a:ln>
            <a:noFill/>
          </a:ln>
        </p:spPr>
      </p:pic>
      <p:pic>
        <p:nvPicPr>
          <p:cNvPr id="144" name="Google Shape;144;p1"/>
          <p:cNvPicPr preferRelativeResize="0"/>
          <p:nvPr/>
        </p:nvPicPr>
        <p:blipFill>
          <a:blip r:embed="rId11">
            <a:alphaModFix/>
          </a:blip>
          <a:stretch>
            <a:fillRect/>
          </a:stretch>
        </p:blipFill>
        <p:spPr>
          <a:xfrm>
            <a:off x="17070500" y="11547264"/>
            <a:ext cx="6275850" cy="1978524"/>
          </a:xfrm>
          <a:prstGeom prst="rect">
            <a:avLst/>
          </a:prstGeom>
          <a:noFill/>
          <a:ln>
            <a:noFill/>
          </a:ln>
        </p:spPr>
      </p:pic>
      <p:sp>
        <p:nvSpPr>
          <p:cNvPr id="145" name="Google Shape;145;p1"/>
          <p:cNvSpPr txBox="1"/>
          <p:nvPr/>
        </p:nvSpPr>
        <p:spPr>
          <a:xfrm>
            <a:off x="9271325" y="17680670"/>
            <a:ext cx="6972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latin typeface="Open Sans"/>
                <a:ea typeface="Open Sans"/>
                <a:cs typeface="Open Sans"/>
                <a:sym typeface="Open Sans"/>
              </a:rPr>
              <a:t>When a “Select” dropdown is clicked, the html elements are dynamically loaded with javascript. Javascript functions use ajax calls to php files </a:t>
            </a:r>
            <a:r>
              <a:rPr lang="en-US" sz="1200">
                <a:latin typeface="Open Sans"/>
                <a:ea typeface="Open Sans"/>
                <a:cs typeface="Open Sans"/>
                <a:sym typeface="Open Sans"/>
              </a:rPr>
              <a:t>which</a:t>
            </a:r>
            <a:r>
              <a:rPr lang="en-US" sz="1200">
                <a:latin typeface="Open Sans"/>
                <a:ea typeface="Open Sans"/>
                <a:cs typeface="Open Sans"/>
                <a:sym typeface="Open Sans"/>
              </a:rPr>
              <a:t> are responsible for querying the database with the relevant items. When new items are added to the database, </a:t>
            </a:r>
            <a:endParaRPr/>
          </a:p>
        </p:txBody>
      </p:sp>
      <p:pic>
        <p:nvPicPr>
          <p:cNvPr id="146" name="Google Shape;146;p1"/>
          <p:cNvPicPr preferRelativeResize="0"/>
          <p:nvPr/>
        </p:nvPicPr>
        <p:blipFill>
          <a:blip r:embed="rId12">
            <a:alphaModFix/>
          </a:blip>
          <a:stretch>
            <a:fillRect/>
          </a:stretch>
        </p:blipFill>
        <p:spPr>
          <a:xfrm>
            <a:off x="16625225" y="17118614"/>
            <a:ext cx="5415699" cy="1715046"/>
          </a:xfrm>
          <a:prstGeom prst="rect">
            <a:avLst/>
          </a:prstGeom>
          <a:noFill/>
          <a:ln>
            <a:noFill/>
          </a:ln>
        </p:spPr>
      </p:pic>
      <p:pic>
        <p:nvPicPr>
          <p:cNvPr id="147" name="Google Shape;147;p1"/>
          <p:cNvPicPr preferRelativeResize="0"/>
          <p:nvPr/>
        </p:nvPicPr>
        <p:blipFill>
          <a:blip r:embed="rId13">
            <a:alphaModFix/>
          </a:blip>
          <a:stretch>
            <a:fillRect/>
          </a:stretch>
        </p:blipFill>
        <p:spPr>
          <a:xfrm>
            <a:off x="17835375" y="18145250"/>
            <a:ext cx="6345152" cy="2755749"/>
          </a:xfrm>
          <a:prstGeom prst="rect">
            <a:avLst/>
          </a:prstGeom>
          <a:noFill/>
          <a:ln>
            <a:noFill/>
          </a:ln>
        </p:spPr>
      </p:pic>
      <p:pic>
        <p:nvPicPr>
          <p:cNvPr id="148" name="Google Shape;148;p1"/>
          <p:cNvPicPr preferRelativeResize="0"/>
          <p:nvPr/>
        </p:nvPicPr>
        <p:blipFill rotWithShape="1">
          <a:blip r:embed="rId14">
            <a:alphaModFix/>
          </a:blip>
          <a:srcRect b="6621" l="14842" r="14779" t="6247"/>
          <a:stretch/>
        </p:blipFill>
        <p:spPr>
          <a:xfrm>
            <a:off x="24407025" y="8010325"/>
            <a:ext cx="2048350" cy="2092600"/>
          </a:xfrm>
          <a:prstGeom prst="rect">
            <a:avLst/>
          </a:prstGeom>
          <a:noFill/>
          <a:ln>
            <a:noFill/>
          </a:ln>
        </p:spPr>
      </p:pic>
      <p:pic>
        <p:nvPicPr>
          <p:cNvPr id="149" name="Google Shape;149;p1"/>
          <p:cNvPicPr preferRelativeResize="0"/>
          <p:nvPr/>
        </p:nvPicPr>
        <p:blipFill>
          <a:blip r:embed="rId15">
            <a:alphaModFix/>
          </a:blip>
          <a:stretch>
            <a:fillRect/>
          </a:stretch>
        </p:blipFill>
        <p:spPr>
          <a:xfrm>
            <a:off x="26455375" y="8010325"/>
            <a:ext cx="6429300" cy="2092600"/>
          </a:xfrm>
          <a:prstGeom prst="rect">
            <a:avLst/>
          </a:prstGeom>
          <a:noFill/>
          <a:ln>
            <a:noFill/>
          </a:ln>
        </p:spPr>
      </p:pic>
      <p:pic>
        <p:nvPicPr>
          <p:cNvPr id="150" name="Google Shape;150;p1"/>
          <p:cNvPicPr preferRelativeResize="0"/>
          <p:nvPr/>
        </p:nvPicPr>
        <p:blipFill>
          <a:blip r:embed="rId16">
            <a:alphaModFix/>
          </a:blip>
          <a:stretch>
            <a:fillRect/>
          </a:stretch>
        </p:blipFill>
        <p:spPr>
          <a:xfrm>
            <a:off x="27610262" y="10367390"/>
            <a:ext cx="810626" cy="810576"/>
          </a:xfrm>
          <a:prstGeom prst="rect">
            <a:avLst/>
          </a:prstGeom>
          <a:noFill/>
          <a:ln>
            <a:noFill/>
          </a:ln>
        </p:spPr>
      </p:pic>
      <p:pic>
        <p:nvPicPr>
          <p:cNvPr id="151" name="Google Shape;151;p1"/>
          <p:cNvPicPr preferRelativeResize="0"/>
          <p:nvPr/>
        </p:nvPicPr>
        <p:blipFill>
          <a:blip r:embed="rId17">
            <a:alphaModFix/>
          </a:blip>
          <a:stretch>
            <a:fillRect/>
          </a:stretch>
        </p:blipFill>
        <p:spPr>
          <a:xfrm>
            <a:off x="29292734" y="10376375"/>
            <a:ext cx="1080783" cy="810574"/>
          </a:xfrm>
          <a:prstGeom prst="rect">
            <a:avLst/>
          </a:prstGeom>
          <a:noFill/>
          <a:ln>
            <a:noFill/>
          </a:ln>
        </p:spPr>
      </p:pic>
      <p:pic>
        <p:nvPicPr>
          <p:cNvPr id="152" name="Google Shape;152;p1"/>
          <p:cNvPicPr preferRelativeResize="0"/>
          <p:nvPr/>
        </p:nvPicPr>
        <p:blipFill>
          <a:blip r:embed="rId18">
            <a:alphaModFix/>
          </a:blip>
          <a:stretch>
            <a:fillRect/>
          </a:stretch>
        </p:blipFill>
        <p:spPr>
          <a:xfrm>
            <a:off x="30273944" y="10376375"/>
            <a:ext cx="1317163" cy="810575"/>
          </a:xfrm>
          <a:prstGeom prst="rect">
            <a:avLst/>
          </a:prstGeom>
          <a:noFill/>
          <a:ln>
            <a:noFill/>
          </a:ln>
        </p:spPr>
      </p:pic>
      <p:pic>
        <p:nvPicPr>
          <p:cNvPr id="153" name="Google Shape;153;p1"/>
          <p:cNvPicPr preferRelativeResize="0"/>
          <p:nvPr/>
        </p:nvPicPr>
        <p:blipFill>
          <a:blip r:embed="rId19">
            <a:alphaModFix/>
          </a:blip>
          <a:stretch>
            <a:fillRect/>
          </a:stretch>
        </p:blipFill>
        <p:spPr>
          <a:xfrm>
            <a:off x="26541738" y="10367400"/>
            <a:ext cx="911950" cy="911950"/>
          </a:xfrm>
          <a:prstGeom prst="rect">
            <a:avLst/>
          </a:prstGeom>
          <a:noFill/>
          <a:ln>
            <a:noFill/>
          </a:ln>
        </p:spPr>
      </p:pic>
      <p:pic>
        <p:nvPicPr>
          <p:cNvPr id="154" name="Google Shape;154;p1"/>
          <p:cNvPicPr preferRelativeResize="0"/>
          <p:nvPr/>
        </p:nvPicPr>
        <p:blipFill>
          <a:blip r:embed="rId20">
            <a:alphaModFix/>
          </a:blip>
          <a:stretch>
            <a:fillRect/>
          </a:stretch>
        </p:blipFill>
        <p:spPr>
          <a:xfrm>
            <a:off x="25298290" y="10340376"/>
            <a:ext cx="966000" cy="966000"/>
          </a:xfrm>
          <a:prstGeom prst="rect">
            <a:avLst/>
          </a:prstGeom>
          <a:noFill/>
          <a:ln>
            <a:noFill/>
          </a:ln>
        </p:spPr>
      </p:pic>
      <p:grpSp>
        <p:nvGrpSpPr>
          <p:cNvPr descr="Section Header and gold boundless bar" id="155" name="Google Shape;155;p1"/>
          <p:cNvGrpSpPr/>
          <p:nvPr/>
        </p:nvGrpSpPr>
        <p:grpSpPr>
          <a:xfrm>
            <a:off x="24958548" y="12220940"/>
            <a:ext cx="6972300" cy="1419907"/>
            <a:chOff x="8956548" y="11722608"/>
            <a:chExt cx="6972300" cy="1419907"/>
          </a:xfrm>
        </p:grpSpPr>
        <p:sp>
          <p:nvSpPr>
            <p:cNvPr descr="Section Header " id="156" name="Google Shape;156;p1"/>
            <p:cNvSpPr txBox="1"/>
            <p:nvPr/>
          </p:nvSpPr>
          <p:spPr>
            <a:xfrm>
              <a:off x="8956548" y="11722608"/>
              <a:ext cx="6972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Encode Sans Condensed Thin"/>
                  <a:ea typeface="Encode Sans Condensed Thin"/>
                  <a:cs typeface="Encode Sans Condensed Thin"/>
                  <a:sym typeface="Encode Sans Condensed Thin"/>
                </a:rPr>
                <a:t>Conclusion and Learning Outcomes</a:t>
              </a:r>
              <a:endParaRPr b="1" sz="4000">
                <a:solidFill>
                  <a:schemeClr val="dk1"/>
                </a:solidFill>
                <a:latin typeface="Encode Sans Condensed Thin"/>
                <a:ea typeface="Encode Sans Condensed Thin"/>
                <a:cs typeface="Encode Sans Condensed Thin"/>
                <a:sym typeface="Encode Sans Condensed Thin"/>
              </a:endParaRPr>
            </a:p>
          </p:txBody>
        </p:sp>
        <p:pic>
          <p:nvPicPr>
            <p:cNvPr descr="gold boundless bar" id="157" name="Google Shape;157;p1"/>
            <p:cNvPicPr preferRelativeResize="0"/>
            <p:nvPr/>
          </p:nvPicPr>
          <p:blipFill rotWithShape="1">
            <a:blip r:embed="rId3">
              <a:alphaModFix/>
            </a:blip>
            <a:srcRect b="0" l="0" r="0" t="0"/>
            <a:stretch/>
          </p:blipFill>
          <p:spPr>
            <a:xfrm>
              <a:off x="9079570" y="13029739"/>
              <a:ext cx="1399032" cy="112776"/>
            </a:xfrm>
            <a:prstGeom prst="rect">
              <a:avLst/>
            </a:prstGeom>
            <a:noFill/>
            <a:ln>
              <a:noFill/>
            </a:ln>
          </p:spPr>
        </p:pic>
      </p:grpSp>
      <p:sp>
        <p:nvSpPr>
          <p:cNvPr id="158" name="Google Shape;158;p1"/>
          <p:cNvSpPr txBox="1"/>
          <p:nvPr/>
        </p:nvSpPr>
        <p:spPr>
          <a:xfrm>
            <a:off x="25082675" y="14232499"/>
            <a:ext cx="69723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latin typeface="Open Sans"/>
                <a:ea typeface="Open Sans"/>
                <a:cs typeface="Open Sans"/>
                <a:sym typeface="Open Sans"/>
              </a:rPr>
              <a:t>The end result is a centralized web application that speeds up the workflow of researchers conducting the co-evolution experiments.</a:t>
            </a:r>
            <a:endParaRPr/>
          </a:p>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lt1"/>
                </a:solidFill>
                <a:latin typeface="Open Sans"/>
                <a:ea typeface="Open Sans"/>
                <a:cs typeface="Open Sans"/>
                <a:sym typeface="Open Sans"/>
              </a:rPr>
              <a:t>&gt; </a:t>
            </a:r>
            <a:r>
              <a:rPr lang="en-US" sz="1800">
                <a:latin typeface="Open Sans"/>
                <a:ea typeface="Open Sans"/>
                <a:cs typeface="Open Sans"/>
                <a:sym typeface="Open Sans"/>
              </a:rPr>
              <a:t>Experience building a LEMP stack web application</a:t>
            </a:r>
            <a:endParaRPr sz="1800">
              <a:latin typeface="Open Sans"/>
              <a:ea typeface="Open Sans"/>
              <a:cs typeface="Open Sans"/>
              <a:sym typeface="Open Sans"/>
            </a:endParaRPr>
          </a:p>
          <a:p>
            <a:pPr indent="0" lvl="0" marL="0" marR="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US" sz="1800">
                <a:solidFill>
                  <a:schemeClr val="lt1"/>
                </a:solidFill>
                <a:latin typeface="Open Sans"/>
                <a:ea typeface="Open Sans"/>
                <a:cs typeface="Open Sans"/>
                <a:sym typeface="Open Sans"/>
              </a:rPr>
              <a:t>&gt; </a:t>
            </a:r>
            <a:r>
              <a:rPr lang="en-US" sz="1800">
                <a:latin typeface="Open Sans"/>
                <a:ea typeface="Open Sans"/>
                <a:cs typeface="Open Sans"/>
                <a:sym typeface="Open Sans"/>
              </a:rPr>
              <a:t>Experience configuring a Nginx server with php and as reverse proxy with Gunicorn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US" sz="1800">
                <a:solidFill>
                  <a:schemeClr val="lt1"/>
                </a:solidFill>
                <a:latin typeface="Open Sans"/>
                <a:ea typeface="Open Sans"/>
                <a:cs typeface="Open Sans"/>
                <a:sym typeface="Open Sans"/>
              </a:rPr>
              <a:t>&gt; </a:t>
            </a:r>
            <a:r>
              <a:rPr lang="en-US" sz="1800">
                <a:latin typeface="Open Sans"/>
                <a:ea typeface="Open Sans"/>
                <a:cs typeface="Open Sans"/>
                <a:sym typeface="Open Sans"/>
              </a:rPr>
              <a:t>Experience adapting and extending an existing code base (python GUI)</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US" sz="1800">
                <a:solidFill>
                  <a:schemeClr val="lt1"/>
                </a:solidFill>
                <a:latin typeface="Open Sans"/>
                <a:ea typeface="Open Sans"/>
                <a:cs typeface="Open Sans"/>
                <a:sym typeface="Open Sans"/>
              </a:rPr>
              <a:t>&gt; </a:t>
            </a:r>
            <a:r>
              <a:rPr lang="en-US" sz="1800">
                <a:latin typeface="Open Sans"/>
                <a:ea typeface="Open Sans"/>
                <a:cs typeface="Open Sans"/>
                <a:sym typeface="Open Sans"/>
              </a:rPr>
              <a:t>Experience working cross discipline (biology) to build an application that has value to users</a:t>
            </a:r>
            <a:endParaRPr sz="1800">
              <a:latin typeface="Open Sans"/>
              <a:ea typeface="Open Sans"/>
              <a:cs typeface="Open Sans"/>
              <a:sym typeface="Open Sans"/>
            </a:endParaRPr>
          </a:p>
        </p:txBody>
      </p:sp>
      <p:sp>
        <p:nvSpPr>
          <p:cNvPr id="159" name="Google Shape;159;p1"/>
          <p:cNvSpPr txBox="1"/>
          <p:nvPr/>
        </p:nvSpPr>
        <p:spPr>
          <a:xfrm>
            <a:off x="8136200" y="3651575"/>
            <a:ext cx="69723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FFFFFF"/>
                </a:solidFill>
                <a:latin typeface="Open Sans"/>
                <a:ea typeface="Open Sans"/>
                <a:cs typeface="Open Sans"/>
                <a:sym typeface="Open Sans"/>
              </a:rPr>
              <a:t>Degree</a:t>
            </a:r>
            <a:r>
              <a:rPr lang="en-US" sz="3000">
                <a:solidFill>
                  <a:srgbClr val="FFFFFF"/>
                </a:solidFill>
                <a:latin typeface="Open Sans"/>
                <a:ea typeface="Open Sans"/>
                <a:cs typeface="Open Sans"/>
                <a:sym typeface="Open Sans"/>
              </a:rPr>
              <a:t>: CSSE</a:t>
            </a:r>
            <a:endParaRPr sz="3000">
              <a:solidFill>
                <a:srgbClr val="FFFFFF"/>
              </a:solidFill>
              <a:latin typeface="Open Sans"/>
              <a:ea typeface="Open Sans"/>
              <a:cs typeface="Open Sans"/>
              <a:sym typeface="Open Sans"/>
            </a:endParaRPr>
          </a:p>
          <a:p>
            <a:pPr indent="0" lvl="0" marL="0" rtl="0" algn="l">
              <a:spcBef>
                <a:spcPts val="0"/>
              </a:spcBef>
              <a:spcAft>
                <a:spcPts val="0"/>
              </a:spcAft>
              <a:buNone/>
            </a:pPr>
            <a:r>
              <a:rPr lang="en-US" sz="3000">
                <a:solidFill>
                  <a:srgbClr val="FFFFFF"/>
                </a:solidFill>
                <a:latin typeface="Open Sans"/>
                <a:ea typeface="Open Sans"/>
                <a:cs typeface="Open Sans"/>
                <a:sym typeface="Open Sans"/>
              </a:rPr>
              <a:t>Date:  June 11, 2021</a:t>
            </a:r>
            <a:endParaRPr sz="30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3000">
              <a:solidFill>
                <a:srgbClr val="FFFFFF"/>
              </a:solidFill>
              <a:latin typeface="Open Sans"/>
              <a:ea typeface="Open Sans"/>
              <a:cs typeface="Open Sans"/>
              <a:sym typeface="Open Sans"/>
            </a:endParaRPr>
          </a:p>
          <a:p>
            <a:pPr indent="0" lvl="0" marL="0" marR="0" rtl="0" algn="l">
              <a:spcBef>
                <a:spcPts val="0"/>
              </a:spcBef>
              <a:spcAft>
                <a:spcPts val="0"/>
              </a:spcAft>
              <a:buNone/>
            </a:pPr>
            <a:r>
              <a:rPr lang="en-US" sz="3000">
                <a:solidFill>
                  <a:srgbClr val="FFFFFF"/>
                </a:solidFill>
                <a:latin typeface="Open Sans"/>
                <a:ea typeface="Open Sans"/>
                <a:cs typeface="Open Sans"/>
                <a:sym typeface="Open Sans"/>
              </a:rPr>
              <a:t>						</a:t>
            </a:r>
            <a:endParaRPr sz="3000">
              <a:solidFill>
                <a:srgbClr val="FFFFFF"/>
              </a:solidFill>
              <a:latin typeface="Open Sans"/>
              <a:ea typeface="Open Sans"/>
              <a:cs typeface="Open Sans"/>
              <a:sym typeface="Open Sans"/>
            </a:endParaRPr>
          </a:p>
        </p:txBody>
      </p:sp>
      <p:pic>
        <p:nvPicPr>
          <p:cNvPr id="160" name="Google Shape;160;p1"/>
          <p:cNvPicPr preferRelativeResize="0"/>
          <p:nvPr/>
        </p:nvPicPr>
        <p:blipFill>
          <a:blip r:embed="rId21">
            <a:alphaModFix/>
          </a:blip>
          <a:stretch>
            <a:fillRect/>
          </a:stretch>
        </p:blipFill>
        <p:spPr>
          <a:xfrm>
            <a:off x="28632202" y="10385375"/>
            <a:ext cx="712912" cy="792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2018-02-06T21:34:11Z</dcterms:created>
  <dc:creator>Sydney Brown</dc:creator>
</cp:coreProperties>
</file>