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96B47C-6861-4B19-941F-45A93D2E337C}" v="5" dt="2021-03-13T20:11:04.2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anie Castro" userId="03c99da2e588e683" providerId="LiveId" clId="{DB89611F-1D10-4E9D-AA0E-98C0525C1D47}"/>
    <pc:docChg chg="undo redo custSel modSld">
      <pc:chgData name="Stefanie Castro" userId="03c99da2e588e683" providerId="LiveId" clId="{DB89611F-1D10-4E9D-AA0E-98C0525C1D47}" dt="2021-03-14T13:01:59.560" v="42" actId="14100"/>
      <pc:docMkLst>
        <pc:docMk/>
      </pc:docMkLst>
      <pc:sldChg chg="modSp mod">
        <pc:chgData name="Stefanie Castro" userId="03c99da2e588e683" providerId="LiveId" clId="{DB89611F-1D10-4E9D-AA0E-98C0525C1D47}" dt="2021-03-14T13:01:59.560" v="42" actId="14100"/>
        <pc:sldMkLst>
          <pc:docMk/>
          <pc:sldMk cId="518912648" sldId="256"/>
        </pc:sldMkLst>
        <pc:spChg chg="mod">
          <ac:chgData name="Stefanie Castro" userId="03c99da2e588e683" providerId="LiveId" clId="{DB89611F-1D10-4E9D-AA0E-98C0525C1D47}" dt="2021-03-14T13:01:59.560" v="42" actId="14100"/>
          <ac:spMkLst>
            <pc:docMk/>
            <pc:sldMk cId="518912648" sldId="256"/>
            <ac:spMk id="2" creationId="{B272778D-F7B5-4C80-AA16-492770443786}"/>
          </ac:spMkLst>
        </pc:spChg>
        <pc:spChg chg="mod">
          <ac:chgData name="Stefanie Castro" userId="03c99da2e588e683" providerId="LiveId" clId="{DB89611F-1D10-4E9D-AA0E-98C0525C1D47}" dt="2021-03-14T12:57:56.983" v="15" actId="1076"/>
          <ac:spMkLst>
            <pc:docMk/>
            <pc:sldMk cId="518912648" sldId="256"/>
            <ac:spMk id="3" creationId="{60F936D6-ABBF-46E7-8E89-996CE6198CF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78234-226B-4537-8EFE-D47A74685905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7FC2211-411D-4E69-869E-22FE675CC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83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78234-226B-4537-8EFE-D47A74685905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7FC2211-411D-4E69-869E-22FE675CC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95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78234-226B-4537-8EFE-D47A74685905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7FC2211-411D-4E69-869E-22FE675CC5C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0599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78234-226B-4537-8EFE-D47A74685905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7FC2211-411D-4E69-869E-22FE675CC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4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78234-226B-4537-8EFE-D47A74685905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7FC2211-411D-4E69-869E-22FE675CC5C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4530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78234-226B-4537-8EFE-D47A74685905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7FC2211-411D-4E69-869E-22FE675CC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08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78234-226B-4537-8EFE-D47A74685905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2211-411D-4E69-869E-22FE675CC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336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78234-226B-4537-8EFE-D47A74685905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2211-411D-4E69-869E-22FE675CC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8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78234-226B-4537-8EFE-D47A74685905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2211-411D-4E69-869E-22FE675CC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13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78234-226B-4537-8EFE-D47A74685905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7FC2211-411D-4E69-869E-22FE675CC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6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78234-226B-4537-8EFE-D47A74685905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7FC2211-411D-4E69-869E-22FE675CC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76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78234-226B-4537-8EFE-D47A74685905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7FC2211-411D-4E69-869E-22FE675CC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4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78234-226B-4537-8EFE-D47A74685905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2211-411D-4E69-869E-22FE675CC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04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78234-226B-4537-8EFE-D47A74685905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2211-411D-4E69-869E-22FE675CC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27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78234-226B-4537-8EFE-D47A74685905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2211-411D-4E69-869E-22FE675CC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7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78234-226B-4537-8EFE-D47A74685905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7FC2211-411D-4E69-869E-22FE675CC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14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78234-226B-4537-8EFE-D47A74685905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7FC2211-411D-4E69-869E-22FE675CC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71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27">
            <a:extLst>
              <a:ext uri="{FF2B5EF4-FFF2-40B4-BE49-F238E27FC236}">
                <a16:creationId xmlns:a16="http://schemas.microsoft.com/office/drawing/2014/main" id="{8D44E099-FC66-4167-A593-8F6FBB5EE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47171E04-FEC4-4208-A619-A786E423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2">
              <a:extLst>
                <a:ext uri="{FF2B5EF4-FFF2-40B4-BE49-F238E27FC236}">
                  <a16:creationId xmlns:a16="http://schemas.microsoft.com/office/drawing/2014/main" id="{F3DE8019-884E-41C9-A54C-AC668CA526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3">
              <a:extLst>
                <a:ext uri="{FF2B5EF4-FFF2-40B4-BE49-F238E27FC236}">
                  <a16:creationId xmlns:a16="http://schemas.microsoft.com/office/drawing/2014/main" id="{462C1647-5880-4037-8FCE-16E1F646C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C91082BE-FDAA-4A80-88B6-C5F5AD0C2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059FE918-3CB9-43E6-8025-22A9C21C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16">
              <a:extLst>
                <a:ext uri="{FF2B5EF4-FFF2-40B4-BE49-F238E27FC236}">
                  <a16:creationId xmlns:a16="http://schemas.microsoft.com/office/drawing/2014/main" id="{E30464D7-34FF-42C8-8686-C3A865E90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17">
              <a:extLst>
                <a:ext uri="{FF2B5EF4-FFF2-40B4-BE49-F238E27FC236}">
                  <a16:creationId xmlns:a16="http://schemas.microsoft.com/office/drawing/2014/main" id="{07281894-7888-434B-BC17-FB67B4879C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6" name="Freeform 18">
              <a:extLst>
                <a:ext uri="{FF2B5EF4-FFF2-40B4-BE49-F238E27FC236}">
                  <a16:creationId xmlns:a16="http://schemas.microsoft.com/office/drawing/2014/main" id="{7CDF6636-2EE5-4477-B1E7-136C9B4F3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7" name="Freeform 19">
              <a:extLst>
                <a:ext uri="{FF2B5EF4-FFF2-40B4-BE49-F238E27FC236}">
                  <a16:creationId xmlns:a16="http://schemas.microsoft.com/office/drawing/2014/main" id="{6A01C238-0F7D-4DF5-A879-329020008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20">
              <a:extLst>
                <a:ext uri="{FF2B5EF4-FFF2-40B4-BE49-F238E27FC236}">
                  <a16:creationId xmlns:a16="http://schemas.microsoft.com/office/drawing/2014/main" id="{AA10B8D3-BE6D-40AB-BA54-12C4758E5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21">
              <a:extLst>
                <a:ext uri="{FF2B5EF4-FFF2-40B4-BE49-F238E27FC236}">
                  <a16:creationId xmlns:a16="http://schemas.microsoft.com/office/drawing/2014/main" id="{4CD8C1DF-88C2-4F11-AA23-36D5B5BD3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22">
              <a:extLst>
                <a:ext uri="{FF2B5EF4-FFF2-40B4-BE49-F238E27FC236}">
                  <a16:creationId xmlns:a16="http://schemas.microsoft.com/office/drawing/2014/main" id="{9AF01696-99FF-4093-938A-38D0C7223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59" name="Group 41">
            <a:extLst>
              <a:ext uri="{FF2B5EF4-FFF2-40B4-BE49-F238E27FC236}">
                <a16:creationId xmlns:a16="http://schemas.microsoft.com/office/drawing/2014/main" id="{629FAB3C-6A93-4306-8525-B9FC787B1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8838005D-B3A9-4E56-9BFB-3DD99E4BBB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6450237E-A2DE-4BA3-AF9F-06399E5CF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A643E849-3FBA-4248-B0DF-9D6737E23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231C0782-59AA-4C4F-8B86-85102F701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E19975F5-4F93-41BF-9A6D-1E6CFDFF1D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8" name="Freeform 32">
              <a:extLst>
                <a:ext uri="{FF2B5EF4-FFF2-40B4-BE49-F238E27FC236}">
                  <a16:creationId xmlns:a16="http://schemas.microsoft.com/office/drawing/2014/main" id="{AE6458FC-D3D9-469F-A8FB-0431BD156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9" name="Freeform 33">
              <a:extLst>
                <a:ext uri="{FF2B5EF4-FFF2-40B4-BE49-F238E27FC236}">
                  <a16:creationId xmlns:a16="http://schemas.microsoft.com/office/drawing/2014/main" id="{90B9693F-2248-4DB8-A528-52C13C636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0" name="Freeform 34">
              <a:extLst>
                <a:ext uri="{FF2B5EF4-FFF2-40B4-BE49-F238E27FC236}">
                  <a16:creationId xmlns:a16="http://schemas.microsoft.com/office/drawing/2014/main" id="{11CC5E15-09A8-41A0-930D-434F7D8D6F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35">
              <a:extLst>
                <a:ext uri="{FF2B5EF4-FFF2-40B4-BE49-F238E27FC236}">
                  <a16:creationId xmlns:a16="http://schemas.microsoft.com/office/drawing/2014/main" id="{B5566C56-67EC-43D7-A3D2-3CCBEDAFC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36">
              <a:extLst>
                <a:ext uri="{FF2B5EF4-FFF2-40B4-BE49-F238E27FC236}">
                  <a16:creationId xmlns:a16="http://schemas.microsoft.com/office/drawing/2014/main" id="{CF74AC36-5E17-4D3B-A93B-1645741EB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7">
              <a:extLst>
                <a:ext uri="{FF2B5EF4-FFF2-40B4-BE49-F238E27FC236}">
                  <a16:creationId xmlns:a16="http://schemas.microsoft.com/office/drawing/2014/main" id="{39818481-D2FB-4507-B11D-8C6342ACF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8">
              <a:extLst>
                <a:ext uri="{FF2B5EF4-FFF2-40B4-BE49-F238E27FC236}">
                  <a16:creationId xmlns:a16="http://schemas.microsoft.com/office/drawing/2014/main" id="{E996F5F0-3979-44D1-9AE3-1251DA5D2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1" name="Rectangle 55">
            <a:extLst>
              <a:ext uri="{FF2B5EF4-FFF2-40B4-BE49-F238E27FC236}">
                <a16:creationId xmlns:a16="http://schemas.microsoft.com/office/drawing/2014/main" id="{05C469C2-FE8F-491E-9139-7E7F8BB38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3" name="Freeform 11">
            <a:extLst>
              <a:ext uri="{FF2B5EF4-FFF2-40B4-BE49-F238E27FC236}">
                <a16:creationId xmlns:a16="http://schemas.microsoft.com/office/drawing/2014/main" id="{0D31E63E-1DE1-4400-9D1A-FA0378B29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" name="Freeform 21">
            <a:extLst>
              <a:ext uri="{FF2B5EF4-FFF2-40B4-BE49-F238E27FC236}">
                <a16:creationId xmlns:a16="http://schemas.microsoft.com/office/drawing/2014/main" id="{04C56FBC-E865-4046-B28B-0CC2BE4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8170246" cy="6858000"/>
          </a:xfrm>
          <a:custGeom>
            <a:avLst/>
            <a:gdLst>
              <a:gd name="connsiteX0" fmla="*/ 0 w 8170246"/>
              <a:gd name="connsiteY0" fmla="*/ 0 h 6858000"/>
              <a:gd name="connsiteX1" fmla="*/ 98791 w 8170246"/>
              <a:gd name="connsiteY1" fmla="*/ 0 h 6858000"/>
              <a:gd name="connsiteX2" fmla="*/ 4862151 w 8170246"/>
              <a:gd name="connsiteY2" fmla="*/ 0 h 6858000"/>
              <a:gd name="connsiteX3" fmla="*/ 8088169 w 8170246"/>
              <a:gd name="connsiteY3" fmla="*/ 3226735 h 6858000"/>
              <a:gd name="connsiteX4" fmla="*/ 8088169 w 8170246"/>
              <a:gd name="connsiteY4" fmla="*/ 3626507 h 6858000"/>
              <a:gd name="connsiteX5" fmla="*/ 4857393 w 8170246"/>
              <a:gd name="connsiteY5" fmla="*/ 6858000 h 6858000"/>
              <a:gd name="connsiteX6" fmla="*/ 133398 w 8170246"/>
              <a:gd name="connsiteY6" fmla="*/ 6858000 h 6858000"/>
              <a:gd name="connsiteX7" fmla="*/ 0 w 81702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70246" h="6858000">
                <a:moveTo>
                  <a:pt x="0" y="0"/>
                </a:moveTo>
                <a:lnTo>
                  <a:pt x="98791" y="0"/>
                </a:lnTo>
                <a:cubicBezTo>
                  <a:pt x="1141045" y="0"/>
                  <a:pt x="2657051" y="0"/>
                  <a:pt x="4862151" y="0"/>
                </a:cubicBezTo>
                <a:cubicBezTo>
                  <a:pt x="4862151" y="0"/>
                  <a:pt x="4862151" y="0"/>
                  <a:pt x="8088169" y="3226735"/>
                </a:cubicBezTo>
                <a:cubicBezTo>
                  <a:pt x="8197606" y="3336196"/>
                  <a:pt x="8197606" y="3517045"/>
                  <a:pt x="8088169" y="3626507"/>
                </a:cubicBezTo>
                <a:cubicBezTo>
                  <a:pt x="8088169" y="3626507"/>
                  <a:pt x="8088169" y="3626507"/>
                  <a:pt x="4857393" y="6858000"/>
                </a:cubicBezTo>
                <a:cubicBezTo>
                  <a:pt x="4857393" y="6858000"/>
                  <a:pt x="4857393" y="6858000"/>
                  <a:pt x="133398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A546935B-283B-4406-936B-571B3EF2E6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79" r="2" b="31009"/>
          <a:stretch/>
        </p:blipFill>
        <p:spPr>
          <a:xfrm>
            <a:off x="4879652" y="-9224"/>
            <a:ext cx="7329848" cy="3428990"/>
          </a:xfrm>
          <a:custGeom>
            <a:avLst/>
            <a:gdLst/>
            <a:ahLst/>
            <a:cxnLst/>
            <a:rect l="l" t="t" r="r" b="b"/>
            <a:pathLst>
              <a:path w="7329848" h="3429000">
                <a:moveTo>
                  <a:pt x="0" y="0"/>
                </a:moveTo>
                <a:lnTo>
                  <a:pt x="7329848" y="0"/>
                </a:lnTo>
                <a:lnTo>
                  <a:pt x="7329848" y="3429000"/>
                </a:lnTo>
                <a:lnTo>
                  <a:pt x="3307637" y="3429000"/>
                </a:lnTo>
                <a:lnTo>
                  <a:pt x="3308095" y="3426621"/>
                </a:lnTo>
                <a:cubicBezTo>
                  <a:pt x="3308095" y="3354043"/>
                  <a:pt x="3280736" y="3281466"/>
                  <a:pt x="3226017" y="3226735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72778D-F7B5-4C80-AA16-492770443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651" y="1098570"/>
            <a:ext cx="5461164" cy="1278467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4400" b="0" i="0" u="none" strike="noStrike" dirty="0">
                <a:solidFill>
                  <a:srgbClr val="FEFFFF"/>
                </a:solidFill>
                <a:effectLst/>
              </a:rPr>
              <a:t>Wildlife Impacts of Recreational </a:t>
            </a:r>
            <a:r>
              <a:rPr lang="en-US" sz="4400" dirty="0">
                <a:solidFill>
                  <a:srgbClr val="FEFFFF"/>
                </a:solidFill>
              </a:rPr>
              <a:t>T</a:t>
            </a:r>
            <a:r>
              <a:rPr lang="en-US" sz="4400" b="0" i="0" u="none" strike="noStrike" dirty="0">
                <a:solidFill>
                  <a:srgbClr val="FEFFFF"/>
                </a:solidFill>
                <a:effectLst/>
              </a:rPr>
              <a:t>rails and </a:t>
            </a:r>
            <a:r>
              <a:rPr lang="en-US" sz="4400" dirty="0">
                <a:solidFill>
                  <a:srgbClr val="FEFFFF"/>
                </a:solidFill>
              </a:rPr>
              <a:t>T</a:t>
            </a:r>
            <a:r>
              <a:rPr lang="en-US" sz="4400" b="0" i="0" u="none" strike="noStrike" dirty="0">
                <a:solidFill>
                  <a:srgbClr val="FEFFFF"/>
                </a:solidFill>
                <a:effectLst/>
              </a:rPr>
              <a:t>rail </a:t>
            </a:r>
            <a:r>
              <a:rPr lang="en-US" sz="4400" dirty="0">
                <a:solidFill>
                  <a:srgbClr val="FEFFFF"/>
                </a:solidFill>
              </a:rPr>
              <a:t>U</a:t>
            </a:r>
            <a:r>
              <a:rPr lang="en-US" sz="4400" b="0" i="0" u="none" strike="noStrike" dirty="0">
                <a:solidFill>
                  <a:srgbClr val="FEFFFF"/>
                </a:solidFill>
                <a:effectLst/>
              </a:rPr>
              <a:t>se in a Heavily </a:t>
            </a:r>
            <a:r>
              <a:rPr lang="en-US" sz="4400" dirty="0">
                <a:solidFill>
                  <a:srgbClr val="FEFFFF"/>
                </a:solidFill>
              </a:rPr>
              <a:t>U</a:t>
            </a:r>
            <a:r>
              <a:rPr lang="en-US" sz="4400" b="0" i="0" u="none" strike="noStrike" dirty="0">
                <a:solidFill>
                  <a:srgbClr val="FEFFFF"/>
                </a:solidFill>
                <a:effectLst/>
              </a:rPr>
              <a:t>sed </a:t>
            </a:r>
            <a:r>
              <a:rPr lang="en-US" sz="4400" dirty="0">
                <a:solidFill>
                  <a:srgbClr val="FEFFFF"/>
                </a:solidFill>
              </a:rPr>
              <a:t>G</a:t>
            </a:r>
            <a:r>
              <a:rPr lang="en-US" sz="4400" b="0" i="0" u="none" strike="noStrike" dirty="0">
                <a:solidFill>
                  <a:srgbClr val="FEFFFF"/>
                </a:solidFill>
                <a:effectLst/>
              </a:rPr>
              <a:t>reen </a:t>
            </a:r>
            <a:r>
              <a:rPr lang="en-US" sz="4400" dirty="0">
                <a:solidFill>
                  <a:srgbClr val="FEFFFF"/>
                </a:solidFill>
              </a:rPr>
              <a:t>S</a:t>
            </a:r>
            <a:r>
              <a:rPr lang="en-US" sz="4400" b="0" i="0" u="none" strike="noStrike" dirty="0">
                <a:solidFill>
                  <a:srgbClr val="FEFFFF"/>
                </a:solidFill>
                <a:effectLst/>
              </a:rPr>
              <a:t>pace</a:t>
            </a:r>
            <a:endParaRPr lang="en-US" sz="4400" dirty="0">
              <a:solidFill>
                <a:srgbClr val="FEFFFF"/>
              </a:solidFill>
            </a:endParaRPr>
          </a:p>
        </p:txBody>
      </p:sp>
      <p:pic>
        <p:nvPicPr>
          <p:cNvPr id="5" name="Picture 4" descr="A deer in the woods&#10;&#10;Description automatically generated with medium confidence">
            <a:extLst>
              <a:ext uri="{FF2B5EF4-FFF2-40B4-BE49-F238E27FC236}">
                <a16:creationId xmlns:a16="http://schemas.microsoft.com/office/drawing/2014/main" id="{BC66FF32-065B-4151-A372-DC8000B453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32" r="3" b="18835"/>
          <a:stretch/>
        </p:blipFill>
        <p:spPr>
          <a:xfrm>
            <a:off x="4857394" y="3429000"/>
            <a:ext cx="7334607" cy="3429000"/>
          </a:xfrm>
          <a:custGeom>
            <a:avLst/>
            <a:gdLst/>
            <a:ahLst/>
            <a:cxnLst/>
            <a:rect l="l" t="t" r="r" b="b"/>
            <a:pathLst>
              <a:path w="7334607" h="3429000">
                <a:moveTo>
                  <a:pt x="3312396" y="0"/>
                </a:moveTo>
                <a:lnTo>
                  <a:pt x="7334607" y="0"/>
                </a:lnTo>
                <a:lnTo>
                  <a:pt x="7334607" y="3429000"/>
                </a:lnTo>
                <a:lnTo>
                  <a:pt x="0" y="3429000"/>
                </a:lnTo>
                <a:cubicBezTo>
                  <a:pt x="3230776" y="197507"/>
                  <a:pt x="3230776" y="197507"/>
                  <a:pt x="3230776" y="197507"/>
                </a:cubicBezTo>
                <a:cubicBezTo>
                  <a:pt x="3258135" y="170142"/>
                  <a:pt x="3278655" y="138314"/>
                  <a:pt x="3292335" y="104256"/>
                </a:cubicBez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0F936D6-ABBF-46E7-8E89-996CE6198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79603" y="3402460"/>
            <a:ext cx="7172908" cy="380999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b="0" i="0" u="none" strike="noStrike" dirty="0">
                <a:solidFill>
                  <a:srgbClr val="FEFFFF"/>
                </a:solidFill>
                <a:effectLst/>
              </a:rPr>
              <a:t>University of Washington Bothell</a:t>
            </a:r>
          </a:p>
          <a:p>
            <a:pPr algn="ctr"/>
            <a:r>
              <a:rPr lang="en-US" dirty="0">
                <a:solidFill>
                  <a:srgbClr val="FEFFFF"/>
                </a:solidFill>
              </a:rPr>
              <a:t>Winter 2021</a:t>
            </a:r>
            <a:endParaRPr lang="en-US" b="0" dirty="0">
              <a:solidFill>
                <a:srgbClr val="FEFFFF"/>
              </a:solidFill>
              <a:effectLst/>
            </a:endParaRPr>
          </a:p>
          <a:p>
            <a:pPr algn="ctr"/>
            <a:r>
              <a:rPr lang="en-US" b="0" i="0" u="none" strike="noStrike" dirty="0">
                <a:solidFill>
                  <a:srgbClr val="FEFFFF"/>
                </a:solidFill>
                <a:effectLst/>
              </a:rPr>
              <a:t>Dr. David Stokes</a:t>
            </a:r>
            <a:endParaRPr lang="en-US" b="0" dirty="0">
              <a:solidFill>
                <a:srgbClr val="FEFFFF"/>
              </a:solidFill>
              <a:effectLst/>
            </a:endParaRPr>
          </a:p>
          <a:p>
            <a:pPr algn="ctr"/>
            <a:r>
              <a:rPr lang="en-US" b="0" i="0" u="none" strike="noStrike" dirty="0">
                <a:solidFill>
                  <a:srgbClr val="FEFFFF"/>
                </a:solidFill>
                <a:effectLst/>
              </a:rPr>
              <a:t>Zayd </a:t>
            </a:r>
            <a:r>
              <a:rPr lang="en-US" b="0" i="0" u="none" strike="noStrike" dirty="0" err="1">
                <a:solidFill>
                  <a:srgbClr val="FEFFFF"/>
                </a:solidFill>
                <a:effectLst/>
              </a:rPr>
              <a:t>Almallah</a:t>
            </a:r>
            <a:r>
              <a:rPr lang="en-US" b="0" i="0" u="none" strike="noStrike" dirty="0">
                <a:solidFill>
                  <a:srgbClr val="FEFFFF"/>
                </a:solidFill>
                <a:effectLst/>
              </a:rPr>
              <a:t>, Stefanie Castro, Sylvia </a:t>
            </a:r>
            <a:r>
              <a:rPr lang="en-US" b="0" i="0" u="none" strike="noStrike" dirty="0" err="1">
                <a:solidFill>
                  <a:srgbClr val="FEFFFF"/>
                </a:solidFill>
                <a:effectLst/>
              </a:rPr>
              <a:t>Joo</a:t>
            </a:r>
            <a:r>
              <a:rPr lang="en-US" b="0" i="0" u="none" strike="noStrike" dirty="0">
                <a:solidFill>
                  <a:srgbClr val="FEFFFF"/>
                </a:solidFill>
                <a:effectLst/>
              </a:rPr>
              <a:t>, Melody </a:t>
            </a:r>
            <a:r>
              <a:rPr lang="en-US" b="0" i="0" u="none" strike="noStrike" dirty="0" err="1">
                <a:solidFill>
                  <a:srgbClr val="FEFFFF"/>
                </a:solidFill>
                <a:effectLst/>
              </a:rPr>
              <a:t>Kazemini</a:t>
            </a:r>
            <a:endParaRPr lang="en-US" b="0" dirty="0">
              <a:solidFill>
                <a:srgbClr val="FEFFFF"/>
              </a:solidFill>
              <a:effectLst/>
            </a:endParaRPr>
          </a:p>
          <a:p>
            <a:br>
              <a:rPr lang="en-US" dirty="0">
                <a:solidFill>
                  <a:srgbClr val="FEFFFF"/>
                </a:solidFill>
              </a:rPr>
            </a:br>
            <a:endParaRPr lang="en-US" dirty="0">
              <a:solidFill>
                <a:srgbClr val="FEFFFF"/>
              </a:solidFill>
            </a:endParaRPr>
          </a:p>
          <a:p>
            <a:pPr algn="ctr"/>
            <a:endParaRPr lang="en-US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91264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</TotalTime>
  <Words>36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Wisp</vt:lpstr>
      <vt:lpstr>Wildlife Impacts of Recreational Trails and Trail Use in a Heavily Used Green Space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Wildlife impacts of recreational trails and trail use in a heavily used green space</dc:title>
  <dc:creator>Stefanie M. Castro</dc:creator>
  <cp:lastModifiedBy>Stefanie M. Castro</cp:lastModifiedBy>
  <cp:revision>1</cp:revision>
  <dcterms:created xsi:type="dcterms:W3CDTF">2021-03-13T19:50:42Z</dcterms:created>
  <dcterms:modified xsi:type="dcterms:W3CDTF">2021-03-14T13:02:17Z</dcterms:modified>
</cp:coreProperties>
</file>