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0" r:id="rId5"/>
    <p:sldId id="268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41"/>
    <a:srgbClr val="222327"/>
    <a:srgbClr val="D76213"/>
    <a:srgbClr val="F2A16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02C6-C8A2-412E-8B06-B30A3BE5A0B0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96B1-042A-43B9-8B77-9264B9D4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k.chron.com/average-salary-college-degree-1861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s.gov/ooh/construction-and-extraction/hazardous-materials-removal-workers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s.gov/green/recycl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Franklin Gothic Demi" panose="020B0703020102020204" pitchFamily="34" charset="0"/>
              </a:rPr>
              <a:t>Hazardous Waste </a:t>
            </a:r>
            <a:br>
              <a:rPr lang="en-US" dirty="0" smtClean="0">
                <a:solidFill>
                  <a:srgbClr val="C00000"/>
                </a:solidFill>
                <a:latin typeface="Franklin Gothic Demi" panose="020B070302010202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Franklin Gothic Demi" panose="020B0703020102020204" pitchFamily="34" charset="0"/>
              </a:rPr>
              <a:t>Treatment Facilities</a:t>
            </a:r>
            <a:r>
              <a:rPr lang="en-US" dirty="0">
                <a:solidFill>
                  <a:srgbClr val="C00000"/>
                </a:solidFill>
                <a:latin typeface="Franklin Gothic Demi" panose="020B0703020102020204" pitchFamily="34" charset="0"/>
              </a:rPr>
              <a:t>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  <a:t>The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  <a:t>Communities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71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  <a:t>Economic Overview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Franklin Gothic Demi" panose="020B0703020102020204" pitchFamily="34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Franklin Gothic Demi" panose="020B0703020102020204" pitchFamily="34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Franklin Gothic Demi" panose="020B0703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  <a:t>Prepared by Dean Olsen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Franklin Gothic Demi" panose="020B0703020102020204" pitchFamily="34" charset="0"/>
              </a:rPr>
              <a:t>University of Wisconsin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3741" y="1318052"/>
            <a:ext cx="316332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The 53 communities are less affluent than the nation as a whole: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Average AGI = $45,679 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(75% of U.S.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AGI of $60,894)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Median AGI = $43,628 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(72% of U.S. AGI)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Highest: Oakwood Village, Ohio at $99,080 (163% of U.S.)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Lowest: Cincinnati at $20,367 (33% of U.S.)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Income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2011 Adjusted Gross Income</a:t>
            </a:r>
            <a:endParaRPr lang="en-US" sz="32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9" r="9929" b="18975"/>
          <a:stretch/>
        </p:blipFill>
        <p:spPr>
          <a:xfrm>
            <a:off x="677305" y="1318052"/>
            <a:ext cx="7031949" cy="46021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77304" y="5920198"/>
            <a:ext cx="102579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: AIG by zip code,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2011 data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from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IRS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through 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www.melissadata.com/lookups/TaxZip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3741" y="1318052"/>
            <a:ext cx="31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Sidebar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4" y="1064183"/>
            <a:ext cx="9180123" cy="49292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194215" y="1194809"/>
            <a:ext cx="45719" cy="4581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Income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2011 Indexed Adjusted Gross Income by Town</a:t>
            </a:r>
            <a:endParaRPr lang="en-US" sz="32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9934" y="5424373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US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AGI = 1.0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304" y="5993409"/>
            <a:ext cx="102579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: AIG by zip code,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2011 data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from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IRS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through 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www.melissadata.com/lookups/TaxZip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03741" y="1318052"/>
            <a:ext cx="31633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The 53 communities have higher unemployment rates than the U.S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. though the difference is less pronounced than with AIG.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Average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Unemployment= 6.9%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(112%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of U.S.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rate of 6.1%)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Median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Unemployment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6.4% (105% of U.S. Rate)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Highest = Detroit at 16.4%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Lowest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Wynoka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, OK at 3.3%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9406" b="18974"/>
          <a:stretch/>
        </p:blipFill>
        <p:spPr>
          <a:xfrm>
            <a:off x="677305" y="1318052"/>
            <a:ext cx="7071343" cy="4642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Unemployment: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June 2014 Unemployment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05" y="5960390"/>
            <a:ext cx="102579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Source: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City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statistics at </a:t>
            </a:r>
            <a:r>
              <a:rPr lang="en-US" sz="1200" u="sng" dirty="0" smtClean="0">
                <a:solidFill>
                  <a:schemeClr val="accent1">
                    <a:lumMod val="75000"/>
                  </a:schemeClr>
                </a:solidFill>
              </a:rPr>
              <a:t>homefacts.com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3741" y="1318052"/>
            <a:ext cx="31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Sidebar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5" y="979850"/>
            <a:ext cx="8868624" cy="50049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50613" y="1100312"/>
            <a:ext cx="46414" cy="46317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8153" y="5352703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US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Unemployment Rate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Unemployment: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June 2014 Indexed Unemployment by Town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304" y="5993409"/>
            <a:ext cx="102579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Source: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City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statistics at 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homefacts.com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Income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By Educational Attainment</a:t>
            </a:r>
            <a:endParaRPr lang="en-US" sz="32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884" y="1125563"/>
            <a:ext cx="692331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No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HS diploma: $23,500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With HS Diploma: $30,000</a:t>
            </a:r>
          </a:p>
          <a:p>
            <a:pPr marL="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With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BA: $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54,700</a:t>
            </a:r>
          </a:p>
          <a:p>
            <a:pPr marL="0" lvl="1">
              <a:spcAft>
                <a:spcPts val="600"/>
              </a:spcAft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>
              <a:spcAft>
                <a:spcPts val="600"/>
              </a:spcAft>
            </a:pPr>
            <a:endParaRPr lang="en-US" sz="3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>
              <a:spcAft>
                <a:spcPts val="600"/>
              </a:spcAft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>
              <a:spcAft>
                <a:spcPts val="600"/>
              </a:spcAft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>
              <a:spcAft>
                <a:spcPts val="600"/>
              </a:spcAft>
            </a:pPr>
            <a:endParaRPr lang="en-US" sz="3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>
              <a:spcAft>
                <a:spcPts val="600"/>
              </a:spcAft>
            </a:pPr>
            <a:endParaRPr lang="en-US" sz="3200" dirty="0" smtClean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0" lvl="1">
              <a:spcAft>
                <a:spcPts val="600"/>
              </a:spcAft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Source: Chronicle of Higher Education at  </a:t>
            </a:r>
            <a:r>
              <a:rPr lang="en-US" sz="1200" u="sng" dirty="0" smtClean="0">
                <a:hlinkClick r:id="rId2"/>
              </a:rPr>
              <a:t>http</a:t>
            </a:r>
            <a:r>
              <a:rPr lang="en-US" sz="1200" u="sng" dirty="0">
                <a:hlinkClick r:id="rId2"/>
              </a:rPr>
              <a:t>://</a:t>
            </a:r>
            <a:r>
              <a:rPr lang="en-US" sz="1200" u="sng" dirty="0" smtClean="0">
                <a:hlinkClick r:id="rId2"/>
              </a:rPr>
              <a:t>work.chron.com/average-salary-college-degree-1861.html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4884" y="1125563"/>
            <a:ext cx="938851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Compensation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2012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Median Pay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: $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37,590 per year </a:t>
            </a:r>
          </a:p>
          <a:p>
            <a:pPr marL="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2012 Hourly Wage: $18.07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per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hour</a:t>
            </a:r>
          </a:p>
          <a:p>
            <a:pPr marL="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Number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of Jobs: 37,500 (2012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)</a:t>
            </a:r>
          </a:p>
          <a:p>
            <a:pPr marL="0" lvl="1">
              <a:spcAft>
                <a:spcPts val="6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Education Requirements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High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school diploma or equivalent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On-the-job Training: Moderate-term on-the-job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training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No work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xperience required in a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elated occupation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Employment Outlook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Franklin Gothic Demi Cond" panose="020B0706030402020204" pitchFamily="34" charset="0"/>
            </a:endParaRP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2012-22: 14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% (As fast as average)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2012-22: 5,300 additional workers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461963" indent="-461963">
              <a:spcAft>
                <a:spcPts val="600"/>
              </a:spcAft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Source: Bureau of Labor Statistics at  </a:t>
            </a:r>
            <a:r>
              <a:rPr lang="en-US" sz="1200" u="sng" dirty="0">
                <a:hlinkClick r:id="rId2"/>
              </a:rPr>
              <a:t>http://www.bls.gov/ooh/construction-and-extraction/hazardous-materials-removal-workers.htm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Employment: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Hazardous Materials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8903" y="1122065"/>
            <a:ext cx="9153777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Compensation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(May 2010)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Sorters, laborers, freight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, stock, and material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movers: $23,570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Drivers: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$29,610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Industrial machinery mechanics: $47,280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Maintenance workers: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$41,870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Bus and truck mechanics and diesel engine specialists: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$38,780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Sales Reps: $52,540</a:t>
            </a:r>
          </a:p>
          <a:p>
            <a:pPr marL="0" lvl="1"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Education Requirements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High school diploma or equivalent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On-the-job Training: Moderate-term on-the-job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training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Employment Outlook</a:t>
            </a:r>
          </a:p>
          <a:p>
            <a:pPr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Solid growth is expected though it was not quantified by BLS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Source: Bureau of Labor Statistics at </a:t>
            </a:r>
            <a:r>
              <a:rPr lang="en-US" sz="1200" u="sng" dirty="0">
                <a:hlinkClick r:id="rId2"/>
              </a:rPr>
              <a:t>http://</a:t>
            </a:r>
            <a:r>
              <a:rPr lang="en-US" sz="1200" u="sng" dirty="0" smtClean="0">
                <a:hlinkClick r:id="rId2"/>
              </a:rPr>
              <a:t>www.bls.gov/green/recycling/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633" y="280087"/>
            <a:ext cx="109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ranklin Gothic Demi Cond" panose="020B0706030402020204" pitchFamily="34" charset="0"/>
              </a:rPr>
              <a:t>Employment: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Recycling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259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Demi</vt:lpstr>
      <vt:lpstr>Franklin Gothic Demi Cond</vt:lpstr>
      <vt:lpstr>Office Theme</vt:lpstr>
      <vt:lpstr>Hazardous Waste  Treatment Facilities:  The Communities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OLSEN, DEAN W</dc:creator>
  <cp:lastModifiedBy>Dean Olsen</cp:lastModifiedBy>
  <cp:revision>45</cp:revision>
  <dcterms:created xsi:type="dcterms:W3CDTF">2015-02-19T16:50:02Z</dcterms:created>
  <dcterms:modified xsi:type="dcterms:W3CDTF">2015-02-22T04:35:56Z</dcterms:modified>
</cp:coreProperties>
</file>