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65" r:id="rId5"/>
    <p:sldId id="266" r:id="rId6"/>
    <p:sldId id="267" r:id="rId7"/>
    <p:sldId id="268" r:id="rId8"/>
    <p:sldId id="270" r:id="rId9"/>
    <p:sldId id="271" r:id="rId10"/>
    <p:sldId id="272" r:id="rId11"/>
    <p:sldId id="277" r:id="rId12"/>
    <p:sldId id="280" r:id="rId13"/>
    <p:sldId id="281" r:id="rId14"/>
    <p:sldId id="274" r:id="rId15"/>
    <p:sldId id="283" r:id="rId16"/>
    <p:sldId id="282" r:id="rId17"/>
    <p:sldId id="284" r:id="rId18"/>
    <p:sldId id="285" r:id="rId19"/>
    <p:sldId id="292" r:id="rId20"/>
    <p:sldId id="286" r:id="rId21"/>
    <p:sldId id="287" r:id="rId22"/>
    <p:sldId id="288" r:id="rId23"/>
    <p:sldId id="290"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3777" autoAdjust="0"/>
  </p:normalViewPr>
  <p:slideViewPr>
    <p:cSldViewPr snapToGrid="0" snapToObjects="1">
      <p:cViewPr>
        <p:scale>
          <a:sx n="100" d="100"/>
          <a:sy n="100" d="100"/>
        </p:scale>
        <p:origin x="-2744" y="-9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A1395C-D411-6444-8E1E-A472B5C456FA}" type="datetimeFigureOut">
              <a:rPr lang="en-US" smtClean="0"/>
              <a:t>9/15/16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51939D-F4FF-3C4F-892D-6D9E0F45B961}" type="slidenum">
              <a:rPr lang="en-US" smtClean="0"/>
              <a:t>‹#›</a:t>
            </a:fld>
            <a:endParaRPr lang="en-US"/>
          </a:p>
        </p:txBody>
      </p:sp>
    </p:spTree>
    <p:extLst>
      <p:ext uri="{BB962C8B-B14F-4D97-AF65-F5344CB8AC3E}">
        <p14:creationId xmlns:p14="http://schemas.microsoft.com/office/powerpoint/2010/main" val="19391280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Created by </a:t>
            </a:r>
            <a:r>
              <a:rPr lang="en-US" dirty="0" err="1" smtClean="0"/>
              <a:t>Constanza</a:t>
            </a:r>
            <a:r>
              <a:rPr lang="en-US" dirty="0" smtClean="0"/>
              <a:t> Bravo</a:t>
            </a:r>
            <a:r>
              <a:rPr lang="en-US" baseline="0" dirty="0" smtClean="0"/>
              <a:t> &amp; J. Michelle Hu for Cart Lab Design Challenge 2015</a:t>
            </a:r>
          </a:p>
          <a:p>
            <a:endParaRPr lang="en-US" baseline="0" dirty="0" smtClean="0"/>
          </a:p>
        </p:txBody>
      </p:sp>
      <p:sp>
        <p:nvSpPr>
          <p:cNvPr id="4" name="Slide Number Placeholder 3"/>
          <p:cNvSpPr>
            <a:spLocks noGrp="1"/>
          </p:cNvSpPr>
          <p:nvPr>
            <p:ph type="sldNum" sz="quarter" idx="10"/>
          </p:nvPr>
        </p:nvSpPr>
        <p:spPr/>
        <p:txBody>
          <a:bodyPr/>
          <a:lstStyle/>
          <a:p>
            <a:fld id="{E851939D-F4FF-3C4F-892D-6D9E0F45B961}" type="slidenum">
              <a:rPr lang="en-US" smtClean="0"/>
              <a:t>1</a:t>
            </a:fld>
            <a:endParaRPr lang="en-US"/>
          </a:p>
        </p:txBody>
      </p:sp>
    </p:spTree>
    <p:extLst>
      <p:ext uri="{BB962C8B-B14F-4D97-AF65-F5344CB8AC3E}">
        <p14:creationId xmlns:p14="http://schemas.microsoft.com/office/powerpoint/2010/main" val="2369843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Substantially lower median income</a:t>
            </a:r>
          </a:p>
          <a:p>
            <a:r>
              <a:rPr lang="en-US" dirty="0" smtClean="0"/>
              <a:t>Similar</a:t>
            </a:r>
            <a:r>
              <a:rPr lang="en-US" baseline="0" dirty="0" smtClean="0"/>
              <a:t> rates of poverty</a:t>
            </a:r>
          </a:p>
          <a:p>
            <a:r>
              <a:rPr lang="en-US" baseline="0" dirty="0" smtClean="0"/>
              <a:t>Much higher percentage non-white than county-wide statistics</a:t>
            </a:r>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15</a:t>
            </a:fld>
            <a:endParaRPr lang="en-US"/>
          </a:p>
        </p:txBody>
      </p:sp>
    </p:spTree>
    <p:extLst>
      <p:ext uri="{BB962C8B-B14F-4D97-AF65-F5344CB8AC3E}">
        <p14:creationId xmlns:p14="http://schemas.microsoft.com/office/powerpoint/2010/main" val="4000191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Population = 1,439</a:t>
            </a:r>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16</a:t>
            </a:fld>
            <a:endParaRPr lang="en-US"/>
          </a:p>
        </p:txBody>
      </p:sp>
    </p:spTree>
    <p:extLst>
      <p:ext uri="{BB962C8B-B14F-4D97-AF65-F5344CB8AC3E}">
        <p14:creationId xmlns:p14="http://schemas.microsoft.com/office/powerpoint/2010/main" val="2922095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Much lower median</a:t>
            </a:r>
            <a:r>
              <a:rPr lang="en-US" baseline="0" dirty="0" smtClean="0"/>
              <a:t> income</a:t>
            </a:r>
          </a:p>
          <a:p>
            <a:r>
              <a:rPr lang="en-US" baseline="0" dirty="0" smtClean="0"/>
              <a:t>Much higher poverty</a:t>
            </a:r>
          </a:p>
          <a:p>
            <a:r>
              <a:rPr lang="en-US" baseline="0" dirty="0" smtClean="0"/>
              <a:t>Much higher non-white population than county-wide statistics</a:t>
            </a:r>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17</a:t>
            </a:fld>
            <a:endParaRPr lang="en-US"/>
          </a:p>
        </p:txBody>
      </p:sp>
    </p:spTree>
    <p:extLst>
      <p:ext uri="{BB962C8B-B14F-4D97-AF65-F5344CB8AC3E}">
        <p14:creationId xmlns:p14="http://schemas.microsoft.com/office/powerpoint/2010/main" val="1775881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Employs &lt; 4.7% of population</a:t>
            </a:r>
          </a:p>
          <a:p>
            <a:r>
              <a:rPr lang="en-US" sz="1200" kern="1200" dirty="0" smtClean="0">
                <a:solidFill>
                  <a:schemeClr val="tx1"/>
                </a:solidFill>
                <a:latin typeface="+mn-lt"/>
                <a:ea typeface="+mn-ea"/>
                <a:cs typeface="+mn-cs"/>
              </a:rPr>
              <a:t>Population = 12,836</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 Ecology Texas </a:t>
            </a:r>
            <a:r>
              <a:rPr lang="en-US" sz="1200" kern="1200" dirty="0" err="1" smtClean="0">
                <a:solidFill>
                  <a:schemeClr val="tx1"/>
                </a:solidFill>
                <a:latin typeface="+mn-lt"/>
                <a:ea typeface="+mn-ea"/>
                <a:cs typeface="+mn-cs"/>
              </a:rPr>
              <a:t>Inc</a:t>
            </a:r>
            <a:r>
              <a:rPr lang="en-US" sz="1200" kern="1200" dirty="0" smtClean="0">
                <a:solidFill>
                  <a:schemeClr val="tx1"/>
                </a:solidFill>
                <a:latin typeface="+mn-lt"/>
                <a:ea typeface="+mn-ea"/>
                <a:cs typeface="+mn-cs"/>
              </a:rPr>
              <a:t> is located at 3 1/2 South </a:t>
            </a:r>
            <a:r>
              <a:rPr lang="en-US" sz="1200" kern="1200" dirty="0" err="1" smtClean="0">
                <a:solidFill>
                  <a:schemeClr val="tx1"/>
                </a:solidFill>
                <a:latin typeface="+mn-lt"/>
                <a:ea typeface="+mn-ea"/>
                <a:cs typeface="+mn-cs"/>
              </a:rPr>
              <a:t>Petronila</a:t>
            </a:r>
            <a:r>
              <a:rPr lang="en-US" sz="1200" kern="1200" dirty="0" smtClean="0">
                <a:solidFill>
                  <a:schemeClr val="tx1"/>
                </a:solidFill>
                <a:latin typeface="+mn-lt"/>
                <a:ea typeface="+mn-ea"/>
                <a:cs typeface="+mn-cs"/>
              </a:rPr>
              <a:t> Road in Robstown, TX and has had violation(s) over the past three years.</a:t>
            </a:r>
          </a:p>
          <a:p>
            <a:r>
              <a:rPr lang="en-US" sz="1200" kern="1200" dirty="0" smtClean="0">
                <a:solidFill>
                  <a:schemeClr val="tx1"/>
                </a:solidFill>
                <a:latin typeface="+mn-lt"/>
                <a:ea typeface="+mn-ea"/>
                <a:cs typeface="+mn-cs"/>
              </a:rPr>
              <a:t>3 quarter(s) of Clean Water Act violations</a:t>
            </a:r>
          </a:p>
          <a:p>
            <a:r>
              <a:rPr lang="en-US" sz="1200" kern="1200" dirty="0" smtClean="0">
                <a:solidFill>
                  <a:schemeClr val="tx1"/>
                </a:solidFill>
                <a:latin typeface="+mn-lt"/>
                <a:ea typeface="+mn-ea"/>
                <a:cs typeface="+mn-cs"/>
              </a:rPr>
              <a:t>12 quarter(s) of Resource Conservation and Recovery Act violations- resulting in 4 enforcement action and $283,457 in fines.</a:t>
            </a:r>
          </a:p>
          <a:p>
            <a:r>
              <a:rPr lang="en-US" sz="1200" kern="1200" dirty="0" smtClean="0">
                <a:solidFill>
                  <a:schemeClr val="tx1"/>
                </a:solidFill>
                <a:latin typeface="+mn-lt"/>
                <a:ea typeface="+mn-ea"/>
                <a:cs typeface="+mn-cs"/>
              </a:rPr>
              <a:t>There is a population of 18 people (79% minorities) within a 3 mile radius of the facility and the Toxic Release Inventory for the site is 1,750,886 pounds. The last inspection of Us Ecology Texas </a:t>
            </a:r>
            <a:r>
              <a:rPr lang="en-US" sz="1200" kern="1200" dirty="0" err="1" smtClean="0">
                <a:solidFill>
                  <a:schemeClr val="tx1"/>
                </a:solidFill>
                <a:latin typeface="+mn-lt"/>
                <a:ea typeface="+mn-ea"/>
                <a:cs typeface="+mn-cs"/>
              </a:rPr>
              <a:t>Inc</a:t>
            </a:r>
            <a:r>
              <a:rPr lang="en-US" sz="1200" kern="1200" dirty="0" smtClean="0">
                <a:solidFill>
                  <a:schemeClr val="tx1"/>
                </a:solidFill>
                <a:latin typeface="+mn-lt"/>
                <a:ea typeface="+mn-ea"/>
                <a:cs typeface="+mn-cs"/>
              </a:rPr>
              <a:t> took place 506 days ago.		</a:t>
            </a:r>
          </a:p>
          <a:p>
            <a:r>
              <a:rPr lang="en-US" sz="1200" kern="1200" dirty="0" smtClean="0">
                <a:solidFill>
                  <a:schemeClr val="tx1"/>
                </a:solidFill>
                <a:latin typeface="+mn-lt"/>
                <a:ea typeface="+mn-ea"/>
                <a:cs typeface="+mn-cs"/>
              </a:rPr>
              <a:t>http://</a:t>
            </a:r>
            <a:r>
              <a:rPr lang="en-US" sz="1200" kern="1200" dirty="0" err="1" smtClean="0">
                <a:solidFill>
                  <a:schemeClr val="tx1"/>
                </a:solidFill>
                <a:latin typeface="+mn-lt"/>
                <a:ea typeface="+mn-ea"/>
                <a:cs typeface="+mn-cs"/>
              </a:rPr>
              <a:t>epa-sites.findthedata.com</a:t>
            </a:r>
            <a:r>
              <a:rPr lang="en-US" sz="1200" kern="1200" dirty="0" smtClean="0">
                <a:solidFill>
                  <a:schemeClr val="tx1"/>
                </a:solidFill>
                <a:latin typeface="+mn-lt"/>
                <a:ea typeface="+mn-ea"/>
                <a:cs typeface="+mn-cs"/>
              </a:rPr>
              <a:t>/l/517568/Us-Ecology-Texas-</a:t>
            </a:r>
            <a:r>
              <a:rPr lang="en-US" sz="1200" kern="1200" dirty="0" err="1" smtClean="0">
                <a:solidFill>
                  <a:schemeClr val="tx1"/>
                </a:solidFill>
                <a:latin typeface="+mn-lt"/>
                <a:ea typeface="+mn-ea"/>
                <a:cs typeface="+mn-cs"/>
              </a:rPr>
              <a:t>Inc</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u="sng" kern="1200" dirty="0" smtClean="0">
                <a:solidFill>
                  <a:schemeClr val="tx1"/>
                </a:solidFill>
                <a:latin typeface="+mn-lt"/>
                <a:ea typeface="+mn-ea"/>
                <a:cs typeface="+mn-cs"/>
              </a:rPr>
              <a:t>EPA Reaches Settlement with US Ecology Texas and TD*X Associates for Violation of Federal Environmental Laws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DALLAS – October 4, 2012) The Environmental Protection Agency today announced it has reached a settlement with US Ecology Texas and TD*X Associates in Robstown, Texas, for violating federal hazardous waste laws. The settlement, a legal document called a Consent Agreement and Final Order (CAFO), resolves three counts against US Ecology of Texas and TD*X Associates for processing hazardous waste without a permit or interim status and one count against US Ecology Texas for storing hazardous waste without a permit or interim status at its facility on County Road 69 in Robstown.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CAFO requires US Ecology Texas and TD*X Associates to follow specific standards for what can be processed at the facility, apply to the Texas Commission on Environmental Quality (TCEQ) for a hazardous waste permit and pay a fine of $788,120.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EPA has authorized the TCEQ to administer and enforce federal hazardous waste laws within the state of Texas.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hazardous waste permit is a legally binding document that establishes the waste management activities that a facility can conduct and the conditions under which it can operate. The permit outlines facility design and operation, lays out safety standards and describes activities that the facility must perform, such as monitoring and reporting.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18</a:t>
            </a:fld>
            <a:endParaRPr lang="en-US"/>
          </a:p>
        </p:txBody>
      </p:sp>
    </p:spTree>
    <p:extLst>
      <p:ext uri="{BB962C8B-B14F-4D97-AF65-F5344CB8AC3E}">
        <p14:creationId xmlns:p14="http://schemas.microsoft.com/office/powerpoint/2010/main" val="2881356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Taken from ACS 2013 census</a:t>
            </a:r>
          </a:p>
          <a:p>
            <a:endParaRPr lang="en-US" dirty="0" smtClean="0"/>
          </a:p>
          <a:p>
            <a:r>
              <a:rPr lang="en-US" dirty="0" smtClean="0"/>
              <a:t>Corpus Christi Caller – Fire at US Ecology plant</a:t>
            </a:r>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19</a:t>
            </a:fld>
            <a:endParaRPr lang="en-US"/>
          </a:p>
        </p:txBody>
      </p:sp>
    </p:spTree>
    <p:extLst>
      <p:ext uri="{BB962C8B-B14F-4D97-AF65-F5344CB8AC3E}">
        <p14:creationId xmlns:p14="http://schemas.microsoft.com/office/powerpoint/2010/main" val="209553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much waste was stored at each site and the</a:t>
            </a:r>
            <a:r>
              <a:rPr lang="en-US" baseline="0" dirty="0" smtClean="0"/>
              <a:t> most common materials sent to landfill from 2007 to 2012</a:t>
            </a:r>
          </a:p>
          <a:p>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20</a:t>
            </a:fld>
            <a:endParaRPr lang="en-US"/>
          </a:p>
        </p:txBody>
      </p:sp>
    </p:spTree>
    <p:extLst>
      <p:ext uri="{BB962C8B-B14F-4D97-AF65-F5344CB8AC3E}">
        <p14:creationId xmlns:p14="http://schemas.microsoft.com/office/powerpoint/2010/main" val="4177814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there are a lot of health effects if</a:t>
            </a:r>
            <a:r>
              <a:rPr lang="en-US" baseline="0" dirty="0" smtClean="0"/>
              <a:t> this material leaks out from the landfill structures</a:t>
            </a:r>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21</a:t>
            </a:fld>
            <a:endParaRPr lang="en-US"/>
          </a:p>
        </p:txBody>
      </p:sp>
    </p:spTree>
    <p:extLst>
      <p:ext uri="{BB962C8B-B14F-4D97-AF65-F5344CB8AC3E}">
        <p14:creationId xmlns:p14="http://schemas.microsoft.com/office/powerpoint/2010/main" val="864956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Symbolic representation</a:t>
            </a:r>
            <a:r>
              <a:rPr lang="en-US" baseline="0" dirty="0" smtClean="0"/>
              <a:t> of proportional amount in kg of waste at each site documented in this data</a:t>
            </a:r>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22</a:t>
            </a:fld>
            <a:endParaRPr lang="en-US"/>
          </a:p>
        </p:txBody>
      </p:sp>
    </p:spTree>
    <p:extLst>
      <p:ext uri="{BB962C8B-B14F-4D97-AF65-F5344CB8AC3E}">
        <p14:creationId xmlns:p14="http://schemas.microsoft.com/office/powerpoint/2010/main" val="1305108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23</a:t>
            </a:fld>
            <a:endParaRPr lang="en-US"/>
          </a:p>
        </p:txBody>
      </p:sp>
    </p:spTree>
    <p:extLst>
      <p:ext uri="{BB962C8B-B14F-4D97-AF65-F5344CB8AC3E}">
        <p14:creationId xmlns:p14="http://schemas.microsoft.com/office/powerpoint/2010/main" val="2369843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landfilled hazardous</a:t>
            </a:r>
            <a:r>
              <a:rPr lang="en-US" baseline="0" dirty="0" smtClean="0"/>
              <a:t> waste crosses into the US --- data selected by expected management method as landfill, data with no listed ports of entry were omitted from this </a:t>
            </a:r>
            <a:r>
              <a:rPr lang="en-US" baseline="0" dirty="0" err="1" smtClean="0"/>
              <a:t>caclulation</a:t>
            </a:r>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2</a:t>
            </a:fld>
            <a:endParaRPr lang="en-US"/>
          </a:p>
        </p:txBody>
      </p:sp>
    </p:spTree>
    <p:extLst>
      <p:ext uri="{BB962C8B-B14F-4D97-AF65-F5344CB8AC3E}">
        <p14:creationId xmlns:p14="http://schemas.microsoft.com/office/powerpoint/2010/main" val="3239243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waste to </a:t>
            </a:r>
            <a:r>
              <a:rPr lang="en-US" dirty="0" err="1" smtClean="0"/>
              <a:t>Kettleman</a:t>
            </a:r>
            <a:r>
              <a:rPr lang="en-US" dirty="0" smtClean="0"/>
              <a:t> City in 2009</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6</a:t>
            </a:fld>
            <a:endParaRPr lang="en-US"/>
          </a:p>
        </p:txBody>
      </p:sp>
    </p:spTree>
    <p:extLst>
      <p:ext uri="{BB962C8B-B14F-4D97-AF65-F5344CB8AC3E}">
        <p14:creationId xmlns:p14="http://schemas.microsoft.com/office/powerpoint/2010/main" val="3799287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 full dataset</a:t>
            </a:r>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7</a:t>
            </a:fld>
            <a:endParaRPr lang="en-US"/>
          </a:p>
        </p:txBody>
      </p:sp>
    </p:spTree>
    <p:extLst>
      <p:ext uri="{BB962C8B-B14F-4D97-AF65-F5344CB8AC3E}">
        <p14:creationId xmlns:p14="http://schemas.microsoft.com/office/powerpoint/2010/main" val="3873758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 full data set</a:t>
            </a:r>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8</a:t>
            </a:fld>
            <a:endParaRPr lang="en-US"/>
          </a:p>
        </p:txBody>
      </p:sp>
    </p:spTree>
    <p:extLst>
      <p:ext uri="{BB962C8B-B14F-4D97-AF65-F5344CB8AC3E}">
        <p14:creationId xmlns:p14="http://schemas.microsoft.com/office/powerpoint/2010/main" val="1232676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Banner</a:t>
            </a:r>
            <a:r>
              <a:rPr lang="en-US" baseline="0" dirty="0" smtClean="0"/>
              <a:t> year in 2012 from Blaine to Arlington – not a full data set</a:t>
            </a:r>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9</a:t>
            </a:fld>
            <a:endParaRPr lang="en-US"/>
          </a:p>
        </p:txBody>
      </p:sp>
    </p:spTree>
    <p:extLst>
      <p:ext uri="{BB962C8B-B14F-4D97-AF65-F5344CB8AC3E}">
        <p14:creationId xmlns:p14="http://schemas.microsoft.com/office/powerpoint/2010/main" val="3748363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assuming missing data does not contradict this statement </a:t>
            </a:r>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11</a:t>
            </a:fld>
            <a:endParaRPr lang="en-US"/>
          </a:p>
        </p:txBody>
      </p:sp>
    </p:spTree>
    <p:extLst>
      <p:ext uri="{BB962C8B-B14F-4D97-AF65-F5344CB8AC3E}">
        <p14:creationId xmlns:p14="http://schemas.microsoft.com/office/powerpoint/2010/main" val="2868211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Greater median income</a:t>
            </a:r>
          </a:p>
          <a:p>
            <a:r>
              <a:rPr lang="en-US" dirty="0" smtClean="0"/>
              <a:t>Similar levels of poverty and ethnic</a:t>
            </a:r>
            <a:r>
              <a:rPr lang="en-US" baseline="0" dirty="0" smtClean="0"/>
              <a:t> breakdown</a:t>
            </a:r>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12</a:t>
            </a:fld>
            <a:endParaRPr lang="en-US"/>
          </a:p>
        </p:txBody>
      </p:sp>
    </p:spTree>
    <p:extLst>
      <p:ext uri="{BB962C8B-B14F-4D97-AF65-F5344CB8AC3E}">
        <p14:creationId xmlns:p14="http://schemas.microsoft.com/office/powerpoint/2010/main" val="76479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Chemical Waste Management of The Northwest </a:t>
            </a:r>
            <a:r>
              <a:rPr lang="en-US" sz="1200" kern="1200" dirty="0" err="1" smtClean="0">
                <a:solidFill>
                  <a:schemeClr val="tx1"/>
                </a:solidFill>
                <a:latin typeface="+mn-lt"/>
                <a:ea typeface="+mn-ea"/>
                <a:cs typeface="+mn-cs"/>
              </a:rPr>
              <a:t>Inc</a:t>
            </a:r>
            <a:r>
              <a:rPr lang="en-US" sz="1200" kern="1200" dirty="0" smtClean="0">
                <a:solidFill>
                  <a:schemeClr val="tx1"/>
                </a:solidFill>
                <a:latin typeface="+mn-lt"/>
                <a:ea typeface="+mn-ea"/>
                <a:cs typeface="+mn-cs"/>
              </a:rPr>
              <a:t> is located at 17629 Cedar Springs Lane in Arlington, OR and has had no violations over the past three years. - resulting in 1 enforcement action and $18,400 in fines.</a:t>
            </a:r>
          </a:p>
          <a:p>
            <a:r>
              <a:rPr lang="en-US" sz="1200" kern="1200" dirty="0" smtClean="0">
                <a:solidFill>
                  <a:schemeClr val="tx1"/>
                </a:solidFill>
                <a:latin typeface="+mn-lt"/>
                <a:ea typeface="+mn-ea"/>
                <a:cs typeface="+mn-cs"/>
              </a:rPr>
              <a:t>There is a population of 2 people (7% minorities) within a 3 mile radius of the facility and the Toxic Release Inventory for the site is 13,370,458 pounds. The last inspection of Chemical Waste Management of The Northwest </a:t>
            </a:r>
            <a:r>
              <a:rPr lang="en-US" sz="1200" kern="1200" dirty="0" err="1" smtClean="0">
                <a:solidFill>
                  <a:schemeClr val="tx1"/>
                </a:solidFill>
                <a:latin typeface="+mn-lt"/>
                <a:ea typeface="+mn-ea"/>
                <a:cs typeface="+mn-cs"/>
              </a:rPr>
              <a:t>Inc</a:t>
            </a:r>
            <a:r>
              <a:rPr lang="en-US" sz="1200" kern="1200" dirty="0" smtClean="0">
                <a:solidFill>
                  <a:schemeClr val="tx1"/>
                </a:solidFill>
                <a:latin typeface="+mn-lt"/>
                <a:ea typeface="+mn-ea"/>
                <a:cs typeface="+mn-cs"/>
              </a:rPr>
              <a:t> took place 224 days ago.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Find the Data</a:t>
            </a:r>
            <a:r>
              <a:rPr lang="en-US" sz="1200" kern="1200" baseline="0" dirty="0" smtClean="0">
                <a:solidFill>
                  <a:schemeClr val="tx1"/>
                </a:solidFill>
                <a:latin typeface="+mn-lt"/>
                <a:ea typeface="+mn-ea"/>
                <a:cs typeface="+mn-cs"/>
              </a:rPr>
              <a:t> EPA sites</a:t>
            </a:r>
            <a:endParaRPr lang="en-US" sz="1200" kern="1200" dirty="0" smtClean="0">
              <a:solidFill>
                <a:schemeClr val="tx1"/>
              </a:solidFill>
              <a:latin typeface="+mn-lt"/>
              <a:ea typeface="+mn-ea"/>
              <a:cs typeface="+mn-cs"/>
            </a:endParaRP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Census Data from AS OF 2013 ACS 5 year survey</a:t>
            </a:r>
          </a:p>
          <a:p>
            <a:endParaRPr lang="en-US" dirty="0"/>
          </a:p>
        </p:txBody>
      </p:sp>
      <p:sp>
        <p:nvSpPr>
          <p:cNvPr id="4" name="Slide Number Placeholder 3"/>
          <p:cNvSpPr>
            <a:spLocks noGrp="1"/>
          </p:cNvSpPr>
          <p:nvPr>
            <p:ph type="sldNum" sz="quarter" idx="10"/>
          </p:nvPr>
        </p:nvSpPr>
        <p:spPr/>
        <p:txBody>
          <a:bodyPr/>
          <a:lstStyle/>
          <a:p>
            <a:fld id="{E851939D-F4FF-3C4F-892D-6D9E0F45B961}" type="slidenum">
              <a:rPr lang="en-US" smtClean="0"/>
              <a:t>14</a:t>
            </a:fld>
            <a:endParaRPr lang="en-US"/>
          </a:p>
        </p:txBody>
      </p:sp>
    </p:spTree>
    <p:extLst>
      <p:ext uri="{BB962C8B-B14F-4D97-AF65-F5344CB8AC3E}">
        <p14:creationId xmlns:p14="http://schemas.microsoft.com/office/powerpoint/2010/main" val="20955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CA7C09-95CB-3B41-A3DB-9B56A3A64873}" type="datetimeFigureOut">
              <a:rPr lang="en-US" smtClean="0"/>
              <a:t>9/15/16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0A2D-D4AA-E149-BBE1-0F8F1D4721C6}" type="slidenum">
              <a:rPr lang="en-US" smtClean="0"/>
              <a:t>‹#›</a:t>
            </a:fld>
            <a:endParaRPr lang="en-US"/>
          </a:p>
        </p:txBody>
      </p:sp>
    </p:spTree>
    <p:extLst>
      <p:ext uri="{BB962C8B-B14F-4D97-AF65-F5344CB8AC3E}">
        <p14:creationId xmlns:p14="http://schemas.microsoft.com/office/powerpoint/2010/main" val="363200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CA7C09-95CB-3B41-A3DB-9B56A3A64873}" type="datetimeFigureOut">
              <a:rPr lang="en-US" smtClean="0"/>
              <a:t>9/15/16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0A2D-D4AA-E149-BBE1-0F8F1D4721C6}" type="slidenum">
              <a:rPr lang="en-US" smtClean="0"/>
              <a:t>‹#›</a:t>
            </a:fld>
            <a:endParaRPr lang="en-US"/>
          </a:p>
        </p:txBody>
      </p:sp>
    </p:spTree>
    <p:extLst>
      <p:ext uri="{BB962C8B-B14F-4D97-AF65-F5344CB8AC3E}">
        <p14:creationId xmlns:p14="http://schemas.microsoft.com/office/powerpoint/2010/main" val="83808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CA7C09-95CB-3B41-A3DB-9B56A3A64873}" type="datetimeFigureOut">
              <a:rPr lang="en-US" smtClean="0"/>
              <a:t>9/15/16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0A2D-D4AA-E149-BBE1-0F8F1D4721C6}" type="slidenum">
              <a:rPr lang="en-US" smtClean="0"/>
              <a:t>‹#›</a:t>
            </a:fld>
            <a:endParaRPr lang="en-US"/>
          </a:p>
        </p:txBody>
      </p:sp>
    </p:spTree>
    <p:extLst>
      <p:ext uri="{BB962C8B-B14F-4D97-AF65-F5344CB8AC3E}">
        <p14:creationId xmlns:p14="http://schemas.microsoft.com/office/powerpoint/2010/main" val="4009357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CA7C09-95CB-3B41-A3DB-9B56A3A64873}" type="datetimeFigureOut">
              <a:rPr lang="en-US" smtClean="0"/>
              <a:t>9/15/16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0A2D-D4AA-E149-BBE1-0F8F1D4721C6}" type="slidenum">
              <a:rPr lang="en-US" smtClean="0"/>
              <a:t>‹#›</a:t>
            </a:fld>
            <a:endParaRPr lang="en-US"/>
          </a:p>
        </p:txBody>
      </p:sp>
    </p:spTree>
    <p:extLst>
      <p:ext uri="{BB962C8B-B14F-4D97-AF65-F5344CB8AC3E}">
        <p14:creationId xmlns:p14="http://schemas.microsoft.com/office/powerpoint/2010/main" val="4239769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CA7C09-95CB-3B41-A3DB-9B56A3A64873}" type="datetimeFigureOut">
              <a:rPr lang="en-US" smtClean="0"/>
              <a:t>9/15/16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50A2D-D4AA-E149-BBE1-0F8F1D4721C6}" type="slidenum">
              <a:rPr lang="en-US" smtClean="0"/>
              <a:t>‹#›</a:t>
            </a:fld>
            <a:endParaRPr lang="en-US"/>
          </a:p>
        </p:txBody>
      </p:sp>
    </p:spTree>
    <p:extLst>
      <p:ext uri="{BB962C8B-B14F-4D97-AF65-F5344CB8AC3E}">
        <p14:creationId xmlns:p14="http://schemas.microsoft.com/office/powerpoint/2010/main" val="2458061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CA7C09-95CB-3B41-A3DB-9B56A3A64873}" type="datetimeFigureOut">
              <a:rPr lang="en-US" smtClean="0"/>
              <a:t>9/15/16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50A2D-D4AA-E149-BBE1-0F8F1D4721C6}" type="slidenum">
              <a:rPr lang="en-US" smtClean="0"/>
              <a:t>‹#›</a:t>
            </a:fld>
            <a:endParaRPr lang="en-US"/>
          </a:p>
        </p:txBody>
      </p:sp>
    </p:spTree>
    <p:extLst>
      <p:ext uri="{BB962C8B-B14F-4D97-AF65-F5344CB8AC3E}">
        <p14:creationId xmlns:p14="http://schemas.microsoft.com/office/powerpoint/2010/main" val="4112362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CA7C09-95CB-3B41-A3DB-9B56A3A64873}" type="datetimeFigureOut">
              <a:rPr lang="en-US" smtClean="0"/>
              <a:t>9/15/16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850A2D-D4AA-E149-BBE1-0F8F1D4721C6}" type="slidenum">
              <a:rPr lang="en-US" smtClean="0"/>
              <a:t>‹#›</a:t>
            </a:fld>
            <a:endParaRPr lang="en-US"/>
          </a:p>
        </p:txBody>
      </p:sp>
    </p:spTree>
    <p:extLst>
      <p:ext uri="{BB962C8B-B14F-4D97-AF65-F5344CB8AC3E}">
        <p14:creationId xmlns:p14="http://schemas.microsoft.com/office/powerpoint/2010/main" val="392874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CA7C09-95CB-3B41-A3DB-9B56A3A64873}" type="datetimeFigureOut">
              <a:rPr lang="en-US" smtClean="0"/>
              <a:t>9/15/16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850A2D-D4AA-E149-BBE1-0F8F1D4721C6}" type="slidenum">
              <a:rPr lang="en-US" smtClean="0"/>
              <a:t>‹#›</a:t>
            </a:fld>
            <a:endParaRPr lang="en-US"/>
          </a:p>
        </p:txBody>
      </p:sp>
    </p:spTree>
    <p:extLst>
      <p:ext uri="{BB962C8B-B14F-4D97-AF65-F5344CB8AC3E}">
        <p14:creationId xmlns:p14="http://schemas.microsoft.com/office/powerpoint/2010/main" val="96148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A7C09-95CB-3B41-A3DB-9B56A3A64873}" type="datetimeFigureOut">
              <a:rPr lang="en-US" smtClean="0"/>
              <a:t>9/15/16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850A2D-D4AA-E149-BBE1-0F8F1D4721C6}" type="slidenum">
              <a:rPr lang="en-US" smtClean="0"/>
              <a:t>‹#›</a:t>
            </a:fld>
            <a:endParaRPr lang="en-US"/>
          </a:p>
        </p:txBody>
      </p:sp>
    </p:spTree>
    <p:extLst>
      <p:ext uri="{BB962C8B-B14F-4D97-AF65-F5344CB8AC3E}">
        <p14:creationId xmlns:p14="http://schemas.microsoft.com/office/powerpoint/2010/main" val="3043113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CA7C09-95CB-3B41-A3DB-9B56A3A64873}" type="datetimeFigureOut">
              <a:rPr lang="en-US" smtClean="0"/>
              <a:t>9/15/16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50A2D-D4AA-E149-BBE1-0F8F1D4721C6}" type="slidenum">
              <a:rPr lang="en-US" smtClean="0"/>
              <a:t>‹#›</a:t>
            </a:fld>
            <a:endParaRPr lang="en-US"/>
          </a:p>
        </p:txBody>
      </p:sp>
    </p:spTree>
    <p:extLst>
      <p:ext uri="{BB962C8B-B14F-4D97-AF65-F5344CB8AC3E}">
        <p14:creationId xmlns:p14="http://schemas.microsoft.com/office/powerpoint/2010/main" val="410056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CA7C09-95CB-3B41-A3DB-9B56A3A64873}" type="datetimeFigureOut">
              <a:rPr lang="en-US" smtClean="0"/>
              <a:t>9/15/16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50A2D-D4AA-E149-BBE1-0F8F1D4721C6}" type="slidenum">
              <a:rPr lang="en-US" smtClean="0"/>
              <a:t>‹#›</a:t>
            </a:fld>
            <a:endParaRPr lang="en-US"/>
          </a:p>
        </p:txBody>
      </p:sp>
    </p:spTree>
    <p:extLst>
      <p:ext uri="{BB962C8B-B14F-4D97-AF65-F5344CB8AC3E}">
        <p14:creationId xmlns:p14="http://schemas.microsoft.com/office/powerpoint/2010/main" val="17178887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A7C09-95CB-3B41-A3DB-9B56A3A64873}" type="datetimeFigureOut">
              <a:rPr lang="en-US" smtClean="0"/>
              <a:t>9/15/16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50A2D-D4AA-E149-BBE1-0F8F1D4721C6}" type="slidenum">
              <a:rPr lang="en-US" smtClean="0"/>
              <a:t>‹#›</a:t>
            </a:fld>
            <a:endParaRPr lang="en-US"/>
          </a:p>
        </p:txBody>
      </p:sp>
    </p:spTree>
    <p:extLst>
      <p:ext uri="{BB962C8B-B14F-4D97-AF65-F5344CB8AC3E}">
        <p14:creationId xmlns:p14="http://schemas.microsoft.com/office/powerpoint/2010/main" val="2556670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Perpetua"/>
          <a:ea typeface="+mj-ea"/>
          <a:cs typeface="Perpetu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Perpetua"/>
          <a:ea typeface="+mn-ea"/>
          <a:cs typeface="Perpetua"/>
        </a:defRPr>
      </a:lvl1pPr>
      <a:lvl2pPr marL="742950" indent="-285750" algn="l" defTabSz="457200" rtl="0" eaLnBrk="1" latinLnBrk="0" hangingPunct="1">
        <a:spcBef>
          <a:spcPct val="20000"/>
        </a:spcBef>
        <a:buFont typeface="Arial"/>
        <a:buChar char="–"/>
        <a:defRPr sz="2800" kern="1200">
          <a:solidFill>
            <a:schemeClr val="tx1"/>
          </a:solidFill>
          <a:latin typeface="Perpetua"/>
          <a:ea typeface="+mn-ea"/>
          <a:cs typeface="Perpetua"/>
        </a:defRPr>
      </a:lvl2pPr>
      <a:lvl3pPr marL="1143000" indent="-228600" algn="l" defTabSz="457200" rtl="0" eaLnBrk="1" latinLnBrk="0" hangingPunct="1">
        <a:spcBef>
          <a:spcPct val="20000"/>
        </a:spcBef>
        <a:buFont typeface="Arial"/>
        <a:buChar char="•"/>
        <a:defRPr sz="2400" kern="1200">
          <a:solidFill>
            <a:schemeClr val="tx1"/>
          </a:solidFill>
          <a:latin typeface="Perpetua"/>
          <a:ea typeface="+mn-ea"/>
          <a:cs typeface="Perpetua"/>
        </a:defRPr>
      </a:lvl3pPr>
      <a:lvl4pPr marL="1600200" indent="-228600" algn="l" defTabSz="457200" rtl="0" eaLnBrk="1" latinLnBrk="0" hangingPunct="1">
        <a:spcBef>
          <a:spcPct val="20000"/>
        </a:spcBef>
        <a:buFont typeface="Arial"/>
        <a:buChar char="–"/>
        <a:defRPr sz="2000" kern="1200">
          <a:solidFill>
            <a:schemeClr val="tx1"/>
          </a:solidFill>
          <a:latin typeface="Perpetua"/>
          <a:ea typeface="+mn-ea"/>
          <a:cs typeface="Perpetua"/>
        </a:defRPr>
      </a:lvl4pPr>
      <a:lvl5pPr marL="2057400" indent="-228600" algn="l" defTabSz="457200" rtl="0" eaLnBrk="1" latinLnBrk="0" hangingPunct="1">
        <a:spcBef>
          <a:spcPct val="20000"/>
        </a:spcBef>
        <a:buFont typeface="Arial"/>
        <a:buChar char="»"/>
        <a:defRPr sz="2000" kern="1200">
          <a:solidFill>
            <a:schemeClr val="tx1"/>
          </a:solidFill>
          <a:latin typeface="Perpetua"/>
          <a:ea typeface="+mn-ea"/>
          <a:cs typeface="Perpetu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84990"/>
            <a:ext cx="7772400" cy="1470025"/>
          </a:xfrm>
        </p:spPr>
        <p:txBody>
          <a:bodyPr>
            <a:normAutofit/>
          </a:bodyPr>
          <a:lstStyle/>
          <a:p>
            <a:r>
              <a:rPr lang="en-US" sz="5400" dirty="0" smtClean="0">
                <a:latin typeface="Perpetua"/>
                <a:cs typeface="Perpetua"/>
              </a:rPr>
              <a:t>Burying Hazardous Waste</a:t>
            </a:r>
            <a:endParaRPr lang="en-US" sz="5400" dirty="0">
              <a:latin typeface="Perpetua"/>
              <a:cs typeface="Perpetua"/>
            </a:endParaRPr>
          </a:p>
        </p:txBody>
      </p:sp>
      <p:sp>
        <p:nvSpPr>
          <p:cNvPr id="3" name="Subtitle 2"/>
          <p:cNvSpPr>
            <a:spLocks noGrp="1"/>
          </p:cNvSpPr>
          <p:nvPr>
            <p:ph type="subTitle" idx="1"/>
          </p:nvPr>
        </p:nvSpPr>
        <p:spPr>
          <a:xfrm>
            <a:off x="1371600" y="3340765"/>
            <a:ext cx="6400800" cy="1752600"/>
          </a:xfrm>
        </p:spPr>
        <p:txBody>
          <a:bodyPr/>
          <a:lstStyle/>
          <a:p>
            <a:r>
              <a:rPr lang="en-US" i="1" dirty="0" smtClean="0">
                <a:latin typeface="Perpetua"/>
                <a:cs typeface="Perpetua"/>
              </a:rPr>
              <a:t>Continental Imports to United States Landfills from </a:t>
            </a:r>
            <a:r>
              <a:rPr lang="en-US" sz="2800" i="1" dirty="0" smtClean="0">
                <a:latin typeface="Perpetua"/>
                <a:cs typeface="Perpetua"/>
              </a:rPr>
              <a:t>2007 - 2012</a:t>
            </a:r>
            <a:endParaRPr lang="en-US" sz="2800" i="1" dirty="0">
              <a:latin typeface="Perpetua"/>
              <a:cs typeface="Perpetua"/>
            </a:endParaRPr>
          </a:p>
        </p:txBody>
      </p:sp>
    </p:spTree>
    <p:extLst>
      <p:ext uri="{BB962C8B-B14F-4D97-AF65-F5344CB8AC3E}">
        <p14:creationId xmlns:p14="http://schemas.microsoft.com/office/powerpoint/2010/main" val="186250738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LIDE_allyears.ai"/>
          <p:cNvPicPr>
            <a:picLocks noGrp="1" noChangeAspect="1"/>
          </p:cNvPicPr>
          <p:nvPr>
            <p:ph idx="1"/>
          </p:nvPr>
        </p:nvPicPr>
        <p:blipFill>
          <a:blip r:embed="rId2">
            <a:extLst>
              <a:ext uri="{28A0092B-C50C-407E-A947-70E740481C1C}">
                <a14:useLocalDpi xmlns:a14="http://schemas.microsoft.com/office/drawing/2010/main" val="0"/>
              </a:ext>
            </a:extLst>
          </a:blip>
          <a:srcRect l="-20253" r="-20253"/>
          <a:stretch>
            <a:fillRect/>
          </a:stretch>
        </p:blipFill>
        <p:spPr>
          <a:xfrm>
            <a:off x="-1892300" y="0"/>
            <a:ext cx="12941300" cy="6858000"/>
          </a:xfrm>
        </p:spPr>
      </p:pic>
      <p:sp>
        <p:nvSpPr>
          <p:cNvPr id="5" name="Title 1"/>
          <p:cNvSpPr txBox="1">
            <a:spLocks/>
          </p:cNvSpPr>
          <p:nvPr/>
        </p:nvSpPr>
        <p:spPr>
          <a:xfrm>
            <a:off x="1778000" y="29882"/>
            <a:ext cx="5319052" cy="1346478"/>
          </a:xfrm>
          <a:prstGeom prst="rect">
            <a:avLst/>
          </a:prstGeom>
        </p:spPr>
        <p:txBody>
          <a:bodyPr vert="horz" lIns="91440" tIns="45720" rIns="91440" bIns="45720" rtlCol="0" anchor="ctr">
            <a:normAutofit fontScale="77500" lnSpcReduction="20000"/>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r>
              <a:rPr lang="en-US" dirty="0" smtClean="0">
                <a:solidFill>
                  <a:schemeClr val="bg1">
                    <a:lumMod val="75000"/>
                  </a:schemeClr>
                </a:solidFill>
              </a:rPr>
              <a:t>Total Hazardous Waste Transported to Landfills 2007-2012</a:t>
            </a:r>
            <a:endParaRPr lang="en-US" dirty="0">
              <a:solidFill>
                <a:schemeClr val="bg1">
                  <a:lumMod val="75000"/>
                </a:schemeClr>
              </a:solidFill>
            </a:endParaRPr>
          </a:p>
        </p:txBody>
      </p:sp>
    </p:spTree>
    <p:extLst>
      <p:ext uri="{BB962C8B-B14F-4D97-AF65-F5344CB8AC3E}">
        <p14:creationId xmlns:p14="http://schemas.microsoft.com/office/powerpoint/2010/main" val="16909472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landfill?</a:t>
            </a:r>
            <a:endParaRPr lang="en-US" dirty="0"/>
          </a:p>
        </p:txBody>
      </p:sp>
      <p:sp>
        <p:nvSpPr>
          <p:cNvPr id="3" name="Content Placeholder 2"/>
          <p:cNvSpPr>
            <a:spLocks noGrp="1"/>
          </p:cNvSpPr>
          <p:nvPr>
            <p:ph idx="1"/>
          </p:nvPr>
        </p:nvSpPr>
        <p:spPr/>
        <p:txBody>
          <a:bodyPr>
            <a:normAutofit/>
          </a:bodyPr>
          <a:lstStyle/>
          <a:p>
            <a:r>
              <a:rPr lang="en-US" dirty="0" smtClean="0"/>
              <a:t>“Excavated or engineered sites where non-liquid hazardous waste is deposited for final disposal and covered.”</a:t>
            </a:r>
          </a:p>
          <a:p>
            <a:pPr marL="0" indent="0">
              <a:buNone/>
            </a:pPr>
            <a:endParaRPr lang="en-US" dirty="0" smtClean="0"/>
          </a:p>
          <a:p>
            <a:r>
              <a:rPr lang="en-US" dirty="0" smtClean="0"/>
              <a:t>There are 21 landfills across the country for hazardous waste.  From 2007 to 2012, three of the 21 sites received waste from Canada and Mexico.*</a:t>
            </a:r>
            <a:endParaRPr lang="en-US" dirty="0"/>
          </a:p>
        </p:txBody>
      </p:sp>
    </p:spTree>
    <p:extLst>
      <p:ext uri="{BB962C8B-B14F-4D97-AF65-F5344CB8AC3E}">
        <p14:creationId xmlns:p14="http://schemas.microsoft.com/office/powerpoint/2010/main" val="63946735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rlingtonSLIDE.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65895" y="0"/>
            <a:ext cx="12469964" cy="6858000"/>
          </a:xfrm>
        </p:spPr>
      </p:pic>
      <p:sp>
        <p:nvSpPr>
          <p:cNvPr id="5" name="Title 1"/>
          <p:cNvSpPr txBox="1">
            <a:spLocks/>
          </p:cNvSpPr>
          <p:nvPr/>
        </p:nvSpPr>
        <p:spPr>
          <a:xfrm>
            <a:off x="445460" y="564469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pPr algn="r"/>
            <a:r>
              <a:rPr lang="en-US" dirty="0" smtClean="0">
                <a:solidFill>
                  <a:schemeClr val="bg1">
                    <a:lumMod val="75000"/>
                  </a:schemeClr>
                </a:solidFill>
              </a:rPr>
              <a:t>Arlington, OR</a:t>
            </a:r>
            <a:endParaRPr lang="en-US" dirty="0">
              <a:solidFill>
                <a:schemeClr val="bg1">
                  <a:lumMod val="75000"/>
                </a:schemeClr>
              </a:solidFill>
            </a:endParaRPr>
          </a:p>
        </p:txBody>
      </p:sp>
    </p:spTree>
    <p:extLst>
      <p:ext uri="{BB962C8B-B14F-4D97-AF65-F5344CB8AC3E}">
        <p14:creationId xmlns:p14="http://schemas.microsoft.com/office/powerpoint/2010/main" val="420337758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rlingtonSLIDE.ai"/>
          <p:cNvPicPr>
            <a:picLocks noGrp="1" noChangeAspect="1"/>
          </p:cNvPicPr>
          <p:nvPr>
            <p:ph idx="1"/>
          </p:nvPr>
        </p:nvPicPr>
        <p:blipFill>
          <a:blip r:embed="rId2">
            <a:extLst>
              <a:ext uri="{28A0092B-C50C-407E-A947-70E740481C1C}">
                <a14:useLocalDpi xmlns:a14="http://schemas.microsoft.com/office/drawing/2010/main" val="0"/>
              </a:ext>
            </a:extLst>
          </a:blip>
          <a:srcRect l="-20253" r="-20253"/>
          <a:stretch>
            <a:fillRect/>
          </a:stretch>
        </p:blipFill>
        <p:spPr>
          <a:xfrm>
            <a:off x="-1665896" y="0"/>
            <a:ext cx="12469964" cy="6858000"/>
          </a:xfrm>
        </p:spPr>
      </p:pic>
      <p:sp>
        <p:nvSpPr>
          <p:cNvPr id="5" name="Title 1"/>
          <p:cNvSpPr txBox="1">
            <a:spLocks/>
          </p:cNvSpPr>
          <p:nvPr/>
        </p:nvSpPr>
        <p:spPr>
          <a:xfrm>
            <a:off x="445460" y="564469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pPr algn="r"/>
            <a:r>
              <a:rPr lang="en-US" dirty="0" smtClean="0">
                <a:solidFill>
                  <a:schemeClr val="bg1">
                    <a:lumMod val="75000"/>
                  </a:schemeClr>
                </a:solidFill>
              </a:rPr>
              <a:t>Arlington, OR</a:t>
            </a:r>
            <a:endParaRPr lang="en-US" dirty="0">
              <a:solidFill>
                <a:schemeClr val="bg1">
                  <a:lumMod val="75000"/>
                </a:schemeClr>
              </a:solidFill>
            </a:endParaRPr>
          </a:p>
        </p:txBody>
      </p:sp>
    </p:spTree>
    <p:extLst>
      <p:ext uri="{BB962C8B-B14F-4D97-AF65-F5344CB8AC3E}">
        <p14:creationId xmlns:p14="http://schemas.microsoft.com/office/powerpoint/2010/main" val="248515610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Arlington CCD, Gilliam county, Oregon</a:t>
            </a:r>
            <a:endParaRPr lang="en-US" dirty="0"/>
          </a:p>
        </p:txBody>
      </p:sp>
      <p:sp>
        <p:nvSpPr>
          <p:cNvPr id="3" name="Content Placeholder 2"/>
          <p:cNvSpPr>
            <a:spLocks noGrp="1"/>
          </p:cNvSpPr>
          <p:nvPr>
            <p:ph idx="1"/>
          </p:nvPr>
        </p:nvSpPr>
        <p:spPr/>
        <p:txBody>
          <a:bodyPr>
            <a:normAutofit lnSpcReduction="10000"/>
          </a:bodyPr>
          <a:lstStyle/>
          <a:p>
            <a:r>
              <a:rPr lang="en-US" dirty="0" smtClean="0"/>
              <a:t>Population: 933</a:t>
            </a:r>
          </a:p>
          <a:p>
            <a:pPr marL="0" indent="0">
              <a:buNone/>
            </a:pPr>
            <a:endParaRPr lang="en-US" dirty="0" smtClean="0"/>
          </a:p>
          <a:p>
            <a:r>
              <a:rPr lang="en-US" dirty="0" smtClean="0"/>
              <a:t>Chemical Waste Management of the Northwest is owned and operated by Waste Management Inc. </a:t>
            </a:r>
          </a:p>
          <a:p>
            <a:endParaRPr lang="en-US" sz="2000" dirty="0"/>
          </a:p>
          <a:p>
            <a:r>
              <a:rPr lang="en-US" dirty="0" smtClean="0"/>
              <a:t>Providing jobs for </a:t>
            </a:r>
            <a:r>
              <a:rPr lang="en-US" sz="4000" b="1" dirty="0" smtClean="0"/>
              <a:t>15.5%</a:t>
            </a:r>
            <a:r>
              <a:rPr lang="en-US" dirty="0" smtClean="0"/>
              <a:t> of residents, Waste Management is Arlington’s</a:t>
            </a:r>
          </a:p>
          <a:p>
            <a:pPr marL="0" indent="0" algn="ctr">
              <a:buNone/>
            </a:pPr>
            <a:r>
              <a:rPr lang="en-US" sz="4400" dirty="0" smtClean="0"/>
              <a:t>single largest employer</a:t>
            </a:r>
            <a:r>
              <a:rPr lang="en-US" dirty="0" smtClean="0"/>
              <a:t>.</a:t>
            </a:r>
          </a:p>
          <a:p>
            <a:pPr marL="0" indent="0">
              <a:buNone/>
            </a:pPr>
            <a:endParaRPr lang="en-US" dirty="0" smtClean="0"/>
          </a:p>
          <a:p>
            <a:endParaRPr lang="en-US" dirty="0"/>
          </a:p>
        </p:txBody>
      </p:sp>
    </p:spTree>
    <p:extLst>
      <p:ext uri="{BB962C8B-B14F-4D97-AF65-F5344CB8AC3E}">
        <p14:creationId xmlns:p14="http://schemas.microsoft.com/office/powerpoint/2010/main" val="12756708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KettlemanSLIDE1.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65894" y="0"/>
            <a:ext cx="12469964" cy="6858000"/>
          </a:xfrm>
        </p:spPr>
      </p:pic>
      <p:sp>
        <p:nvSpPr>
          <p:cNvPr id="5" name="Title 1"/>
          <p:cNvSpPr txBox="1">
            <a:spLocks/>
          </p:cNvSpPr>
          <p:nvPr/>
        </p:nvSpPr>
        <p:spPr>
          <a:xfrm>
            <a:off x="445460" y="564469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pPr algn="r"/>
            <a:r>
              <a:rPr lang="en-US" dirty="0" err="1" smtClean="0">
                <a:solidFill>
                  <a:schemeClr val="bg1">
                    <a:lumMod val="75000"/>
                  </a:schemeClr>
                </a:solidFill>
              </a:rPr>
              <a:t>Kettleman</a:t>
            </a:r>
            <a:r>
              <a:rPr lang="en-US" dirty="0" smtClean="0">
                <a:solidFill>
                  <a:schemeClr val="bg1">
                    <a:lumMod val="75000"/>
                  </a:schemeClr>
                </a:solidFill>
              </a:rPr>
              <a:t> City, CA</a:t>
            </a:r>
            <a:endParaRPr lang="en-US" dirty="0">
              <a:solidFill>
                <a:schemeClr val="bg1">
                  <a:lumMod val="75000"/>
                </a:schemeClr>
              </a:solidFill>
            </a:endParaRPr>
          </a:p>
        </p:txBody>
      </p:sp>
    </p:spTree>
    <p:extLst>
      <p:ext uri="{BB962C8B-B14F-4D97-AF65-F5344CB8AC3E}">
        <p14:creationId xmlns:p14="http://schemas.microsoft.com/office/powerpoint/2010/main" val="12767691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KettlemanSLIDE2.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65895" y="0"/>
            <a:ext cx="12469964" cy="6858000"/>
          </a:xfrm>
        </p:spPr>
      </p:pic>
      <p:sp>
        <p:nvSpPr>
          <p:cNvPr id="5" name="Title 1"/>
          <p:cNvSpPr txBox="1">
            <a:spLocks/>
          </p:cNvSpPr>
          <p:nvPr/>
        </p:nvSpPr>
        <p:spPr>
          <a:xfrm>
            <a:off x="445460" y="564469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pPr algn="r"/>
            <a:r>
              <a:rPr lang="en-US" dirty="0" err="1" smtClean="0">
                <a:solidFill>
                  <a:schemeClr val="bg1">
                    <a:lumMod val="75000"/>
                  </a:schemeClr>
                </a:solidFill>
              </a:rPr>
              <a:t>Kettleman</a:t>
            </a:r>
            <a:r>
              <a:rPr lang="en-US" dirty="0" smtClean="0">
                <a:solidFill>
                  <a:schemeClr val="bg1">
                    <a:lumMod val="75000"/>
                  </a:schemeClr>
                </a:solidFill>
              </a:rPr>
              <a:t> City, CA</a:t>
            </a:r>
            <a:endParaRPr lang="en-US" dirty="0">
              <a:solidFill>
                <a:schemeClr val="bg1">
                  <a:lumMod val="75000"/>
                </a:schemeClr>
              </a:solidFill>
            </a:endParaRPr>
          </a:p>
        </p:txBody>
      </p:sp>
    </p:spTree>
    <p:extLst>
      <p:ext uri="{BB962C8B-B14F-4D97-AF65-F5344CB8AC3E}">
        <p14:creationId xmlns:p14="http://schemas.microsoft.com/office/powerpoint/2010/main" val="306697267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obstownSLIDE1.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65895" y="0"/>
            <a:ext cx="12469964" cy="6858000"/>
          </a:xfrm>
        </p:spPr>
      </p:pic>
      <p:sp>
        <p:nvSpPr>
          <p:cNvPr id="5" name="Title 1"/>
          <p:cNvSpPr txBox="1">
            <a:spLocks/>
          </p:cNvSpPr>
          <p:nvPr/>
        </p:nvSpPr>
        <p:spPr>
          <a:xfrm>
            <a:off x="445460" y="564469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pPr algn="r"/>
            <a:r>
              <a:rPr lang="en-US" dirty="0" smtClean="0">
                <a:solidFill>
                  <a:schemeClr val="bg1">
                    <a:lumMod val="75000"/>
                  </a:schemeClr>
                </a:solidFill>
              </a:rPr>
              <a:t>Robstown, TX</a:t>
            </a:r>
            <a:endParaRPr lang="en-US" dirty="0">
              <a:solidFill>
                <a:schemeClr val="bg1">
                  <a:lumMod val="75000"/>
                </a:schemeClr>
              </a:solidFill>
            </a:endParaRPr>
          </a:p>
        </p:txBody>
      </p:sp>
    </p:spTree>
    <p:extLst>
      <p:ext uri="{BB962C8B-B14F-4D97-AF65-F5344CB8AC3E}">
        <p14:creationId xmlns:p14="http://schemas.microsoft.com/office/powerpoint/2010/main" val="137671508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RobstownSLIDE2.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65896" y="0"/>
            <a:ext cx="12469964" cy="6858000"/>
          </a:xfrm>
        </p:spPr>
      </p:pic>
      <p:sp>
        <p:nvSpPr>
          <p:cNvPr id="5" name="Title 1"/>
          <p:cNvSpPr txBox="1">
            <a:spLocks/>
          </p:cNvSpPr>
          <p:nvPr/>
        </p:nvSpPr>
        <p:spPr>
          <a:xfrm>
            <a:off x="445460" y="564469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pPr algn="r"/>
            <a:r>
              <a:rPr lang="en-US" dirty="0" smtClean="0">
                <a:solidFill>
                  <a:schemeClr val="bg1">
                    <a:lumMod val="75000"/>
                  </a:schemeClr>
                </a:solidFill>
              </a:rPr>
              <a:t>Robstown, TX</a:t>
            </a:r>
            <a:endParaRPr lang="en-US" dirty="0">
              <a:solidFill>
                <a:schemeClr val="bg1">
                  <a:lumMod val="75000"/>
                </a:schemeClr>
              </a:solidFill>
            </a:endParaRPr>
          </a:p>
        </p:txBody>
      </p:sp>
    </p:spTree>
    <p:extLst>
      <p:ext uri="{BB962C8B-B14F-4D97-AF65-F5344CB8AC3E}">
        <p14:creationId xmlns:p14="http://schemas.microsoft.com/office/powerpoint/2010/main" val="126604991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Robstown, Nueces county, Texas</a:t>
            </a:r>
            <a:endParaRPr lang="en-US" dirty="0"/>
          </a:p>
        </p:txBody>
      </p:sp>
      <p:sp>
        <p:nvSpPr>
          <p:cNvPr id="3" name="Content Placeholder 2"/>
          <p:cNvSpPr>
            <a:spLocks noGrp="1"/>
          </p:cNvSpPr>
          <p:nvPr>
            <p:ph idx="1"/>
          </p:nvPr>
        </p:nvSpPr>
        <p:spPr/>
        <p:txBody>
          <a:bodyPr>
            <a:normAutofit/>
          </a:bodyPr>
          <a:lstStyle/>
          <a:p>
            <a:r>
              <a:rPr lang="en-US" dirty="0" smtClean="0"/>
              <a:t>Population: </a:t>
            </a:r>
            <a:r>
              <a:rPr lang="en-US" baseline="0" dirty="0" smtClean="0"/>
              <a:t>12,836</a:t>
            </a:r>
          </a:p>
          <a:p>
            <a:endParaRPr lang="en-US" dirty="0"/>
          </a:p>
          <a:p>
            <a:r>
              <a:rPr lang="en-US" dirty="0" smtClean="0"/>
              <a:t>US Ecology operates a 240 waste facility just outside of Robstown.</a:t>
            </a:r>
          </a:p>
          <a:p>
            <a:endParaRPr lang="en-US" dirty="0"/>
          </a:p>
          <a:p>
            <a:r>
              <a:rPr lang="en-US" dirty="0" smtClean="0"/>
              <a:t>This facility has a substantial track record of violations and most recently suffered from a chemical fire in May 2014.</a:t>
            </a:r>
          </a:p>
          <a:p>
            <a:pPr marL="0" indent="0">
              <a:buNone/>
            </a:pP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001747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LIDE1.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71674" y="0"/>
            <a:ext cx="12469964" cy="6858000"/>
          </a:xfrm>
        </p:spPr>
      </p:pic>
      <p:sp>
        <p:nvSpPr>
          <p:cNvPr id="8" name="Title 1"/>
          <p:cNvSpPr txBox="1">
            <a:spLocks/>
          </p:cNvSpPr>
          <p:nvPr/>
        </p:nvSpPr>
        <p:spPr>
          <a:xfrm>
            <a:off x="445460" y="564469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pPr algn="r"/>
            <a:r>
              <a:rPr lang="en-US" dirty="0" smtClean="0">
                <a:solidFill>
                  <a:schemeClr val="bg1">
                    <a:lumMod val="75000"/>
                  </a:schemeClr>
                </a:solidFill>
              </a:rPr>
              <a:t>Ports of Entry</a:t>
            </a:r>
            <a:endParaRPr lang="en-US" dirty="0">
              <a:solidFill>
                <a:schemeClr val="bg1">
                  <a:lumMod val="75000"/>
                </a:schemeClr>
              </a:solidFill>
            </a:endParaRPr>
          </a:p>
        </p:txBody>
      </p:sp>
    </p:spTree>
    <p:extLst>
      <p:ext uri="{BB962C8B-B14F-4D97-AF65-F5344CB8AC3E}">
        <p14:creationId xmlns:p14="http://schemas.microsoft.com/office/powerpoint/2010/main" val="263019850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stored_waste_graph.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65894" y="0"/>
            <a:ext cx="12469964" cy="6858000"/>
          </a:xfrm>
        </p:spPr>
      </p:pic>
    </p:spTree>
    <p:extLst>
      <p:ext uri="{BB962C8B-B14F-4D97-AF65-F5344CB8AC3E}">
        <p14:creationId xmlns:p14="http://schemas.microsoft.com/office/powerpoint/2010/main" val="347962605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Health_effects_SLIDE.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46938" y="0"/>
            <a:ext cx="12469964" cy="6858000"/>
          </a:xfrm>
        </p:spPr>
      </p:pic>
    </p:spTree>
    <p:extLst>
      <p:ext uri="{BB962C8B-B14F-4D97-AF65-F5344CB8AC3E}">
        <p14:creationId xmlns:p14="http://schemas.microsoft.com/office/powerpoint/2010/main" val="170916018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roportionalmap.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65894" y="0"/>
            <a:ext cx="12469964" cy="6858000"/>
          </a:xfrm>
        </p:spPr>
      </p:pic>
    </p:spTree>
    <p:extLst>
      <p:ext uri="{BB962C8B-B14F-4D97-AF65-F5344CB8AC3E}">
        <p14:creationId xmlns:p14="http://schemas.microsoft.com/office/powerpoint/2010/main" val="95648073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54125"/>
            <a:ext cx="7772400" cy="1470025"/>
          </a:xfrm>
        </p:spPr>
        <p:txBody>
          <a:bodyPr>
            <a:normAutofit/>
          </a:bodyPr>
          <a:lstStyle/>
          <a:p>
            <a:r>
              <a:rPr lang="en-US" sz="5400" dirty="0" smtClean="0">
                <a:latin typeface="Perpetua"/>
                <a:cs typeface="Perpetua"/>
              </a:rPr>
              <a:t>Thank You!</a:t>
            </a:r>
            <a:endParaRPr lang="en-US" sz="5400" dirty="0">
              <a:latin typeface="Perpetua"/>
              <a:cs typeface="Perpetua"/>
            </a:endParaRPr>
          </a:p>
        </p:txBody>
      </p:sp>
      <p:sp>
        <p:nvSpPr>
          <p:cNvPr id="3" name="Subtitle 2"/>
          <p:cNvSpPr>
            <a:spLocks noGrp="1"/>
          </p:cNvSpPr>
          <p:nvPr>
            <p:ph type="subTitle" idx="1"/>
          </p:nvPr>
        </p:nvSpPr>
        <p:spPr>
          <a:xfrm>
            <a:off x="1371600" y="3009900"/>
            <a:ext cx="6400800" cy="1752600"/>
          </a:xfrm>
        </p:spPr>
        <p:txBody>
          <a:bodyPr/>
          <a:lstStyle/>
          <a:p>
            <a:r>
              <a:rPr lang="en-US" i="1" dirty="0" smtClean="0">
                <a:latin typeface="Perpetua"/>
                <a:cs typeface="Perpetua"/>
              </a:rPr>
              <a:t>Created by: </a:t>
            </a:r>
            <a:r>
              <a:rPr lang="en-US" i="1" dirty="0" err="1" smtClean="0">
                <a:latin typeface="Perpetua"/>
                <a:cs typeface="Perpetua"/>
              </a:rPr>
              <a:t>Constanza</a:t>
            </a:r>
            <a:r>
              <a:rPr lang="en-US" i="1" dirty="0" smtClean="0">
                <a:latin typeface="Perpetua"/>
                <a:cs typeface="Perpetua"/>
              </a:rPr>
              <a:t> Bravo &amp;  J. Michelle Hu</a:t>
            </a:r>
          </a:p>
          <a:p>
            <a:r>
              <a:rPr lang="en-US" sz="2800" i="1" dirty="0" smtClean="0"/>
              <a:t>Cartography Lab Design Challenge 2015</a:t>
            </a:r>
          </a:p>
          <a:p>
            <a:r>
              <a:rPr lang="en-US" sz="2800" i="1" dirty="0" smtClean="0">
                <a:latin typeface="Perpetua"/>
                <a:cs typeface="Perpetua"/>
              </a:rPr>
              <a:t>Transnational Trade of Hazardous Waste</a:t>
            </a:r>
            <a:endParaRPr lang="en-US" sz="2800" i="1" dirty="0">
              <a:latin typeface="Perpetua"/>
              <a:cs typeface="Perpetua"/>
            </a:endParaRPr>
          </a:p>
        </p:txBody>
      </p:sp>
    </p:spTree>
    <p:extLst>
      <p:ext uri="{BB962C8B-B14F-4D97-AF65-F5344CB8AC3E}">
        <p14:creationId xmlns:p14="http://schemas.microsoft.com/office/powerpoint/2010/main" val="24839856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LIDE2.a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0"/>
            <a:ext cx="8875059" cy="6858000"/>
          </a:xfrm>
          <a:prstGeom prst="rect">
            <a:avLst/>
          </a:prstGeom>
        </p:spPr>
      </p:pic>
      <p:sp>
        <p:nvSpPr>
          <p:cNvPr id="9" name="Title 1"/>
          <p:cNvSpPr txBox="1">
            <a:spLocks/>
          </p:cNvSpPr>
          <p:nvPr/>
        </p:nvSpPr>
        <p:spPr>
          <a:xfrm>
            <a:off x="445460" y="564469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pPr algn="r"/>
            <a:r>
              <a:rPr lang="en-US" dirty="0" smtClean="0">
                <a:solidFill>
                  <a:schemeClr val="bg1">
                    <a:lumMod val="75000"/>
                  </a:schemeClr>
                </a:solidFill>
              </a:rPr>
              <a:t>Final Destinations</a:t>
            </a:r>
            <a:endParaRPr lang="en-US" dirty="0">
              <a:solidFill>
                <a:schemeClr val="bg1">
                  <a:lumMod val="75000"/>
                </a:schemeClr>
              </a:solidFill>
            </a:endParaRPr>
          </a:p>
        </p:txBody>
      </p:sp>
    </p:spTree>
    <p:extLst>
      <p:ext uri="{BB962C8B-B14F-4D97-AF65-F5344CB8AC3E}">
        <p14:creationId xmlns:p14="http://schemas.microsoft.com/office/powerpoint/2010/main" val="24889713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007SLIDE.ai"/>
          <p:cNvPicPr>
            <a:picLocks noGrp="1" noChangeAspect="1"/>
          </p:cNvPicPr>
          <p:nvPr>
            <p:ph idx="1"/>
          </p:nvPr>
        </p:nvPicPr>
        <p:blipFill>
          <a:blip r:embed="rId2">
            <a:extLst>
              <a:ext uri="{28A0092B-C50C-407E-A947-70E740481C1C}">
                <a14:useLocalDpi xmlns:a14="http://schemas.microsoft.com/office/drawing/2010/main" val="0"/>
              </a:ext>
            </a:extLst>
          </a:blip>
          <a:srcRect l="-20237" r="-20237"/>
          <a:stretch>
            <a:fillRect/>
          </a:stretch>
        </p:blipFill>
        <p:spPr>
          <a:xfrm>
            <a:off x="-1661581" y="0"/>
            <a:ext cx="12467129" cy="6858000"/>
          </a:xfrm>
        </p:spPr>
      </p:pic>
      <p:sp>
        <p:nvSpPr>
          <p:cNvPr id="5" name="Title 1"/>
          <p:cNvSpPr txBox="1">
            <a:spLocks/>
          </p:cNvSpPr>
          <p:nvPr/>
        </p:nvSpPr>
        <p:spPr>
          <a:xfrm>
            <a:off x="1582829" y="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r>
              <a:rPr lang="en-US" dirty="0" smtClean="0">
                <a:solidFill>
                  <a:schemeClr val="bg1">
                    <a:lumMod val="75000"/>
                  </a:schemeClr>
                </a:solidFill>
              </a:rPr>
              <a:t>Waste Transported in 2007</a:t>
            </a:r>
            <a:endParaRPr lang="en-US" dirty="0">
              <a:solidFill>
                <a:schemeClr val="bg1">
                  <a:lumMod val="75000"/>
                </a:schemeClr>
              </a:solidFill>
            </a:endParaRPr>
          </a:p>
        </p:txBody>
      </p:sp>
    </p:spTree>
    <p:extLst>
      <p:ext uri="{BB962C8B-B14F-4D97-AF65-F5344CB8AC3E}">
        <p14:creationId xmlns:p14="http://schemas.microsoft.com/office/powerpoint/2010/main" val="122560512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008SLIDE.ai"/>
          <p:cNvPicPr>
            <a:picLocks noGrp="1" noChangeAspect="1"/>
          </p:cNvPicPr>
          <p:nvPr>
            <p:ph idx="1"/>
          </p:nvPr>
        </p:nvPicPr>
        <p:blipFill>
          <a:blip r:embed="rId2">
            <a:extLst>
              <a:ext uri="{28A0092B-C50C-407E-A947-70E740481C1C}">
                <a14:useLocalDpi xmlns:a14="http://schemas.microsoft.com/office/drawing/2010/main" val="0"/>
              </a:ext>
            </a:extLst>
          </a:blip>
          <a:srcRect l="-20253" r="-20253"/>
          <a:stretch>
            <a:fillRect/>
          </a:stretch>
        </p:blipFill>
        <p:spPr>
          <a:xfrm>
            <a:off x="-1664448" y="0"/>
            <a:ext cx="12469964" cy="6858000"/>
          </a:xfrm>
        </p:spPr>
      </p:pic>
      <p:sp>
        <p:nvSpPr>
          <p:cNvPr id="5" name="Title 1"/>
          <p:cNvSpPr txBox="1">
            <a:spLocks/>
          </p:cNvSpPr>
          <p:nvPr/>
        </p:nvSpPr>
        <p:spPr>
          <a:xfrm>
            <a:off x="1582829" y="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r>
              <a:rPr lang="en-US" dirty="0" smtClean="0">
                <a:solidFill>
                  <a:schemeClr val="bg1">
                    <a:lumMod val="75000"/>
                  </a:schemeClr>
                </a:solidFill>
              </a:rPr>
              <a:t>No Data for Waste in 2008</a:t>
            </a:r>
            <a:endParaRPr lang="en-US" dirty="0">
              <a:solidFill>
                <a:schemeClr val="bg1">
                  <a:lumMod val="75000"/>
                </a:schemeClr>
              </a:solidFill>
            </a:endParaRPr>
          </a:p>
        </p:txBody>
      </p:sp>
    </p:spTree>
    <p:extLst>
      <p:ext uri="{BB962C8B-B14F-4D97-AF65-F5344CB8AC3E}">
        <p14:creationId xmlns:p14="http://schemas.microsoft.com/office/powerpoint/2010/main" val="6523077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009SLIDE.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64446" y="0"/>
            <a:ext cx="12469964" cy="6858000"/>
          </a:xfrm>
        </p:spPr>
      </p:pic>
      <p:sp>
        <p:nvSpPr>
          <p:cNvPr id="5" name="Title 1"/>
          <p:cNvSpPr txBox="1">
            <a:spLocks/>
          </p:cNvSpPr>
          <p:nvPr/>
        </p:nvSpPr>
        <p:spPr>
          <a:xfrm>
            <a:off x="1582829" y="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r>
              <a:rPr lang="en-US" dirty="0" smtClean="0">
                <a:solidFill>
                  <a:schemeClr val="bg1">
                    <a:lumMod val="75000"/>
                  </a:schemeClr>
                </a:solidFill>
              </a:rPr>
              <a:t>Waste Transported in 2009</a:t>
            </a:r>
            <a:endParaRPr lang="en-US" dirty="0">
              <a:solidFill>
                <a:schemeClr val="bg1">
                  <a:lumMod val="75000"/>
                </a:schemeClr>
              </a:solidFill>
            </a:endParaRPr>
          </a:p>
        </p:txBody>
      </p:sp>
    </p:spTree>
    <p:extLst>
      <p:ext uri="{BB962C8B-B14F-4D97-AF65-F5344CB8AC3E}">
        <p14:creationId xmlns:p14="http://schemas.microsoft.com/office/powerpoint/2010/main" val="39894602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010SLIDE.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64447" y="0"/>
            <a:ext cx="12469964" cy="6858000"/>
          </a:xfrm>
        </p:spPr>
      </p:pic>
      <p:sp>
        <p:nvSpPr>
          <p:cNvPr id="5" name="Title 1"/>
          <p:cNvSpPr txBox="1">
            <a:spLocks/>
          </p:cNvSpPr>
          <p:nvPr/>
        </p:nvSpPr>
        <p:spPr>
          <a:xfrm>
            <a:off x="1582829" y="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r>
              <a:rPr lang="en-US" dirty="0" smtClean="0">
                <a:solidFill>
                  <a:schemeClr val="bg1">
                    <a:lumMod val="75000"/>
                  </a:schemeClr>
                </a:solidFill>
              </a:rPr>
              <a:t>Waste Transported in 2010</a:t>
            </a:r>
            <a:endParaRPr lang="en-US" dirty="0">
              <a:solidFill>
                <a:schemeClr val="bg1">
                  <a:lumMod val="75000"/>
                </a:schemeClr>
              </a:solidFill>
            </a:endParaRPr>
          </a:p>
        </p:txBody>
      </p:sp>
    </p:spTree>
    <p:extLst>
      <p:ext uri="{BB962C8B-B14F-4D97-AF65-F5344CB8AC3E}">
        <p14:creationId xmlns:p14="http://schemas.microsoft.com/office/powerpoint/2010/main" val="4853260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011SLIDE.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64447" y="0"/>
            <a:ext cx="12469964" cy="6858000"/>
          </a:xfrm>
        </p:spPr>
      </p:pic>
      <p:sp>
        <p:nvSpPr>
          <p:cNvPr id="5" name="Title 1"/>
          <p:cNvSpPr txBox="1">
            <a:spLocks/>
          </p:cNvSpPr>
          <p:nvPr/>
        </p:nvSpPr>
        <p:spPr>
          <a:xfrm>
            <a:off x="1582829" y="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r>
              <a:rPr lang="en-US" dirty="0" smtClean="0">
                <a:solidFill>
                  <a:schemeClr val="bg1">
                    <a:lumMod val="75000"/>
                  </a:schemeClr>
                </a:solidFill>
              </a:rPr>
              <a:t>Waste Transported in 2011</a:t>
            </a:r>
            <a:endParaRPr lang="en-US" dirty="0">
              <a:solidFill>
                <a:schemeClr val="bg1">
                  <a:lumMod val="75000"/>
                </a:schemeClr>
              </a:solidFill>
            </a:endParaRPr>
          </a:p>
        </p:txBody>
      </p:sp>
    </p:spTree>
    <p:extLst>
      <p:ext uri="{BB962C8B-B14F-4D97-AF65-F5344CB8AC3E}">
        <p14:creationId xmlns:p14="http://schemas.microsoft.com/office/powerpoint/2010/main" val="127338122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012SLIDE.ai"/>
          <p:cNvPicPr>
            <a:picLocks noGrp="1" noChangeAspect="1"/>
          </p:cNvPicPr>
          <p:nvPr>
            <p:ph idx="1"/>
          </p:nvPr>
        </p:nvPicPr>
        <p:blipFill>
          <a:blip r:embed="rId3">
            <a:extLst>
              <a:ext uri="{28A0092B-C50C-407E-A947-70E740481C1C}">
                <a14:useLocalDpi xmlns:a14="http://schemas.microsoft.com/office/drawing/2010/main" val="0"/>
              </a:ext>
            </a:extLst>
          </a:blip>
          <a:srcRect l="-20253" r="-20253"/>
          <a:stretch>
            <a:fillRect/>
          </a:stretch>
        </p:blipFill>
        <p:spPr>
          <a:xfrm>
            <a:off x="-1664447" y="0"/>
            <a:ext cx="12469964" cy="6858000"/>
          </a:xfrm>
        </p:spPr>
      </p:pic>
      <p:sp>
        <p:nvSpPr>
          <p:cNvPr id="5" name="Title 1"/>
          <p:cNvSpPr txBox="1">
            <a:spLocks/>
          </p:cNvSpPr>
          <p:nvPr/>
        </p:nvSpPr>
        <p:spPr>
          <a:xfrm>
            <a:off x="5259287" y="-196007"/>
            <a:ext cx="2958353" cy="281417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Perpetua"/>
                <a:ea typeface="+mj-ea"/>
                <a:cs typeface="Perpetua"/>
              </a:defRPr>
            </a:lvl1pPr>
          </a:lstStyle>
          <a:p>
            <a:pPr algn="l"/>
            <a:r>
              <a:rPr lang="en-US" dirty="0" smtClean="0">
                <a:solidFill>
                  <a:schemeClr val="bg1">
                    <a:lumMod val="75000"/>
                  </a:schemeClr>
                </a:solidFill>
              </a:rPr>
              <a:t>Waste Transported in 2012</a:t>
            </a:r>
            <a:endParaRPr lang="en-US" dirty="0">
              <a:solidFill>
                <a:schemeClr val="bg1">
                  <a:lumMod val="75000"/>
                </a:schemeClr>
              </a:solidFill>
            </a:endParaRPr>
          </a:p>
        </p:txBody>
      </p:sp>
    </p:spTree>
    <p:extLst>
      <p:ext uri="{BB962C8B-B14F-4D97-AF65-F5344CB8AC3E}">
        <p14:creationId xmlns:p14="http://schemas.microsoft.com/office/powerpoint/2010/main" val="19592428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978</TotalTime>
  <Words>575</Words>
  <Application>Microsoft Macintosh PowerPoint</Application>
  <PresentationFormat>On-screen Show (4:3)</PresentationFormat>
  <Paragraphs>108</Paragraphs>
  <Slides>23</Slides>
  <Notes>18</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Burying Hazardous Waste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landfill?</vt:lpstr>
      <vt:lpstr>PowerPoint Presentation</vt:lpstr>
      <vt:lpstr>PowerPoint Presentation</vt:lpstr>
      <vt:lpstr>Arlington CCD, Gilliam county, Oregon</vt:lpstr>
      <vt:lpstr>PowerPoint Presentation</vt:lpstr>
      <vt:lpstr>PowerPoint Presentation</vt:lpstr>
      <vt:lpstr>PowerPoint Presentation</vt:lpstr>
      <vt:lpstr>PowerPoint Presentation</vt:lpstr>
      <vt:lpstr>Robstown, Nueces county, Texas</vt:lpstr>
      <vt:lpstr>PowerPoint Presentation</vt:lpstr>
      <vt:lpstr>PowerPoint Presentation</vt:lpstr>
      <vt:lpstr>PowerPoint Presentation</vt:lpstr>
      <vt:lpstr>Thank You!</vt:lpstr>
    </vt:vector>
  </TitlesOfParts>
  <Company>University of Wisconsin-Madison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We Bury Hazardous Waste</dc:title>
  <dc:creator>Michelle Hu</dc:creator>
  <cp:lastModifiedBy>UW Cart Lab 6</cp:lastModifiedBy>
  <cp:revision>85</cp:revision>
  <dcterms:created xsi:type="dcterms:W3CDTF">2015-02-21T05:02:12Z</dcterms:created>
  <dcterms:modified xsi:type="dcterms:W3CDTF">2016-09-15T16:32:40Z</dcterms:modified>
</cp:coreProperties>
</file>