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11"/>
  </p:notesMasterIdLst>
  <p:handoutMasterIdLst>
    <p:handoutMasterId r:id="rId12"/>
  </p:handoutMasterIdLst>
  <p:sldIdLst>
    <p:sldId id="256" r:id="rId2"/>
    <p:sldId id="259" r:id="rId3"/>
    <p:sldId id="271" r:id="rId4"/>
    <p:sldId id="270" r:id="rId5"/>
    <p:sldId id="272" r:id="rId6"/>
    <p:sldId id="267" r:id="rId7"/>
    <p:sldId id="274" r:id="rId8"/>
    <p:sldId id="268" r:id="rId9"/>
    <p:sldId id="275" r:id="rId1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80" d="100"/>
          <a:sy n="80" d="100"/>
        </p:scale>
        <p:origin x="114" y="2040"/>
      </p:cViewPr>
      <p:guideLst/>
    </p:cSldViewPr>
  </p:slideViewPr>
  <p:notesTextViewPr>
    <p:cViewPr>
      <p:scale>
        <a:sx n="1" d="1"/>
        <a:sy n="1" d="1"/>
      </p:scale>
      <p:origin x="0" y="0"/>
    </p:cViewPr>
  </p:notesTextViewPr>
  <p:notesViewPr>
    <p:cSldViewPr snapToGrid="0">
      <p:cViewPr varScale="1">
        <p:scale>
          <a:sx n="88" d="100"/>
          <a:sy n="88" d="100"/>
        </p:scale>
        <p:origin x="381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A564D9-E627-4807-B02E-F52DD326E108}"/>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838502B3-A9AB-4EB1-A2EE-31367AC35AD5}"/>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E329655-9B2E-4545-B7C7-1C74D136A2D1}" type="datetimeFigureOut">
              <a:rPr lang="en-US" smtClean="0"/>
              <a:t>10/19/2020</a:t>
            </a:fld>
            <a:endParaRPr lang="en-US"/>
          </a:p>
        </p:txBody>
      </p:sp>
      <p:sp>
        <p:nvSpPr>
          <p:cNvPr id="4" name="Footer Placeholder 3">
            <a:extLst>
              <a:ext uri="{FF2B5EF4-FFF2-40B4-BE49-F238E27FC236}">
                <a16:creationId xmlns:a16="http://schemas.microsoft.com/office/drawing/2014/main" id="{E5B16EE5-99A8-4BCB-A3F6-405CCEF9438C}"/>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020C34-7970-45ED-A8BF-866F3A40B7F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E41865A-D10A-4452-8E3D-E02C79A2298E}" type="slidenum">
              <a:rPr lang="en-US" smtClean="0"/>
              <a:t>‹#›</a:t>
            </a:fld>
            <a:endParaRPr lang="en-US"/>
          </a:p>
        </p:txBody>
      </p:sp>
    </p:spTree>
    <p:extLst>
      <p:ext uri="{BB962C8B-B14F-4D97-AF65-F5344CB8AC3E}">
        <p14:creationId xmlns:p14="http://schemas.microsoft.com/office/powerpoint/2010/main" val="1873694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7A9CA20-A02D-4235-91AE-9B2F8BD113DC}" type="datetimeFigureOut">
              <a:rPr lang="en-US" smtClean="0"/>
              <a:t>10/19/2020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48FFC03-7E96-47AB-BAE2-F908E0E9167F}" type="slidenum">
              <a:rPr lang="en-US" smtClean="0"/>
              <a:t>‹#›</a:t>
            </a:fld>
            <a:endParaRPr lang="en-US"/>
          </a:p>
        </p:txBody>
      </p:sp>
    </p:spTree>
    <p:extLst>
      <p:ext uri="{BB962C8B-B14F-4D97-AF65-F5344CB8AC3E}">
        <p14:creationId xmlns:p14="http://schemas.microsoft.com/office/powerpoint/2010/main" val="211136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10/20/2020</a:t>
            </a:r>
          </a:p>
        </p:txBody>
      </p:sp>
      <p:sp>
        <p:nvSpPr>
          <p:cNvPr id="5" name="Footer Placeholder 4"/>
          <p:cNvSpPr>
            <a:spLocks noGrp="1"/>
          </p:cNvSpPr>
          <p:nvPr>
            <p:ph type="ftr" sz="quarter" idx="11"/>
          </p:nvPr>
        </p:nvSpPr>
        <p:spPr/>
        <p:txBody>
          <a:bodyPr/>
          <a:lstStyle/>
          <a:p>
            <a:r>
              <a:rPr lang="en-US"/>
              <a:t>Ui-Wing Cheah</a:t>
            </a:r>
          </a:p>
        </p:txBody>
      </p:sp>
      <p:sp>
        <p:nvSpPr>
          <p:cNvPr id="6" name="Slide Number Placeholder 5"/>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208422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10/20/2020</a:t>
            </a:r>
          </a:p>
        </p:txBody>
      </p:sp>
      <p:sp>
        <p:nvSpPr>
          <p:cNvPr id="5" name="Footer Placeholder 4"/>
          <p:cNvSpPr>
            <a:spLocks noGrp="1"/>
          </p:cNvSpPr>
          <p:nvPr>
            <p:ph type="ftr" sz="quarter" idx="11"/>
          </p:nvPr>
        </p:nvSpPr>
        <p:spPr/>
        <p:txBody>
          <a:bodyPr/>
          <a:lstStyle/>
          <a:p>
            <a:r>
              <a:rPr lang="en-US"/>
              <a:t>Ui-Wing Cheah</a:t>
            </a:r>
          </a:p>
        </p:txBody>
      </p:sp>
      <p:sp>
        <p:nvSpPr>
          <p:cNvPr id="6" name="Slide Number Placeholder 5"/>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8762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10/20/2020</a:t>
            </a:r>
          </a:p>
        </p:txBody>
      </p:sp>
      <p:sp>
        <p:nvSpPr>
          <p:cNvPr id="5" name="Footer Placeholder 4"/>
          <p:cNvSpPr>
            <a:spLocks noGrp="1"/>
          </p:cNvSpPr>
          <p:nvPr>
            <p:ph type="ftr" sz="quarter" idx="11"/>
          </p:nvPr>
        </p:nvSpPr>
        <p:spPr/>
        <p:txBody>
          <a:bodyPr/>
          <a:lstStyle/>
          <a:p>
            <a:r>
              <a:rPr lang="en-US"/>
              <a:t>Ui-Wing Cheah</a:t>
            </a:r>
          </a:p>
        </p:txBody>
      </p:sp>
      <p:sp>
        <p:nvSpPr>
          <p:cNvPr id="6" name="Slide Number Placeholder 5"/>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6429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B3D2-A1D2-4880-B162-00036BFA62C1}"/>
              </a:ext>
            </a:extLst>
          </p:cNvPr>
          <p:cNvSpPr>
            <a:spLocks noGrp="1"/>
          </p:cNvSpPr>
          <p:nvPr>
            <p:ph type="title"/>
          </p:nvPr>
        </p:nvSpPr>
        <p:spPr>
          <a:xfrm>
            <a:off x="219456" y="136526"/>
            <a:ext cx="11545824" cy="625474"/>
          </a:xfrm>
          <a:solidFill>
            <a:schemeClr val="tx2"/>
          </a:solidFill>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0DD851-23DA-4C50-96B9-87FBFB4E6500}"/>
              </a:ext>
            </a:extLst>
          </p:cNvPr>
          <p:cNvSpPr>
            <a:spLocks noGrp="1"/>
          </p:cNvSpPr>
          <p:nvPr>
            <p:ph sz="half" idx="1"/>
          </p:nvPr>
        </p:nvSpPr>
        <p:spPr>
          <a:xfrm>
            <a:off x="219456" y="990128"/>
            <a:ext cx="11545824" cy="5300944"/>
          </a:xfrm>
          <a:solidFill>
            <a:schemeClr val="tx2">
              <a:lumMod val="20000"/>
              <a:lumOff val="80000"/>
            </a:schemeClr>
          </a:solidFill>
        </p:spPr>
        <p:txBody>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B7D49282-8F6C-4A65-B087-B662F0B0A7BD}"/>
              </a:ext>
            </a:extLst>
          </p:cNvPr>
          <p:cNvSpPr>
            <a:spLocks noGrp="1"/>
          </p:cNvSpPr>
          <p:nvPr>
            <p:ph type="sldNum" sz="quarter" idx="12"/>
          </p:nvPr>
        </p:nvSpPr>
        <p:spPr>
          <a:xfrm>
            <a:off x="9323832" y="6385088"/>
            <a:ext cx="2743200" cy="365125"/>
          </a:xfrm>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3552184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B3D2-A1D2-4880-B162-00036BFA62C1}"/>
              </a:ext>
            </a:extLst>
          </p:cNvPr>
          <p:cNvSpPr>
            <a:spLocks noGrp="1"/>
          </p:cNvSpPr>
          <p:nvPr>
            <p:ph type="title"/>
          </p:nvPr>
        </p:nvSpPr>
        <p:spPr>
          <a:xfrm>
            <a:off x="838200" y="136526"/>
            <a:ext cx="10515600" cy="56451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0DD851-23DA-4C50-96B9-87FBFB4E6500}"/>
              </a:ext>
            </a:extLst>
          </p:cNvPr>
          <p:cNvSpPr>
            <a:spLocks noGrp="1"/>
          </p:cNvSpPr>
          <p:nvPr>
            <p:ph sz="half" idx="1"/>
          </p:nvPr>
        </p:nvSpPr>
        <p:spPr>
          <a:xfrm>
            <a:off x="838200" y="807247"/>
            <a:ext cx="5501640" cy="2760157"/>
          </a:xfrm>
          <a:solidFill>
            <a:schemeClr val="tx2">
              <a:lumMod val="20000"/>
              <a:lumOff val="80000"/>
            </a:schemeClr>
          </a:solidFill>
        </p:spPr>
        <p:txBody>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E9D168-ABAD-4219-B819-DCD9327D21E1}"/>
              </a:ext>
            </a:extLst>
          </p:cNvPr>
          <p:cNvSpPr>
            <a:spLocks noGrp="1"/>
          </p:cNvSpPr>
          <p:nvPr>
            <p:ph sz="half" idx="2"/>
          </p:nvPr>
        </p:nvSpPr>
        <p:spPr>
          <a:xfrm>
            <a:off x="6813678" y="824204"/>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B7D49282-8F6C-4A65-B087-B662F0B0A7BD}"/>
              </a:ext>
            </a:extLst>
          </p:cNvPr>
          <p:cNvSpPr>
            <a:spLocks noGrp="1"/>
          </p:cNvSpPr>
          <p:nvPr>
            <p:ph type="sldNum" sz="quarter" idx="12"/>
          </p:nvPr>
        </p:nvSpPr>
        <p:spPr>
          <a:xfrm>
            <a:off x="9201912" y="6386758"/>
            <a:ext cx="2743200" cy="365125"/>
          </a:xfrm>
        </p:spPr>
        <p:txBody>
          <a:bodyPr/>
          <a:lstStyle/>
          <a:p>
            <a:fld id="{A763E866-B4C4-4DDD-8E11-EEFA81FDF318}" type="slidenum">
              <a:rPr lang="en-US" smtClean="0"/>
              <a:t>‹#›</a:t>
            </a:fld>
            <a:endParaRPr lang="en-US"/>
          </a:p>
        </p:txBody>
      </p:sp>
      <p:sp>
        <p:nvSpPr>
          <p:cNvPr id="10" name="Content Placeholder 3">
            <a:extLst>
              <a:ext uri="{FF2B5EF4-FFF2-40B4-BE49-F238E27FC236}">
                <a16:creationId xmlns:a16="http://schemas.microsoft.com/office/drawing/2014/main" id="{7177A70A-59EE-4F20-A0D7-73304593DE1F}"/>
              </a:ext>
            </a:extLst>
          </p:cNvPr>
          <p:cNvSpPr>
            <a:spLocks noGrp="1"/>
          </p:cNvSpPr>
          <p:nvPr>
            <p:ph sz="half" idx="13"/>
          </p:nvPr>
        </p:nvSpPr>
        <p:spPr>
          <a:xfrm>
            <a:off x="6813678" y="3892944"/>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EB309C58-4F71-4A79-9EFB-ADAF56042F33}"/>
              </a:ext>
            </a:extLst>
          </p:cNvPr>
          <p:cNvSpPr>
            <a:spLocks noGrp="1"/>
          </p:cNvSpPr>
          <p:nvPr>
            <p:ph sz="half" idx="14"/>
          </p:nvPr>
        </p:nvSpPr>
        <p:spPr>
          <a:xfrm>
            <a:off x="1384491" y="3842008"/>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007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B3D2-A1D2-4880-B162-00036BFA62C1}"/>
              </a:ext>
            </a:extLst>
          </p:cNvPr>
          <p:cNvSpPr>
            <a:spLocks noGrp="1"/>
          </p:cNvSpPr>
          <p:nvPr>
            <p:ph type="title"/>
          </p:nvPr>
        </p:nvSpPr>
        <p:spPr>
          <a:xfrm>
            <a:off x="123444" y="126890"/>
            <a:ext cx="11463402" cy="564446"/>
          </a:xfrm>
          <a:solidFill>
            <a:schemeClr val="tx2"/>
          </a:solidFill>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0DD851-23DA-4C50-96B9-87FBFB4E6500}"/>
              </a:ext>
            </a:extLst>
          </p:cNvPr>
          <p:cNvSpPr>
            <a:spLocks noGrp="1"/>
          </p:cNvSpPr>
          <p:nvPr>
            <p:ph sz="half" idx="1"/>
          </p:nvPr>
        </p:nvSpPr>
        <p:spPr>
          <a:xfrm>
            <a:off x="123444" y="906961"/>
            <a:ext cx="2887980" cy="5678247"/>
          </a:xfrm>
          <a:solidFill>
            <a:schemeClr val="tx2">
              <a:lumMod val="20000"/>
              <a:lumOff val="80000"/>
            </a:schemeClr>
          </a:solidFill>
        </p:spPr>
        <p:txBody>
          <a:bodyPr/>
          <a:lstStyle>
            <a:lvl1pPr>
              <a:defRPr sz="1400"/>
            </a:lvl1pPr>
            <a:lvl2pPr>
              <a:defRPr sz="1200"/>
            </a:lvl2pPr>
            <a:lvl3pPr>
              <a:defRPr sz="1100"/>
            </a:lvl3pPr>
            <a:lvl4pPr>
              <a:defRPr sz="105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E9D168-ABAD-4219-B819-DCD9327D21E1}"/>
              </a:ext>
            </a:extLst>
          </p:cNvPr>
          <p:cNvSpPr>
            <a:spLocks noGrp="1"/>
          </p:cNvSpPr>
          <p:nvPr>
            <p:ph sz="half" idx="2"/>
          </p:nvPr>
        </p:nvSpPr>
        <p:spPr>
          <a:xfrm>
            <a:off x="7472046" y="895072"/>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B7D49282-8F6C-4A65-B087-B662F0B0A7BD}"/>
              </a:ext>
            </a:extLst>
          </p:cNvPr>
          <p:cNvSpPr>
            <a:spLocks noGrp="1"/>
          </p:cNvSpPr>
          <p:nvPr>
            <p:ph type="sldNum" sz="quarter" idx="12"/>
          </p:nvPr>
        </p:nvSpPr>
        <p:spPr>
          <a:xfrm>
            <a:off x="9201912" y="6386758"/>
            <a:ext cx="2743200" cy="365125"/>
          </a:xfrm>
        </p:spPr>
        <p:txBody>
          <a:bodyPr/>
          <a:lstStyle/>
          <a:p>
            <a:fld id="{A763E866-B4C4-4DDD-8E11-EEFA81FDF318}" type="slidenum">
              <a:rPr lang="en-US" smtClean="0"/>
              <a:t>‹#›</a:t>
            </a:fld>
            <a:endParaRPr lang="en-US"/>
          </a:p>
        </p:txBody>
      </p:sp>
      <p:sp>
        <p:nvSpPr>
          <p:cNvPr id="10" name="Content Placeholder 3">
            <a:extLst>
              <a:ext uri="{FF2B5EF4-FFF2-40B4-BE49-F238E27FC236}">
                <a16:creationId xmlns:a16="http://schemas.microsoft.com/office/drawing/2014/main" id="{7177A70A-59EE-4F20-A0D7-73304593DE1F}"/>
              </a:ext>
            </a:extLst>
          </p:cNvPr>
          <p:cNvSpPr>
            <a:spLocks noGrp="1"/>
          </p:cNvSpPr>
          <p:nvPr>
            <p:ph sz="half" idx="13"/>
          </p:nvPr>
        </p:nvSpPr>
        <p:spPr>
          <a:xfrm>
            <a:off x="7472046" y="3842008"/>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EB309C58-4F71-4A79-9EFB-ADAF56042F33}"/>
              </a:ext>
            </a:extLst>
          </p:cNvPr>
          <p:cNvSpPr>
            <a:spLocks noGrp="1"/>
          </p:cNvSpPr>
          <p:nvPr>
            <p:ph sz="half" idx="14"/>
          </p:nvPr>
        </p:nvSpPr>
        <p:spPr>
          <a:xfrm>
            <a:off x="3115755" y="3842008"/>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7F4ACBBF-3487-4572-95B1-3F36497695AD}"/>
              </a:ext>
            </a:extLst>
          </p:cNvPr>
          <p:cNvSpPr>
            <a:spLocks noGrp="1"/>
          </p:cNvSpPr>
          <p:nvPr>
            <p:ph sz="half" idx="15"/>
          </p:nvPr>
        </p:nvSpPr>
        <p:spPr>
          <a:xfrm>
            <a:off x="3115755" y="895072"/>
            <a:ext cx="41148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2425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B3D2-A1D2-4880-B162-00036BFA62C1}"/>
              </a:ext>
            </a:extLst>
          </p:cNvPr>
          <p:cNvSpPr>
            <a:spLocks noGrp="1"/>
          </p:cNvSpPr>
          <p:nvPr>
            <p:ph type="title"/>
          </p:nvPr>
        </p:nvSpPr>
        <p:spPr>
          <a:xfrm>
            <a:off x="838200" y="136526"/>
            <a:ext cx="10515600" cy="56451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0DD851-23DA-4C50-96B9-87FBFB4E6500}"/>
              </a:ext>
            </a:extLst>
          </p:cNvPr>
          <p:cNvSpPr>
            <a:spLocks noGrp="1"/>
          </p:cNvSpPr>
          <p:nvPr>
            <p:ph sz="half" idx="1"/>
          </p:nvPr>
        </p:nvSpPr>
        <p:spPr>
          <a:xfrm>
            <a:off x="838200" y="807248"/>
            <a:ext cx="5038344" cy="5349712"/>
          </a:xfrm>
        </p:spPr>
        <p:txBody>
          <a:bodyPr/>
          <a:lstStyle>
            <a:lvl1pPr>
              <a:defRPr sz="1400"/>
            </a:lvl1pPr>
            <a:lvl2pPr>
              <a:defRPr sz="1300"/>
            </a:lvl2pPr>
            <a:lvl3pPr>
              <a:defRPr sz="1200"/>
            </a:lvl3pPr>
            <a:lvl4pPr>
              <a:defRPr sz="11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B7D49282-8F6C-4A65-B087-B662F0B0A7BD}"/>
              </a:ext>
            </a:extLst>
          </p:cNvPr>
          <p:cNvSpPr>
            <a:spLocks noGrp="1"/>
          </p:cNvSpPr>
          <p:nvPr>
            <p:ph type="sldNum" sz="quarter" idx="12"/>
          </p:nvPr>
        </p:nvSpPr>
        <p:spPr>
          <a:xfrm>
            <a:off x="838200" y="6356287"/>
            <a:ext cx="2743200" cy="365125"/>
          </a:xfrm>
        </p:spPr>
        <p:txBody>
          <a:bodyPr/>
          <a:lstStyle/>
          <a:p>
            <a:fld id="{A763E866-B4C4-4DDD-8E11-EEFA81FDF318}" type="slidenum">
              <a:rPr lang="en-US" smtClean="0"/>
              <a:t>‹#›</a:t>
            </a:fld>
            <a:endParaRPr lang="en-US"/>
          </a:p>
        </p:txBody>
      </p:sp>
      <p:sp>
        <p:nvSpPr>
          <p:cNvPr id="9" name="Content Placeholder 3">
            <a:extLst>
              <a:ext uri="{FF2B5EF4-FFF2-40B4-BE49-F238E27FC236}">
                <a16:creationId xmlns:a16="http://schemas.microsoft.com/office/drawing/2014/main" id="{D18E2B43-E1AB-4F7E-9BC1-86F12E615042}"/>
              </a:ext>
            </a:extLst>
          </p:cNvPr>
          <p:cNvSpPr>
            <a:spLocks noGrp="1"/>
          </p:cNvSpPr>
          <p:nvPr>
            <p:ph sz="half" idx="13"/>
          </p:nvPr>
        </p:nvSpPr>
        <p:spPr>
          <a:xfrm>
            <a:off x="6096000" y="807248"/>
            <a:ext cx="5364480" cy="53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5188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831F-2425-4B3D-8546-0AF2B7F70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5E8F3-E5B5-4955-B312-8704EA44A719}"/>
              </a:ext>
            </a:extLst>
          </p:cNvPr>
          <p:cNvSpPr>
            <a:spLocks noGrp="1"/>
          </p:cNvSpPr>
          <p:nvPr>
            <p:ph type="dt" sz="half" idx="10"/>
          </p:nvPr>
        </p:nvSpPr>
        <p:spPr/>
        <p:txBody>
          <a:bodyPr/>
          <a:lstStyle/>
          <a:p>
            <a:r>
              <a:rPr lang="en-US"/>
              <a:t>10/20/2020</a:t>
            </a:r>
          </a:p>
        </p:txBody>
      </p:sp>
      <p:sp>
        <p:nvSpPr>
          <p:cNvPr id="4" name="Footer Placeholder 3">
            <a:extLst>
              <a:ext uri="{FF2B5EF4-FFF2-40B4-BE49-F238E27FC236}">
                <a16:creationId xmlns:a16="http://schemas.microsoft.com/office/drawing/2014/main" id="{DC650A3E-7F53-4158-A970-4B0FDE049F20}"/>
              </a:ext>
            </a:extLst>
          </p:cNvPr>
          <p:cNvSpPr>
            <a:spLocks noGrp="1"/>
          </p:cNvSpPr>
          <p:nvPr>
            <p:ph type="ftr" sz="quarter" idx="11"/>
          </p:nvPr>
        </p:nvSpPr>
        <p:spPr/>
        <p:txBody>
          <a:bodyPr/>
          <a:lstStyle/>
          <a:p>
            <a:r>
              <a:rPr lang="en-US"/>
              <a:t>Ui-Wing Cheah</a:t>
            </a:r>
          </a:p>
        </p:txBody>
      </p:sp>
      <p:sp>
        <p:nvSpPr>
          <p:cNvPr id="5" name="Slide Number Placeholder 4">
            <a:extLst>
              <a:ext uri="{FF2B5EF4-FFF2-40B4-BE49-F238E27FC236}">
                <a16:creationId xmlns:a16="http://schemas.microsoft.com/office/drawing/2014/main" id="{D3846860-C816-487D-B740-8909BAABCB93}"/>
              </a:ext>
            </a:extLst>
          </p:cNvPr>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371446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10/20/2020</a:t>
            </a:r>
          </a:p>
        </p:txBody>
      </p:sp>
      <p:sp>
        <p:nvSpPr>
          <p:cNvPr id="5" name="Footer Placeholder 4"/>
          <p:cNvSpPr>
            <a:spLocks noGrp="1"/>
          </p:cNvSpPr>
          <p:nvPr>
            <p:ph type="ftr" sz="quarter" idx="11"/>
          </p:nvPr>
        </p:nvSpPr>
        <p:spPr/>
        <p:txBody>
          <a:bodyPr/>
          <a:lstStyle/>
          <a:p>
            <a:r>
              <a:rPr lang="en-US"/>
              <a:t>Ui-Wing Cheah</a:t>
            </a:r>
          </a:p>
        </p:txBody>
      </p:sp>
      <p:sp>
        <p:nvSpPr>
          <p:cNvPr id="6" name="Slide Number Placeholder 5"/>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13729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10/20/2020</a:t>
            </a:r>
          </a:p>
        </p:txBody>
      </p:sp>
      <p:sp>
        <p:nvSpPr>
          <p:cNvPr id="5" name="Footer Placeholder 4"/>
          <p:cNvSpPr>
            <a:spLocks noGrp="1"/>
          </p:cNvSpPr>
          <p:nvPr>
            <p:ph type="ftr" sz="quarter" idx="11"/>
          </p:nvPr>
        </p:nvSpPr>
        <p:spPr/>
        <p:txBody>
          <a:bodyPr/>
          <a:lstStyle/>
          <a:p>
            <a:r>
              <a:rPr lang="en-US"/>
              <a:t>Ui-Wing Cheah</a:t>
            </a:r>
          </a:p>
        </p:txBody>
      </p:sp>
      <p:sp>
        <p:nvSpPr>
          <p:cNvPr id="6" name="Slide Number Placeholder 5"/>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2868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10/20/2020</a:t>
            </a:r>
          </a:p>
        </p:txBody>
      </p:sp>
      <p:sp>
        <p:nvSpPr>
          <p:cNvPr id="6" name="Footer Placeholder 5"/>
          <p:cNvSpPr>
            <a:spLocks noGrp="1"/>
          </p:cNvSpPr>
          <p:nvPr>
            <p:ph type="ftr" sz="quarter" idx="11"/>
          </p:nvPr>
        </p:nvSpPr>
        <p:spPr/>
        <p:txBody>
          <a:bodyPr/>
          <a:lstStyle/>
          <a:p>
            <a:r>
              <a:rPr lang="en-US"/>
              <a:t>Ui-Wing Cheah</a:t>
            </a:r>
          </a:p>
        </p:txBody>
      </p:sp>
      <p:sp>
        <p:nvSpPr>
          <p:cNvPr id="7" name="Slide Number Placeholder 6"/>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30378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10/20/2020</a:t>
            </a:r>
          </a:p>
        </p:txBody>
      </p:sp>
      <p:sp>
        <p:nvSpPr>
          <p:cNvPr id="8" name="Footer Placeholder 7"/>
          <p:cNvSpPr>
            <a:spLocks noGrp="1"/>
          </p:cNvSpPr>
          <p:nvPr>
            <p:ph type="ftr" sz="quarter" idx="11"/>
          </p:nvPr>
        </p:nvSpPr>
        <p:spPr/>
        <p:txBody>
          <a:bodyPr/>
          <a:lstStyle/>
          <a:p>
            <a:r>
              <a:rPr lang="en-US"/>
              <a:t>Ui-Wing Cheah</a:t>
            </a:r>
          </a:p>
        </p:txBody>
      </p:sp>
      <p:sp>
        <p:nvSpPr>
          <p:cNvPr id="9" name="Slide Number Placeholder 8"/>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161981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10/20/2020</a:t>
            </a:r>
          </a:p>
        </p:txBody>
      </p:sp>
      <p:sp>
        <p:nvSpPr>
          <p:cNvPr id="4" name="Footer Placeholder 3"/>
          <p:cNvSpPr>
            <a:spLocks noGrp="1"/>
          </p:cNvSpPr>
          <p:nvPr>
            <p:ph type="ftr" sz="quarter" idx="11"/>
          </p:nvPr>
        </p:nvSpPr>
        <p:spPr/>
        <p:txBody>
          <a:bodyPr/>
          <a:lstStyle/>
          <a:p>
            <a:r>
              <a:rPr lang="en-US"/>
              <a:t>Ui-Wing Cheah</a:t>
            </a:r>
          </a:p>
        </p:txBody>
      </p:sp>
      <p:sp>
        <p:nvSpPr>
          <p:cNvPr id="5" name="Slide Number Placeholder 4"/>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390612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10/20/2020</a:t>
            </a:r>
          </a:p>
        </p:txBody>
      </p:sp>
      <p:sp>
        <p:nvSpPr>
          <p:cNvPr id="3" name="Footer Placeholder 2"/>
          <p:cNvSpPr>
            <a:spLocks noGrp="1"/>
          </p:cNvSpPr>
          <p:nvPr>
            <p:ph type="ftr" sz="quarter" idx="11"/>
          </p:nvPr>
        </p:nvSpPr>
        <p:spPr/>
        <p:txBody>
          <a:bodyPr/>
          <a:lstStyle/>
          <a:p>
            <a:r>
              <a:rPr lang="en-US"/>
              <a:t>Ui-Wing Cheah</a:t>
            </a:r>
          </a:p>
        </p:txBody>
      </p:sp>
      <p:sp>
        <p:nvSpPr>
          <p:cNvPr id="4" name="Slide Number Placeholder 3"/>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201734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10/20/2020</a:t>
            </a:r>
          </a:p>
        </p:txBody>
      </p:sp>
      <p:sp>
        <p:nvSpPr>
          <p:cNvPr id="6" name="Footer Placeholder 5"/>
          <p:cNvSpPr>
            <a:spLocks noGrp="1"/>
          </p:cNvSpPr>
          <p:nvPr>
            <p:ph type="ftr" sz="quarter" idx="11"/>
          </p:nvPr>
        </p:nvSpPr>
        <p:spPr/>
        <p:txBody>
          <a:bodyPr/>
          <a:lstStyle/>
          <a:p>
            <a:r>
              <a:rPr lang="en-US"/>
              <a:t>Ui-Wing Cheah</a:t>
            </a:r>
          </a:p>
        </p:txBody>
      </p:sp>
      <p:sp>
        <p:nvSpPr>
          <p:cNvPr id="7" name="Slide Number Placeholder 6"/>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104845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10/20/2020</a:t>
            </a:r>
          </a:p>
        </p:txBody>
      </p:sp>
      <p:sp>
        <p:nvSpPr>
          <p:cNvPr id="6" name="Footer Placeholder 5"/>
          <p:cNvSpPr>
            <a:spLocks noGrp="1"/>
          </p:cNvSpPr>
          <p:nvPr>
            <p:ph type="ftr" sz="quarter" idx="11"/>
          </p:nvPr>
        </p:nvSpPr>
        <p:spPr/>
        <p:txBody>
          <a:bodyPr/>
          <a:lstStyle/>
          <a:p>
            <a:r>
              <a:rPr lang="en-US"/>
              <a:t>Ui-Wing Cheah</a:t>
            </a:r>
          </a:p>
        </p:txBody>
      </p:sp>
      <p:sp>
        <p:nvSpPr>
          <p:cNvPr id="7" name="Slide Number Placeholder 6"/>
          <p:cNvSpPr>
            <a:spLocks noGrp="1"/>
          </p:cNvSpPr>
          <p:nvPr>
            <p:ph type="sldNum" sz="quarter" idx="12"/>
          </p:nvPr>
        </p:nvSpPr>
        <p:spPr/>
        <p:txBody>
          <a:bodyPr/>
          <a:lstStyle/>
          <a:p>
            <a:fld id="{A763E866-B4C4-4DDD-8E11-EEFA81FDF318}" type="slidenum">
              <a:rPr lang="en-US" smtClean="0"/>
              <a:t>‹#›</a:t>
            </a:fld>
            <a:endParaRPr lang="en-US"/>
          </a:p>
        </p:txBody>
      </p:sp>
    </p:spTree>
    <p:extLst>
      <p:ext uri="{BB962C8B-B14F-4D97-AF65-F5344CB8AC3E}">
        <p14:creationId xmlns:p14="http://schemas.microsoft.com/office/powerpoint/2010/main" val="107520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10/20/2020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Ui-Wing Cheah</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3E866-B4C4-4DDD-8E11-EEFA81FDF318}" type="slidenum">
              <a:rPr lang="en-US" smtClean="0"/>
              <a:t>‹#›</a:t>
            </a:fld>
            <a:endParaRPr lang="en-US"/>
          </a:p>
        </p:txBody>
      </p:sp>
    </p:spTree>
    <p:extLst>
      <p:ext uri="{BB962C8B-B14F-4D97-AF65-F5344CB8AC3E}">
        <p14:creationId xmlns:p14="http://schemas.microsoft.com/office/powerpoint/2010/main" val="252389722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6" r:id="rId13"/>
    <p:sldLayoutId id="2147483707" r:id="rId14"/>
    <p:sldLayoutId id="2147483661" r:id="rId15"/>
    <p:sldLayoutId id="2147483660"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30D4-A1A9-4A5A-9A4B-1A0150262EEA}"/>
              </a:ext>
            </a:extLst>
          </p:cNvPr>
          <p:cNvSpPr>
            <a:spLocks noGrp="1"/>
          </p:cNvSpPr>
          <p:nvPr>
            <p:ph type="title"/>
          </p:nvPr>
        </p:nvSpPr>
        <p:spPr>
          <a:xfrm>
            <a:off x="831850" y="3247697"/>
            <a:ext cx="10913460" cy="1341766"/>
          </a:xfrm>
        </p:spPr>
        <p:txBody>
          <a:bodyPr anchor="b">
            <a:normAutofit/>
          </a:bodyPr>
          <a:lstStyle/>
          <a:p>
            <a:r>
              <a:rPr lang="en-US" dirty="0"/>
              <a:t>S&amp;P500 Returns Analysis</a:t>
            </a:r>
          </a:p>
        </p:txBody>
      </p:sp>
      <p:sp>
        <p:nvSpPr>
          <p:cNvPr id="3" name="Subtitle 2">
            <a:extLst>
              <a:ext uri="{FF2B5EF4-FFF2-40B4-BE49-F238E27FC236}">
                <a16:creationId xmlns:a16="http://schemas.microsoft.com/office/drawing/2014/main" id="{E215D943-7762-4576-BCBF-8B480FE8A65E}"/>
              </a:ext>
            </a:extLst>
          </p:cNvPr>
          <p:cNvSpPr>
            <a:spLocks noGrp="1"/>
          </p:cNvSpPr>
          <p:nvPr>
            <p:ph type="body" idx="1"/>
          </p:nvPr>
        </p:nvSpPr>
        <p:spPr/>
        <p:txBody>
          <a:bodyPr>
            <a:normAutofit/>
          </a:bodyPr>
          <a:lstStyle/>
          <a:p>
            <a:r>
              <a:rPr lang="en-US" dirty="0">
                <a:solidFill>
                  <a:schemeClr val="tx1">
                    <a:lumMod val="65000"/>
                    <a:lumOff val="35000"/>
                  </a:schemeClr>
                </a:solidFill>
              </a:rPr>
              <a:t>Ui-Wing Cheah</a:t>
            </a:r>
          </a:p>
          <a:p>
            <a:endParaRPr lang="en-US" sz="1400" dirty="0">
              <a:solidFill>
                <a:schemeClr val="tx1">
                  <a:lumMod val="65000"/>
                  <a:lumOff val="35000"/>
                </a:schemeClr>
              </a:solidFill>
            </a:endParaRPr>
          </a:p>
        </p:txBody>
      </p:sp>
      <p:sp>
        <p:nvSpPr>
          <p:cNvPr id="4" name="Date Placeholder 3">
            <a:extLst>
              <a:ext uri="{FF2B5EF4-FFF2-40B4-BE49-F238E27FC236}">
                <a16:creationId xmlns:a16="http://schemas.microsoft.com/office/drawing/2014/main" id="{EC5ED752-AEAE-4691-8D43-806751947199}"/>
              </a:ext>
            </a:extLst>
          </p:cNvPr>
          <p:cNvSpPr>
            <a:spLocks noGrp="1"/>
          </p:cNvSpPr>
          <p:nvPr>
            <p:ph type="dt" sz="half" idx="10"/>
          </p:nvPr>
        </p:nvSpPr>
        <p:spPr/>
        <p:txBody>
          <a:bodyPr/>
          <a:lstStyle/>
          <a:p>
            <a:r>
              <a:rPr lang="en-US" dirty="0"/>
              <a:t>10/20/2020</a:t>
            </a:r>
          </a:p>
        </p:txBody>
      </p:sp>
    </p:spTree>
    <p:extLst>
      <p:ext uri="{BB962C8B-B14F-4D97-AF65-F5344CB8AC3E}">
        <p14:creationId xmlns:p14="http://schemas.microsoft.com/office/powerpoint/2010/main" val="231436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AFA-387F-4C72-9329-0FCB5348A6BD}"/>
              </a:ext>
            </a:extLst>
          </p:cNvPr>
          <p:cNvSpPr>
            <a:spLocks noGrp="1"/>
          </p:cNvSpPr>
          <p:nvPr>
            <p:ph type="title"/>
          </p:nvPr>
        </p:nvSpPr>
        <p:spPr/>
        <p:txBody>
          <a:bodyPr>
            <a:normAutofit fontScale="90000"/>
          </a:bodyPr>
          <a:lstStyle/>
          <a:p>
            <a:r>
              <a:rPr lang="en-US" dirty="0"/>
              <a:t>Agenda and Approach</a:t>
            </a:r>
          </a:p>
        </p:txBody>
      </p:sp>
      <p:sp>
        <p:nvSpPr>
          <p:cNvPr id="3" name="Content Placeholder 2">
            <a:extLst>
              <a:ext uri="{FF2B5EF4-FFF2-40B4-BE49-F238E27FC236}">
                <a16:creationId xmlns:a16="http://schemas.microsoft.com/office/drawing/2014/main" id="{6270D06B-9597-4993-8288-D1BF5366F4A7}"/>
              </a:ext>
            </a:extLst>
          </p:cNvPr>
          <p:cNvSpPr>
            <a:spLocks noGrp="1"/>
          </p:cNvSpPr>
          <p:nvPr>
            <p:ph sz="half" idx="1"/>
          </p:nvPr>
        </p:nvSpPr>
        <p:spPr/>
        <p:txBody>
          <a:bodyPr>
            <a:normAutofit fontScale="77500" lnSpcReduction="20000"/>
          </a:bodyPr>
          <a:lstStyle/>
          <a:p>
            <a:pPr marL="0" indent="0">
              <a:buNone/>
            </a:pPr>
            <a:endParaRPr lang="en-US" sz="2000" i="1" dirty="0"/>
          </a:p>
          <a:p>
            <a:r>
              <a:rPr lang="en-US" sz="2000" b="1" i="1" dirty="0"/>
              <a:t>Quantify, with S&amp;P 500 price data, whether large market moves are happening more regularly and with greater speed than in the past</a:t>
            </a:r>
            <a:r>
              <a:rPr lang="en-US" sz="2000" b="1" dirty="0"/>
              <a:t>.</a:t>
            </a:r>
          </a:p>
          <a:p>
            <a:endParaRPr lang="en-US" dirty="0"/>
          </a:p>
          <a:p>
            <a:r>
              <a:rPr lang="en-US" dirty="0"/>
              <a:t>S&amp;P500 price data from 12/31/1928-12/31/2018:</a:t>
            </a:r>
          </a:p>
          <a:p>
            <a:pPr lvl="1"/>
            <a:endParaRPr lang="en-US" dirty="0"/>
          </a:p>
          <a:p>
            <a:pPr lvl="1"/>
            <a:r>
              <a:rPr lang="en-US" dirty="0"/>
              <a:t>90 years of daily returns.</a:t>
            </a:r>
          </a:p>
          <a:p>
            <a:pPr lvl="1"/>
            <a:endParaRPr lang="en-US" dirty="0"/>
          </a:p>
          <a:p>
            <a:pPr lvl="1"/>
            <a:r>
              <a:rPr lang="en-US" dirty="0"/>
              <a:t>30 non-overlapping 3-year samples.</a:t>
            </a:r>
          </a:p>
          <a:p>
            <a:pPr lvl="1"/>
            <a:endParaRPr lang="en-US" dirty="0"/>
          </a:p>
          <a:p>
            <a:pPr lvl="1"/>
            <a:r>
              <a:rPr lang="en-US" dirty="0"/>
              <a:t>Samples 28,29,30 covering periods 2010-12, 2013-15, 2016-18 will be considered recent.</a:t>
            </a:r>
          </a:p>
          <a:p>
            <a:endParaRPr lang="en-US" dirty="0"/>
          </a:p>
          <a:p>
            <a:r>
              <a:rPr lang="en-US" dirty="0"/>
              <a:t>The analysis will address this question from three perspectives:</a:t>
            </a:r>
          </a:p>
          <a:p>
            <a:endParaRPr lang="en-US" dirty="0"/>
          </a:p>
          <a:p>
            <a:pPr lvl="1"/>
            <a:r>
              <a:rPr lang="en-US" dirty="0"/>
              <a:t>1: Are recent returns larger (in absolute) than in the past and are the differences statistically significant?</a:t>
            </a:r>
          </a:p>
          <a:p>
            <a:pPr lvl="1"/>
            <a:endParaRPr lang="en-US" dirty="0"/>
          </a:p>
          <a:p>
            <a:pPr lvl="1"/>
            <a:r>
              <a:rPr lang="en-US" dirty="0"/>
              <a:t>2: Is the market more volatile and has volatility been changing more rapidly recently?</a:t>
            </a:r>
          </a:p>
          <a:p>
            <a:pPr lvl="1"/>
            <a:endParaRPr lang="en-US" dirty="0"/>
          </a:p>
          <a:p>
            <a:pPr lvl="1"/>
            <a:r>
              <a:rPr lang="en-US" dirty="0"/>
              <a:t>3: Have there been more market surprises i.e. more unexpectedly large events?</a:t>
            </a:r>
          </a:p>
          <a:p>
            <a:pPr lvl="1"/>
            <a:endParaRPr lang="en-US" dirty="0"/>
          </a:p>
          <a:p>
            <a:r>
              <a:rPr lang="en-US" dirty="0"/>
              <a:t>Approach will be to associate measures to each of these hypotheses and evaluate their statistical significance in relation to their empirical distributions derived from the 30 non-overlapping samples.</a:t>
            </a:r>
          </a:p>
          <a:p>
            <a:pPr lvl="1"/>
            <a:endParaRPr lang="en-US" dirty="0"/>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3B44465-F86F-4920-B979-1F566B877A75}"/>
              </a:ext>
            </a:extLst>
          </p:cNvPr>
          <p:cNvSpPr>
            <a:spLocks noGrp="1"/>
          </p:cNvSpPr>
          <p:nvPr>
            <p:ph type="sldNum" sz="quarter" idx="12"/>
          </p:nvPr>
        </p:nvSpPr>
        <p:spPr/>
        <p:txBody>
          <a:bodyPr/>
          <a:lstStyle/>
          <a:p>
            <a:fld id="{A763E866-B4C4-4DDD-8E11-EEFA81FDF318}" type="slidenum">
              <a:rPr lang="en-US" smtClean="0"/>
              <a:t>2</a:t>
            </a:fld>
            <a:endParaRPr lang="en-US"/>
          </a:p>
        </p:txBody>
      </p:sp>
    </p:spTree>
    <p:extLst>
      <p:ext uri="{BB962C8B-B14F-4D97-AF65-F5344CB8AC3E}">
        <p14:creationId xmlns:p14="http://schemas.microsoft.com/office/powerpoint/2010/main" val="170659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A6B8-BC94-462E-8035-181437295D00}"/>
              </a:ext>
            </a:extLst>
          </p:cNvPr>
          <p:cNvSpPr>
            <a:spLocks noGrp="1"/>
          </p:cNvSpPr>
          <p:nvPr>
            <p:ph type="title"/>
          </p:nvPr>
        </p:nvSpPr>
        <p:spPr/>
        <p:txBody>
          <a:bodyPr>
            <a:normAutofit fontScale="90000"/>
          </a:bodyPr>
          <a:lstStyle/>
          <a:p>
            <a:r>
              <a:rPr lang="en-US" dirty="0"/>
              <a:t>1: Are Recent Market Returns Larger?</a:t>
            </a:r>
          </a:p>
        </p:txBody>
      </p:sp>
      <p:sp>
        <p:nvSpPr>
          <p:cNvPr id="3" name="Content Placeholder 2">
            <a:extLst>
              <a:ext uri="{FF2B5EF4-FFF2-40B4-BE49-F238E27FC236}">
                <a16:creationId xmlns:a16="http://schemas.microsoft.com/office/drawing/2014/main" id="{B43B8446-E1E0-4B3A-BFF5-A1633F699296}"/>
              </a:ext>
            </a:extLst>
          </p:cNvPr>
          <p:cNvSpPr>
            <a:spLocks noGrp="1"/>
          </p:cNvSpPr>
          <p:nvPr>
            <p:ph sz="half" idx="1"/>
          </p:nvPr>
        </p:nvSpPr>
        <p:spPr/>
        <p:txBody>
          <a:bodyPr>
            <a:normAutofit fontScale="85000" lnSpcReduction="10000"/>
          </a:bodyPr>
          <a:lstStyle/>
          <a:p>
            <a:r>
              <a:rPr lang="en-US" dirty="0"/>
              <a:t>Compare recent returns with previous. What is the empirical probability of observing a recent sample statistic assuming that returns are drawn from the same distribution?</a:t>
            </a:r>
          </a:p>
          <a:p>
            <a:r>
              <a:rPr lang="en-US" dirty="0"/>
              <a:t>Compute summary statistics:</a:t>
            </a:r>
          </a:p>
          <a:p>
            <a:pPr lvl="1"/>
            <a:r>
              <a:rPr lang="en-US" dirty="0"/>
              <a:t>mean, median, 10%-90%tile average.</a:t>
            </a:r>
          </a:p>
          <a:p>
            <a:pPr lvl="1"/>
            <a:r>
              <a:rPr lang="en-US" dirty="0"/>
              <a:t>tail averages.</a:t>
            </a:r>
          </a:p>
          <a:p>
            <a:pPr lvl="1"/>
            <a:r>
              <a:rPr lang="en-US" dirty="0"/>
              <a:t>std. dev and interquartile range.</a:t>
            </a:r>
          </a:p>
          <a:p>
            <a:pPr lvl="1"/>
            <a:endParaRPr lang="en-US" dirty="0"/>
          </a:p>
          <a:p>
            <a:r>
              <a:rPr lang="en-US" dirty="0"/>
              <a:t>We have 30 observations for each statistic.</a:t>
            </a:r>
          </a:p>
          <a:p>
            <a:endParaRPr lang="en-US" dirty="0"/>
          </a:p>
          <a:p>
            <a:r>
              <a:rPr lang="en-US" dirty="0"/>
              <a:t>Compute percent-of-rank value of each statistic from the 30 observations. This is the empirical probability of observing this or smaller values at random. A p-value can then be inferred.</a:t>
            </a:r>
          </a:p>
          <a:p>
            <a:endParaRPr lang="en-US" dirty="0"/>
          </a:p>
          <a:p>
            <a:r>
              <a:rPr lang="en-US" dirty="0"/>
              <a:t>The only measure that approaches statistical significance is the interquartile range of returns in the 2016-18 sample.</a:t>
            </a:r>
          </a:p>
          <a:p>
            <a:endParaRPr lang="en-US" dirty="0"/>
          </a:p>
          <a:p>
            <a:r>
              <a:rPr lang="en-US" dirty="0"/>
              <a:t>In general returns have been slightly larger on average (as seen by the mean, median and 10-90%tile) but outlier returns (absolute) in the recent period are not unusually large.</a:t>
            </a:r>
          </a:p>
          <a:p>
            <a:endParaRPr lang="en-US" dirty="0"/>
          </a:p>
        </p:txBody>
      </p:sp>
      <p:sp>
        <p:nvSpPr>
          <p:cNvPr id="5" name="Slide Number Placeholder 4">
            <a:extLst>
              <a:ext uri="{FF2B5EF4-FFF2-40B4-BE49-F238E27FC236}">
                <a16:creationId xmlns:a16="http://schemas.microsoft.com/office/drawing/2014/main" id="{8C2D4FE9-B1BF-4326-83CD-DC92481DD168}"/>
              </a:ext>
            </a:extLst>
          </p:cNvPr>
          <p:cNvSpPr>
            <a:spLocks noGrp="1"/>
          </p:cNvSpPr>
          <p:nvPr>
            <p:ph type="sldNum" sz="quarter" idx="12"/>
          </p:nvPr>
        </p:nvSpPr>
        <p:spPr/>
        <p:txBody>
          <a:bodyPr/>
          <a:lstStyle/>
          <a:p>
            <a:fld id="{A763E866-B4C4-4DDD-8E11-EEFA81FDF318}" type="slidenum">
              <a:rPr lang="en-US" smtClean="0"/>
              <a:t>3</a:t>
            </a:fld>
            <a:endParaRPr lang="en-US"/>
          </a:p>
        </p:txBody>
      </p:sp>
      <p:pic>
        <p:nvPicPr>
          <p:cNvPr id="68" name="Content Placeholder 67" descr="Chart, box and whisker chart&#10;&#10;Description automatically generated">
            <a:extLst>
              <a:ext uri="{FF2B5EF4-FFF2-40B4-BE49-F238E27FC236}">
                <a16:creationId xmlns:a16="http://schemas.microsoft.com/office/drawing/2014/main" id="{9B14E0F7-FD82-4E03-831B-6C7082F79C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p:pic>
      <p:pic>
        <p:nvPicPr>
          <p:cNvPr id="72" name="Content Placeholder 71" descr="Chart, box and whisker chart&#10;&#10;Description automatically generated">
            <a:extLst>
              <a:ext uri="{FF2B5EF4-FFF2-40B4-BE49-F238E27FC236}">
                <a16:creationId xmlns:a16="http://schemas.microsoft.com/office/drawing/2014/main" id="{392C68BB-76E0-4759-83AA-C1E27A63D1EB}"/>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p:pic>
      <p:pic>
        <p:nvPicPr>
          <p:cNvPr id="70" name="Content Placeholder 69" descr="Chart, box and whisker chart&#10;&#10;Description automatically generated">
            <a:extLst>
              <a:ext uri="{FF2B5EF4-FFF2-40B4-BE49-F238E27FC236}">
                <a16:creationId xmlns:a16="http://schemas.microsoft.com/office/drawing/2014/main" id="{684F9EF5-F558-43F5-AD22-946D8CD31DFF}"/>
              </a:ext>
            </a:extLst>
          </p:cNvPr>
          <p:cNvPicPr>
            <a:picLocks noGrp="1" noChangeAspect="1"/>
          </p:cNvPicPr>
          <p:nvPr>
            <p:ph sz="half" idx="14"/>
          </p:nvPr>
        </p:nvPicPr>
        <p:blipFill>
          <a:blip r:embed="rId4">
            <a:extLst>
              <a:ext uri="{28A0092B-C50C-407E-A947-70E740481C1C}">
                <a14:useLocalDpi xmlns:a14="http://schemas.microsoft.com/office/drawing/2010/main" val="0"/>
              </a:ext>
            </a:extLst>
          </a:blip>
          <a:stretch>
            <a:fillRect/>
          </a:stretch>
        </p:blipFill>
        <p:spPr/>
      </p:pic>
      <p:pic>
        <p:nvPicPr>
          <p:cNvPr id="81" name="Content Placeholder 80">
            <a:extLst>
              <a:ext uri="{FF2B5EF4-FFF2-40B4-BE49-F238E27FC236}">
                <a16:creationId xmlns:a16="http://schemas.microsoft.com/office/drawing/2014/main" id="{5D236CBA-5E5A-4CEF-9842-1336DA0CBFF7}"/>
              </a:ext>
            </a:extLst>
          </p:cNvPr>
          <p:cNvPicPr>
            <a:picLocks noGrp="1" noChangeAspect="1"/>
          </p:cNvPicPr>
          <p:nvPr>
            <p:ph sz="half" idx="15"/>
          </p:nvPr>
        </p:nvPicPr>
        <p:blipFill>
          <a:blip r:embed="rId5"/>
          <a:stretch>
            <a:fillRect/>
          </a:stretch>
        </p:blipFill>
        <p:spPr>
          <a:xfrm>
            <a:off x="3582988" y="931926"/>
            <a:ext cx="3181350" cy="2743200"/>
          </a:xfrm>
          <a:prstGeom prst="rect">
            <a:avLst/>
          </a:prstGeom>
        </p:spPr>
      </p:pic>
    </p:spTree>
    <p:extLst>
      <p:ext uri="{BB962C8B-B14F-4D97-AF65-F5344CB8AC3E}">
        <p14:creationId xmlns:p14="http://schemas.microsoft.com/office/powerpoint/2010/main" val="49153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3305-F25E-4B72-AFC3-703264430528}"/>
              </a:ext>
            </a:extLst>
          </p:cNvPr>
          <p:cNvSpPr>
            <a:spLocks noGrp="1"/>
          </p:cNvSpPr>
          <p:nvPr>
            <p:ph type="title"/>
          </p:nvPr>
        </p:nvSpPr>
        <p:spPr/>
        <p:txBody>
          <a:bodyPr>
            <a:normAutofit fontScale="90000"/>
          </a:bodyPr>
          <a:lstStyle/>
          <a:p>
            <a:r>
              <a:rPr lang="en-US" dirty="0"/>
              <a:t>2: Is The Market More Reactive?</a:t>
            </a:r>
          </a:p>
        </p:txBody>
      </p:sp>
      <p:sp>
        <p:nvSpPr>
          <p:cNvPr id="3" name="Content Placeholder 2">
            <a:extLst>
              <a:ext uri="{FF2B5EF4-FFF2-40B4-BE49-F238E27FC236}">
                <a16:creationId xmlns:a16="http://schemas.microsoft.com/office/drawing/2014/main" id="{8CA4345F-E828-4C3B-BDDE-B6D2C47DD310}"/>
              </a:ext>
            </a:extLst>
          </p:cNvPr>
          <p:cNvSpPr>
            <a:spLocks noGrp="1"/>
          </p:cNvSpPr>
          <p:nvPr>
            <p:ph sz="half" idx="1"/>
          </p:nvPr>
        </p:nvSpPr>
        <p:spPr/>
        <p:txBody>
          <a:bodyPr>
            <a:normAutofit/>
          </a:bodyPr>
          <a:lstStyle/>
          <a:p>
            <a:pPr marL="0" indent="0">
              <a:buNone/>
            </a:pPr>
            <a:r>
              <a:rPr lang="en-US" dirty="0"/>
              <a:t>Compare the reactivity of market returns by estimating volatility with an exponential window and comparing the levels and daily changes. </a:t>
            </a:r>
          </a:p>
          <a:p>
            <a:pPr marL="0" indent="0">
              <a:buNone/>
            </a:pPr>
            <a:r>
              <a:rPr lang="en-US" dirty="0"/>
              <a:t>	</a:t>
            </a:r>
          </a:p>
          <a:p>
            <a:r>
              <a:rPr lang="en-US" dirty="0"/>
              <a:t>Use a fast estimator: 2-week half-life.</a:t>
            </a:r>
          </a:p>
          <a:p>
            <a:endParaRPr lang="en-US" dirty="0"/>
          </a:p>
          <a:p>
            <a:r>
              <a:rPr lang="en-US" dirty="0"/>
              <a:t>Compute summary statistics, as previous - including tail averages -of both levels and daily changes.</a:t>
            </a:r>
          </a:p>
          <a:p>
            <a:endParaRPr lang="en-US" dirty="0"/>
          </a:p>
          <a:p>
            <a:r>
              <a:rPr lang="en-US" dirty="0"/>
              <a:t>Perc. value tables in appendix.</a:t>
            </a:r>
          </a:p>
          <a:p>
            <a:endParaRPr lang="en-US" dirty="0"/>
          </a:p>
          <a:p>
            <a:r>
              <a:rPr lang="en-US" dirty="0"/>
              <a:t>Nothing statistically significant.</a:t>
            </a:r>
          </a:p>
          <a:p>
            <a:endParaRPr lang="en-US" dirty="0"/>
          </a:p>
          <a:p>
            <a:r>
              <a:rPr lang="en-US" dirty="0"/>
              <a:t>2016-18 period marked by somewhat unusually low volatility (in the left tail, 2%tile and 5%tile indicated in fig 6).</a:t>
            </a:r>
          </a:p>
          <a:p>
            <a:endParaRPr lang="en-US" dirty="0"/>
          </a:p>
          <a:p>
            <a:pPr marL="0" indent="0">
              <a:buNone/>
            </a:pPr>
            <a:endParaRPr lang="en-US" dirty="0"/>
          </a:p>
          <a:p>
            <a:pPr marL="0" indent="0">
              <a:buNone/>
            </a:pPr>
            <a:endParaRPr lang="en-US" b="1"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86FC670-E196-4CCE-A4EB-EE45BB7DB707}"/>
              </a:ext>
            </a:extLst>
          </p:cNvPr>
          <p:cNvSpPr>
            <a:spLocks noGrp="1"/>
          </p:cNvSpPr>
          <p:nvPr>
            <p:ph type="sldNum" sz="quarter" idx="12"/>
          </p:nvPr>
        </p:nvSpPr>
        <p:spPr/>
        <p:txBody>
          <a:bodyPr/>
          <a:lstStyle/>
          <a:p>
            <a:fld id="{A763E866-B4C4-4DDD-8E11-EEFA81FDF318}" type="slidenum">
              <a:rPr lang="en-US" smtClean="0"/>
              <a:t>4</a:t>
            </a:fld>
            <a:endParaRPr lang="en-US"/>
          </a:p>
        </p:txBody>
      </p:sp>
      <p:pic>
        <p:nvPicPr>
          <p:cNvPr id="54" name="Content Placeholder 53" descr="Chart, box and whisker chart&#10;&#10;Description automatically generated">
            <a:extLst>
              <a:ext uri="{FF2B5EF4-FFF2-40B4-BE49-F238E27FC236}">
                <a16:creationId xmlns:a16="http://schemas.microsoft.com/office/drawing/2014/main" id="{CA4F287B-95BA-4E32-9E06-E01A9D47A63A}"/>
              </a:ext>
            </a:extLst>
          </p:cNvPr>
          <p:cNvPicPr>
            <a:picLocks noGrp="1" noChangeAspect="1"/>
          </p:cNvPicPr>
          <p:nvPr>
            <p:ph sz="half" idx="15"/>
          </p:nvPr>
        </p:nvPicPr>
        <p:blipFill>
          <a:blip r:embed="rId2">
            <a:extLst>
              <a:ext uri="{28A0092B-C50C-407E-A947-70E740481C1C}">
                <a14:useLocalDpi xmlns:a14="http://schemas.microsoft.com/office/drawing/2010/main" val="0"/>
              </a:ext>
            </a:extLst>
          </a:blip>
          <a:stretch>
            <a:fillRect/>
          </a:stretch>
        </p:blipFill>
        <p:spPr/>
      </p:pic>
      <p:pic>
        <p:nvPicPr>
          <p:cNvPr id="56" name="Content Placeholder 55" descr="Chart, box and whisker chart&#10;&#10;Description automatically generated">
            <a:extLst>
              <a:ext uri="{FF2B5EF4-FFF2-40B4-BE49-F238E27FC236}">
                <a16:creationId xmlns:a16="http://schemas.microsoft.com/office/drawing/2014/main" id="{C88563CC-97A6-459E-86A5-F0D7AB65A7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p:pic>
      <p:pic>
        <p:nvPicPr>
          <p:cNvPr id="58" name="Content Placeholder 57" descr="Chart, box and whisker chart&#10;&#10;Description automatically generated">
            <a:extLst>
              <a:ext uri="{FF2B5EF4-FFF2-40B4-BE49-F238E27FC236}">
                <a16:creationId xmlns:a16="http://schemas.microsoft.com/office/drawing/2014/main" id="{7846996E-80E8-4EC2-9052-CD872747A587}"/>
              </a:ext>
            </a:extLst>
          </p:cNvPr>
          <p:cNvPicPr>
            <a:picLocks noGrp="1" noChangeAspect="1"/>
          </p:cNvPicPr>
          <p:nvPr>
            <p:ph sz="half" idx="14"/>
          </p:nvPr>
        </p:nvPicPr>
        <p:blipFill>
          <a:blip r:embed="rId4">
            <a:extLst>
              <a:ext uri="{28A0092B-C50C-407E-A947-70E740481C1C}">
                <a14:useLocalDpi xmlns:a14="http://schemas.microsoft.com/office/drawing/2010/main" val="0"/>
              </a:ext>
            </a:extLst>
          </a:blip>
          <a:stretch>
            <a:fillRect/>
          </a:stretch>
        </p:blipFill>
        <p:spPr/>
      </p:pic>
      <p:pic>
        <p:nvPicPr>
          <p:cNvPr id="60" name="Content Placeholder 59" descr="Chart, box and whisker chart&#10;&#10;Description automatically generated">
            <a:extLst>
              <a:ext uri="{FF2B5EF4-FFF2-40B4-BE49-F238E27FC236}">
                <a16:creationId xmlns:a16="http://schemas.microsoft.com/office/drawing/2014/main" id="{2EF49D44-101D-4E7D-A74D-7AFD57B6FB51}"/>
              </a:ext>
            </a:extLst>
          </p:cNvPr>
          <p:cNvPicPr>
            <a:picLocks noGrp="1" noChangeAspect="1"/>
          </p:cNvPicPr>
          <p:nvPr>
            <p:ph sz="half" idx="13"/>
          </p:nvPr>
        </p:nvPicPr>
        <p:blipFill>
          <a:blip r:embed="rId5">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172219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BA47-F454-410B-B84F-7AC899481508}"/>
              </a:ext>
            </a:extLst>
          </p:cNvPr>
          <p:cNvSpPr>
            <a:spLocks noGrp="1"/>
          </p:cNvSpPr>
          <p:nvPr>
            <p:ph type="title"/>
          </p:nvPr>
        </p:nvSpPr>
        <p:spPr/>
        <p:txBody>
          <a:bodyPr>
            <a:normAutofit fontScale="90000"/>
          </a:bodyPr>
          <a:lstStyle/>
          <a:p>
            <a:r>
              <a:rPr lang="en-US" dirty="0"/>
              <a:t>3: Have There Been More Market Surprises?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16900A-ACF0-4FF3-9025-E4F70E3987D6}"/>
                  </a:ext>
                </a:extLst>
              </p:cNvPr>
              <p:cNvSpPr>
                <a:spLocks noGrp="1"/>
              </p:cNvSpPr>
              <p:nvPr>
                <p:ph sz="half" idx="1"/>
              </p:nvPr>
            </p:nvSpPr>
            <p:spPr>
              <a:xfrm>
                <a:off x="123443" y="906961"/>
                <a:ext cx="4177729" cy="5844922"/>
              </a:xfrm>
            </p:spPr>
            <p:txBody>
              <a:bodyPr>
                <a:normAutofit fontScale="77500" lnSpcReduction="20000"/>
              </a:bodyPr>
              <a:lstStyle/>
              <a:p>
                <a:pPr marL="0" indent="0">
                  <a:buNone/>
                </a:pPr>
                <a:r>
                  <a:rPr lang="en-US" dirty="0"/>
                  <a:t>Identify market surprises and compare the frequency of surprises – rate and interval – in the recent to previous samples.</a:t>
                </a:r>
              </a:p>
              <a:p>
                <a:pPr marL="0" indent="0">
                  <a:buNone/>
                </a:pPr>
                <a:r>
                  <a:rPr lang="en-US" b="1" dirty="0"/>
                  <a:t>Define</a:t>
                </a:r>
                <a:r>
                  <a:rPr lang="en-US" dirty="0"/>
                  <a:t> return score: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en>
                      </m:f>
                    </m:oMath>
                  </m:oMathPara>
                </a14:m>
                <a:endParaRPr lang="en-US" dirty="0"/>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sub>
                    </m:sSub>
                    <m:r>
                      <a:rPr lang="en-US" b="0" i="0" smtClean="0">
                        <a:latin typeface="Cambria Math" panose="02040503050406030204" pitchFamily="18" charset="0"/>
                      </a:rPr>
                      <m:t> </m:t>
                    </m:r>
                  </m:oMath>
                </a14:m>
                <a:r>
                  <a:rPr lang="en-US" dirty="0"/>
                  <a:t>: the EWMA (1M HL) volatility estimate at time t</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S&amp;P500 daily return at time t</a:t>
                </a:r>
              </a:p>
              <a:p>
                <a:pPr marL="0" indent="0">
                  <a:buNone/>
                </a:pPr>
                <a:endParaRPr lang="en-US" b="1" dirty="0"/>
              </a:p>
              <a:p>
                <a:pPr marL="0" indent="0">
                  <a:buNone/>
                </a:pPr>
                <a:r>
                  <a:rPr lang="en-US" b="1" dirty="0"/>
                  <a:t>Assume</a:t>
                </a: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Define </a:t>
                </a:r>
                <a:r>
                  <a:rPr lang="en-US" b="1" dirty="0"/>
                  <a:t>negative</a:t>
                </a:r>
                <a:r>
                  <a:rPr lang="en-US" dirty="0"/>
                  <a:t> and </a:t>
                </a:r>
                <a:r>
                  <a:rPr lang="en-US" b="1" dirty="0"/>
                  <a:t>positive</a:t>
                </a:r>
                <a:r>
                  <a:rPr lang="en-US" dirty="0"/>
                  <a:t> surprises as:</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𝑛𝑒𝑔</m:t>
                              </m:r>
                            </m:sub>
                          </m:sSub>
                        </m:e>
                      </m:d>
                      <m:r>
                        <a:rPr lang="en-US" b="0" i="0"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𝑝𝑜𝑠</m:t>
                          </m:r>
                        </m:sub>
                      </m:sSub>
                      <m:r>
                        <a:rPr lang="en-US" b="0" i="1" smtClean="0">
                          <a:latin typeface="Cambria Math" panose="02040503050406030204" pitchFamily="18" charset="0"/>
                        </a:rPr>
                        <m:t>)</m:t>
                      </m:r>
                    </m:oMath>
                  </m:oMathPara>
                </a14:m>
                <a:endParaRPr lang="en-US" b="0" dirty="0"/>
              </a:p>
              <a:p>
                <a:pPr marL="0" indent="0">
                  <a:buNone/>
                </a:pPr>
                <a14:m>
                  <m:oMath xmlns:m="http://schemas.openxmlformats.org/officeDocument/2006/math">
                    <m:r>
                      <a:rPr lang="en-US" b="0" i="1" smtClean="0">
                        <a:latin typeface="Cambria Math" panose="02040503050406030204" pitchFamily="18" charset="0"/>
                      </a:rPr>
                      <m:t>𝐼</m:t>
                    </m:r>
                  </m:oMath>
                </a14:m>
                <a:r>
                  <a:rPr lang="en-US" dirty="0"/>
                  <a:t>() is the indicator function</a:t>
                </a:r>
              </a:p>
              <a:p>
                <a:pPr marL="0" indent="0">
                  <a:buNone/>
                </a:pPr>
                <a:r>
                  <a:rPr lang="en-US" dirty="0" err="1"/>
                  <a:t>Zneg</a:t>
                </a:r>
                <a:r>
                  <a:rPr lang="en-US" dirty="0"/>
                  <a:t> = {-2.33,-1.96,-1.65}      </a:t>
                </a:r>
                <a:r>
                  <a:rPr lang="en-US" dirty="0" err="1"/>
                  <a:t>Zpos</a:t>
                </a:r>
                <a:r>
                  <a:rPr lang="en-US" dirty="0"/>
                  <a:t> = {+1.65, +1.96, +2.33}</a:t>
                </a:r>
              </a:p>
              <a:p>
                <a:pPr marL="0" indent="0">
                  <a:buNone/>
                </a:pPr>
                <a:endParaRPr lang="en-US" dirty="0"/>
              </a:p>
              <a:p>
                <a:pPr marL="0" indent="0">
                  <a:buNone/>
                </a:pPr>
                <a:r>
                  <a:rPr lang="en-US" dirty="0"/>
                  <a:t>Define the rate as the percentage occurrence of surprises in a sample.</a:t>
                </a:r>
              </a:p>
              <a:p>
                <a:pPr marL="0" indent="0">
                  <a:buNone/>
                </a:pPr>
                <a:endParaRPr lang="en-US" dirty="0"/>
              </a:p>
              <a:p>
                <a:pPr marL="0" indent="0">
                  <a:buNone/>
                </a:pPr>
                <a:r>
                  <a:rPr lang="en-US" dirty="0"/>
                  <a:t>Define interval as median of time in-between surprises (by-type).</a:t>
                </a:r>
              </a:p>
              <a:p>
                <a:pPr marL="0" indent="0">
                  <a:buNone/>
                </a:pPr>
                <a:endParaRPr lang="en-US" dirty="0"/>
              </a:p>
              <a:p>
                <a:pPr marL="0" indent="0">
                  <a:buNone/>
                </a:pPr>
                <a:r>
                  <a:rPr lang="en-US" dirty="0"/>
                  <a:t>Looking at row-wise averages we see modest evidence for a higher rate of very-to-extreme negative shocks and a lower rate of extreme positive shocks. </a:t>
                </a:r>
              </a:p>
              <a:p>
                <a:pPr marL="0" indent="0">
                  <a:buNone/>
                </a:pPr>
                <a:endParaRPr lang="en-US" dirty="0"/>
              </a:p>
              <a:p>
                <a:pPr marL="0" indent="0">
                  <a:buNone/>
                </a:pPr>
                <a:r>
                  <a:rPr lang="en-US" dirty="0"/>
                  <a:t>We also see negative shocks have occurred closer together on average compared to history.</a:t>
                </a: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916900A-ACF0-4FF3-9025-E4F70E3987D6}"/>
                  </a:ext>
                </a:extLst>
              </p:cNvPr>
              <p:cNvSpPr>
                <a:spLocks noGrp="1" noRot="1" noChangeAspect="1" noMove="1" noResize="1" noEditPoints="1" noAdjustHandles="1" noChangeArrowheads="1" noChangeShapeType="1" noTextEdit="1"/>
              </p:cNvSpPr>
              <p:nvPr>
                <p:ph sz="half" idx="1"/>
              </p:nvPr>
            </p:nvSpPr>
            <p:spPr>
              <a:xfrm>
                <a:off x="123443" y="906961"/>
                <a:ext cx="4177729" cy="5844922"/>
              </a:xfrm>
              <a:blipFill>
                <a:blip r:embed="rId2"/>
                <a:stretch>
                  <a:fillRect t="-83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1E8B183-4567-42DB-B01E-88C0C57861FC}"/>
              </a:ext>
            </a:extLst>
          </p:cNvPr>
          <p:cNvSpPr>
            <a:spLocks noGrp="1"/>
          </p:cNvSpPr>
          <p:nvPr>
            <p:ph type="sldNum" sz="quarter" idx="12"/>
          </p:nvPr>
        </p:nvSpPr>
        <p:spPr/>
        <p:txBody>
          <a:bodyPr/>
          <a:lstStyle/>
          <a:p>
            <a:fld id="{A763E866-B4C4-4DDD-8E11-EEFA81FDF318}" type="slidenum">
              <a:rPr lang="en-US" smtClean="0"/>
              <a:t>5</a:t>
            </a:fld>
            <a:endParaRPr lang="en-US"/>
          </a:p>
        </p:txBody>
      </p:sp>
      <p:pic>
        <p:nvPicPr>
          <p:cNvPr id="79" name="Content Placeholder 78" descr="Chart, box and whisker chart&#10;&#10;Description automatically generated">
            <a:extLst>
              <a:ext uri="{FF2B5EF4-FFF2-40B4-BE49-F238E27FC236}">
                <a16:creationId xmlns:a16="http://schemas.microsoft.com/office/drawing/2014/main" id="{4EAF0FA0-A36B-405B-98C5-49F9E4FDCA0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p:pic>
      <p:pic>
        <p:nvPicPr>
          <p:cNvPr id="81" name="Content Placeholder 80" descr="Chart, box and whisker chart&#10;&#10;Description automatically generated">
            <a:extLst>
              <a:ext uri="{FF2B5EF4-FFF2-40B4-BE49-F238E27FC236}">
                <a16:creationId xmlns:a16="http://schemas.microsoft.com/office/drawing/2014/main" id="{A17CF763-F05C-487A-B091-6B03846E0684}"/>
              </a:ext>
            </a:extLst>
          </p:cNvPr>
          <p:cNvPicPr>
            <a:picLocks noGrp="1" noChangeAspect="1"/>
          </p:cNvPicPr>
          <p:nvPr>
            <p:ph sz="half" idx="13"/>
          </p:nvPr>
        </p:nvPicPr>
        <p:blipFill>
          <a:blip r:embed="rId4">
            <a:extLst>
              <a:ext uri="{28A0092B-C50C-407E-A947-70E740481C1C}">
                <a14:useLocalDpi xmlns:a14="http://schemas.microsoft.com/office/drawing/2010/main" val="0"/>
              </a:ext>
            </a:extLst>
          </a:blip>
          <a:stretch>
            <a:fillRect/>
          </a:stretch>
        </p:blipFill>
        <p:spPr/>
      </p:pic>
      <p:pic>
        <p:nvPicPr>
          <p:cNvPr id="92" name="Content Placeholder 91">
            <a:extLst>
              <a:ext uri="{FF2B5EF4-FFF2-40B4-BE49-F238E27FC236}">
                <a16:creationId xmlns:a16="http://schemas.microsoft.com/office/drawing/2014/main" id="{7E543446-6E4C-4359-A8C6-6725DC37D2A6}"/>
              </a:ext>
            </a:extLst>
          </p:cNvPr>
          <p:cNvPicPr>
            <a:picLocks noGrp="1" noChangeAspect="1"/>
          </p:cNvPicPr>
          <p:nvPr>
            <p:ph sz="half" idx="15"/>
          </p:nvPr>
        </p:nvPicPr>
        <p:blipFill>
          <a:blip r:embed="rId5"/>
          <a:stretch>
            <a:fillRect/>
          </a:stretch>
        </p:blipFill>
        <p:spPr>
          <a:xfrm>
            <a:off x="4338892" y="1371600"/>
            <a:ext cx="3181350" cy="1790700"/>
          </a:xfrm>
          <a:prstGeom prst="rect">
            <a:avLst/>
          </a:prstGeom>
        </p:spPr>
      </p:pic>
      <p:pic>
        <p:nvPicPr>
          <p:cNvPr id="93" name="Content Placeholder 92">
            <a:extLst>
              <a:ext uri="{FF2B5EF4-FFF2-40B4-BE49-F238E27FC236}">
                <a16:creationId xmlns:a16="http://schemas.microsoft.com/office/drawing/2014/main" id="{EDF5579B-FF0D-4F38-9C4E-4ED578D883E1}"/>
              </a:ext>
            </a:extLst>
          </p:cNvPr>
          <p:cNvPicPr>
            <a:picLocks noGrp="1" noChangeAspect="1"/>
          </p:cNvPicPr>
          <p:nvPr>
            <p:ph sz="half" idx="14"/>
          </p:nvPr>
        </p:nvPicPr>
        <p:blipFill>
          <a:blip r:embed="rId6"/>
          <a:stretch>
            <a:fillRect/>
          </a:stretch>
        </p:blipFill>
        <p:spPr>
          <a:xfrm>
            <a:off x="4386517" y="4318000"/>
            <a:ext cx="3086100" cy="1790700"/>
          </a:xfrm>
          <a:prstGeom prst="rect">
            <a:avLst/>
          </a:prstGeom>
        </p:spPr>
      </p:pic>
    </p:spTree>
    <p:extLst>
      <p:ext uri="{BB962C8B-B14F-4D97-AF65-F5344CB8AC3E}">
        <p14:creationId xmlns:p14="http://schemas.microsoft.com/office/powerpoint/2010/main" val="22810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84FD-027E-4D79-8CEE-7ECD6EEEBC1B}"/>
              </a:ext>
            </a:extLst>
          </p:cNvPr>
          <p:cNvSpPr>
            <a:spLocks noGrp="1"/>
          </p:cNvSpPr>
          <p:nvPr>
            <p:ph type="title"/>
          </p:nvPr>
        </p:nvSpPr>
        <p:spPr/>
        <p:txBody>
          <a:bodyPr>
            <a:normAutofit fontScale="90000"/>
          </a:bodyPr>
          <a:lstStyle/>
          <a:p>
            <a:r>
              <a:rPr lang="en-US" dirty="0"/>
              <a:t>Preliminary Conclusions</a:t>
            </a:r>
          </a:p>
        </p:txBody>
      </p:sp>
      <p:sp>
        <p:nvSpPr>
          <p:cNvPr id="3" name="Content Placeholder 2">
            <a:extLst>
              <a:ext uri="{FF2B5EF4-FFF2-40B4-BE49-F238E27FC236}">
                <a16:creationId xmlns:a16="http://schemas.microsoft.com/office/drawing/2014/main" id="{48E3EF33-B92D-43AC-AC7C-9806AC0DB2B7}"/>
              </a:ext>
            </a:extLst>
          </p:cNvPr>
          <p:cNvSpPr>
            <a:spLocks noGrp="1"/>
          </p:cNvSpPr>
          <p:nvPr>
            <p:ph sz="half" idx="1"/>
          </p:nvPr>
        </p:nvSpPr>
        <p:spPr/>
        <p:txBody>
          <a:bodyPr>
            <a:normAutofit lnSpcReduction="10000"/>
          </a:bodyPr>
          <a:lstStyle/>
          <a:p>
            <a:r>
              <a:rPr lang="en-US" dirty="0"/>
              <a:t>No evidence that recent returns are statistically larger than historical returns. With most distribution features, recent returns are consistent with the historical distribution. We see evidence consistent with average positive performance over the 2010-2018 period, but tail returns are not statistically different from previous periods.</a:t>
            </a:r>
          </a:p>
          <a:p>
            <a:endParaRPr lang="en-US" dirty="0"/>
          </a:p>
          <a:p>
            <a:r>
              <a:rPr lang="en-US" dirty="0"/>
              <a:t>No evidence that return volatility or volatility changes, when measured with a fast estimator, are significantly higher in recent periods when compared to previous periods.</a:t>
            </a:r>
          </a:p>
          <a:p>
            <a:endParaRPr lang="en-US" dirty="0"/>
          </a:p>
          <a:p>
            <a:r>
              <a:rPr lang="en-US" dirty="0"/>
              <a:t>While surprises are not occurring much more frequently on average, we do see some evidence that certain negative surprises occurred more frequently in the recent period.</a:t>
            </a:r>
          </a:p>
          <a:p>
            <a:endParaRPr lang="en-US" dirty="0"/>
          </a:p>
          <a:p>
            <a:r>
              <a:rPr lang="en-US" dirty="0"/>
              <a:t>Surprise intervals have seemingly shortened on average for negative surprises though the evidence is most consistent for the specific 2010/12 sample.</a:t>
            </a:r>
          </a:p>
          <a:p>
            <a:endParaRPr lang="en-US" dirty="0"/>
          </a:p>
          <a:p>
            <a:r>
              <a:rPr lang="en-US" i="1" dirty="0"/>
              <a:t>From just the evidence at hand, we </a:t>
            </a:r>
            <a:r>
              <a:rPr lang="en-US" b="1" i="1" u="sng" dirty="0"/>
              <a:t>cannot infer with a reasonable degree of confidence </a:t>
            </a:r>
            <a:r>
              <a:rPr lang="en-US" i="1" dirty="0"/>
              <a:t>that large market moves are happening more regularly or with greater speed than in the past.</a:t>
            </a:r>
          </a:p>
        </p:txBody>
      </p:sp>
      <p:sp>
        <p:nvSpPr>
          <p:cNvPr id="4" name="Slide Number Placeholder 3">
            <a:extLst>
              <a:ext uri="{FF2B5EF4-FFF2-40B4-BE49-F238E27FC236}">
                <a16:creationId xmlns:a16="http://schemas.microsoft.com/office/drawing/2014/main" id="{42ADDC37-1EE8-4077-BF5B-50DFA1F91CD4}"/>
              </a:ext>
            </a:extLst>
          </p:cNvPr>
          <p:cNvSpPr>
            <a:spLocks noGrp="1"/>
          </p:cNvSpPr>
          <p:nvPr>
            <p:ph type="sldNum" sz="quarter" idx="12"/>
          </p:nvPr>
        </p:nvSpPr>
        <p:spPr/>
        <p:txBody>
          <a:bodyPr/>
          <a:lstStyle/>
          <a:p>
            <a:fld id="{A763E866-B4C4-4DDD-8E11-EEFA81FDF318}" type="slidenum">
              <a:rPr lang="en-US" smtClean="0"/>
              <a:t>6</a:t>
            </a:fld>
            <a:endParaRPr lang="en-US"/>
          </a:p>
        </p:txBody>
      </p:sp>
    </p:spTree>
    <p:extLst>
      <p:ext uri="{BB962C8B-B14F-4D97-AF65-F5344CB8AC3E}">
        <p14:creationId xmlns:p14="http://schemas.microsoft.com/office/powerpoint/2010/main" val="78953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2322-CC89-49FB-A584-F4A95D60ABBD}"/>
              </a:ext>
            </a:extLst>
          </p:cNvPr>
          <p:cNvSpPr>
            <a:spLocks noGrp="1"/>
          </p:cNvSpPr>
          <p:nvPr>
            <p:ph type="title"/>
          </p:nvPr>
        </p:nvSpPr>
        <p:spPr/>
        <p:txBody>
          <a:bodyPr>
            <a:normAutofit fontScale="90000"/>
          </a:bodyPr>
          <a:lstStyle/>
          <a:p>
            <a:r>
              <a:rPr lang="en-US" dirty="0"/>
              <a:t>Possible Next Steps</a:t>
            </a:r>
          </a:p>
        </p:txBody>
      </p:sp>
      <p:sp>
        <p:nvSpPr>
          <p:cNvPr id="3" name="Content Placeholder 2">
            <a:extLst>
              <a:ext uri="{FF2B5EF4-FFF2-40B4-BE49-F238E27FC236}">
                <a16:creationId xmlns:a16="http://schemas.microsoft.com/office/drawing/2014/main" id="{99FC0863-27F0-4FDF-9156-0D6E743C17DA}"/>
              </a:ext>
            </a:extLst>
          </p:cNvPr>
          <p:cNvSpPr>
            <a:spLocks noGrp="1"/>
          </p:cNvSpPr>
          <p:nvPr>
            <p:ph sz="half" idx="1"/>
          </p:nvPr>
        </p:nvSpPr>
        <p:spPr/>
        <p:txBody>
          <a:bodyPr>
            <a:normAutofit/>
          </a:bodyPr>
          <a:lstStyle/>
          <a:p>
            <a:r>
              <a:rPr lang="en-US" dirty="0"/>
              <a:t>Robustness analysis with block-bootstrapping – possibly more relevant if longer sample lengths are desired</a:t>
            </a:r>
          </a:p>
          <a:p>
            <a:pPr lvl="1"/>
            <a:r>
              <a:rPr lang="en-US" dirty="0"/>
              <a:t>Code was written and provided.</a:t>
            </a:r>
          </a:p>
          <a:p>
            <a:pPr lvl="1"/>
            <a:r>
              <a:rPr lang="en-US" dirty="0"/>
              <a:t>Results for Q1 (return sizes) were consistent with the analysis presented.</a:t>
            </a:r>
          </a:p>
          <a:p>
            <a:pPr lvl="1"/>
            <a:endParaRPr lang="en-US" dirty="0"/>
          </a:p>
          <a:p>
            <a:r>
              <a:rPr lang="en-US" dirty="0"/>
              <a:t>Sensitivity analysis for Q2 &amp; Q3 </a:t>
            </a:r>
          </a:p>
          <a:p>
            <a:pPr lvl="1"/>
            <a:r>
              <a:rPr lang="en-US" dirty="0"/>
              <a:t>Do the inferences change with changing volatility estimators?</a:t>
            </a:r>
          </a:p>
          <a:p>
            <a:pPr lvl="1"/>
            <a:endParaRPr lang="en-US" dirty="0"/>
          </a:p>
          <a:p>
            <a:r>
              <a:rPr lang="en-US" dirty="0"/>
              <a:t>For market surprises, consider incorporating richer dynamics i.e. how long it takes for a market to mean revert after a surprise.</a:t>
            </a:r>
          </a:p>
          <a:p>
            <a:endParaRPr lang="en-US" dirty="0"/>
          </a:p>
          <a:p>
            <a:r>
              <a:rPr lang="en-US" dirty="0"/>
              <a:t>For market velocity consider looking directly at some representative trend strategies to see if recent performance and signal decay is different from previous periods.</a:t>
            </a:r>
          </a:p>
          <a:p>
            <a:endParaRPr lang="en-US" dirty="0"/>
          </a:p>
          <a:p>
            <a:r>
              <a:rPr lang="en-US" dirty="0"/>
              <a:t>Look at related markets and indicators e.g. VIX, intraday returns, Hi-Lo prices, etc..</a:t>
            </a:r>
          </a:p>
          <a:p>
            <a:endParaRPr lang="en-US" dirty="0"/>
          </a:p>
          <a:p>
            <a:endParaRPr lang="en-US" dirty="0"/>
          </a:p>
        </p:txBody>
      </p:sp>
      <p:sp>
        <p:nvSpPr>
          <p:cNvPr id="4" name="Slide Number Placeholder 3">
            <a:extLst>
              <a:ext uri="{FF2B5EF4-FFF2-40B4-BE49-F238E27FC236}">
                <a16:creationId xmlns:a16="http://schemas.microsoft.com/office/drawing/2014/main" id="{FAABC6A9-3539-4ECD-9C58-25AFA4579EDB}"/>
              </a:ext>
            </a:extLst>
          </p:cNvPr>
          <p:cNvSpPr>
            <a:spLocks noGrp="1"/>
          </p:cNvSpPr>
          <p:nvPr>
            <p:ph type="sldNum" sz="quarter" idx="12"/>
          </p:nvPr>
        </p:nvSpPr>
        <p:spPr/>
        <p:txBody>
          <a:bodyPr/>
          <a:lstStyle/>
          <a:p>
            <a:fld id="{A763E866-B4C4-4DDD-8E11-EEFA81FDF318}" type="slidenum">
              <a:rPr lang="en-US" smtClean="0"/>
              <a:t>7</a:t>
            </a:fld>
            <a:endParaRPr lang="en-US"/>
          </a:p>
        </p:txBody>
      </p:sp>
    </p:spTree>
    <p:extLst>
      <p:ext uri="{BB962C8B-B14F-4D97-AF65-F5344CB8AC3E}">
        <p14:creationId xmlns:p14="http://schemas.microsoft.com/office/powerpoint/2010/main" val="365813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A0C-98DD-4439-B666-E5575F5139D6}"/>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7C758384-42E6-4019-A247-ECABCFF9DE8B}"/>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B238DDE2-DD74-4D28-8D86-D21190502E03}"/>
              </a:ext>
            </a:extLst>
          </p:cNvPr>
          <p:cNvSpPr>
            <a:spLocks noGrp="1"/>
          </p:cNvSpPr>
          <p:nvPr>
            <p:ph type="sldNum" sz="quarter" idx="12"/>
          </p:nvPr>
        </p:nvSpPr>
        <p:spPr/>
        <p:txBody>
          <a:bodyPr/>
          <a:lstStyle/>
          <a:p>
            <a:fld id="{A763E866-B4C4-4DDD-8E11-EEFA81FDF318}" type="slidenum">
              <a:rPr lang="en-US" smtClean="0"/>
              <a:t>8</a:t>
            </a:fld>
            <a:endParaRPr lang="en-US"/>
          </a:p>
        </p:txBody>
      </p:sp>
    </p:spTree>
    <p:extLst>
      <p:ext uri="{BB962C8B-B14F-4D97-AF65-F5344CB8AC3E}">
        <p14:creationId xmlns:p14="http://schemas.microsoft.com/office/powerpoint/2010/main" val="204252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D00B-C09A-4866-9B0E-937EE28856B7}"/>
              </a:ext>
            </a:extLst>
          </p:cNvPr>
          <p:cNvSpPr>
            <a:spLocks noGrp="1"/>
          </p:cNvSpPr>
          <p:nvPr>
            <p:ph type="title"/>
          </p:nvPr>
        </p:nvSpPr>
        <p:spPr/>
        <p:txBody>
          <a:bodyPr>
            <a:normAutofit fontScale="90000"/>
          </a:bodyPr>
          <a:lstStyle/>
          <a:p>
            <a:r>
              <a:rPr lang="en-US" dirty="0"/>
              <a:t>Volatility Level and Change Percentiles</a:t>
            </a:r>
          </a:p>
        </p:txBody>
      </p:sp>
      <p:sp>
        <p:nvSpPr>
          <p:cNvPr id="4" name="Slide Number Placeholder 3">
            <a:extLst>
              <a:ext uri="{FF2B5EF4-FFF2-40B4-BE49-F238E27FC236}">
                <a16:creationId xmlns:a16="http://schemas.microsoft.com/office/drawing/2014/main" id="{E206B891-FDE3-4FBD-A9B1-E586A1C4A4B0}"/>
              </a:ext>
            </a:extLst>
          </p:cNvPr>
          <p:cNvSpPr>
            <a:spLocks noGrp="1"/>
          </p:cNvSpPr>
          <p:nvPr>
            <p:ph type="sldNum" sz="quarter" idx="12"/>
          </p:nvPr>
        </p:nvSpPr>
        <p:spPr/>
        <p:txBody>
          <a:bodyPr/>
          <a:lstStyle/>
          <a:p>
            <a:fld id="{A763E866-B4C4-4DDD-8E11-EEFA81FDF318}" type="slidenum">
              <a:rPr lang="en-US" smtClean="0"/>
              <a:t>9</a:t>
            </a:fld>
            <a:endParaRPr lang="en-US"/>
          </a:p>
        </p:txBody>
      </p:sp>
      <p:pic>
        <p:nvPicPr>
          <p:cNvPr id="14" name="Picture 13">
            <a:extLst>
              <a:ext uri="{FF2B5EF4-FFF2-40B4-BE49-F238E27FC236}">
                <a16:creationId xmlns:a16="http://schemas.microsoft.com/office/drawing/2014/main" id="{77DE5BDE-C538-4BB2-B375-1513BAC732A9}"/>
              </a:ext>
            </a:extLst>
          </p:cNvPr>
          <p:cNvPicPr>
            <a:picLocks noChangeAspect="1"/>
          </p:cNvPicPr>
          <p:nvPr/>
        </p:nvPicPr>
        <p:blipFill>
          <a:blip r:embed="rId2"/>
          <a:stretch>
            <a:fillRect/>
          </a:stretch>
        </p:blipFill>
        <p:spPr>
          <a:xfrm>
            <a:off x="2900362" y="2018538"/>
            <a:ext cx="6391275" cy="2552700"/>
          </a:xfrm>
          <a:prstGeom prst="rect">
            <a:avLst/>
          </a:prstGeom>
        </p:spPr>
      </p:pic>
    </p:spTree>
    <p:extLst>
      <p:ext uri="{BB962C8B-B14F-4D97-AF65-F5344CB8AC3E}">
        <p14:creationId xmlns:p14="http://schemas.microsoft.com/office/powerpoint/2010/main" val="832548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_presentation" id="{56E59189-9F9C-4F2D-A9B4-BF38B9EBA534}" vid="{14F1E739-3ECF-4795-9818-A3EBFFC13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AB_presentation</Template>
  <TotalTime>63</TotalTime>
  <Words>888</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S&amp;P500 Returns Analysis</vt:lpstr>
      <vt:lpstr>Agenda and Approach</vt:lpstr>
      <vt:lpstr>1: Are Recent Market Returns Larger?</vt:lpstr>
      <vt:lpstr>2: Is The Market More Reactive?</vt:lpstr>
      <vt:lpstr>3: Have There Been More Market Surprises? </vt:lpstr>
      <vt:lpstr>Preliminary Conclusions</vt:lpstr>
      <vt:lpstr>Possible Next Steps</vt:lpstr>
      <vt:lpstr>Appendix</vt:lpstr>
      <vt:lpstr>Volatility Level and Change Percentiles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S&amp;P500 Returns Analysis</dc:title>
  <dc:creator>U-W CHEAH</dc:creator>
  <cp:lastModifiedBy>U-W CHEAH</cp:lastModifiedBy>
  <cp:revision>4</cp:revision>
  <cp:lastPrinted>2020-10-19T00:11:31Z</cp:lastPrinted>
  <dcterms:created xsi:type="dcterms:W3CDTF">2020-10-19T11:36:47Z</dcterms:created>
  <dcterms:modified xsi:type="dcterms:W3CDTF">2020-10-19T12:39:49Z</dcterms:modified>
</cp:coreProperties>
</file>