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9" r:id="rId4"/>
    <p:sldId id="260" r:id="rId5"/>
    <p:sldId id="261" r:id="rId6"/>
    <p:sldId id="269" r:id="rId7"/>
    <p:sldId id="267" r:id="rId8"/>
    <p:sldId id="268" r:id="rId9"/>
    <p:sldId id="266" r:id="rId10"/>
    <p:sldId id="262" r:id="rId11"/>
    <p:sldId id="263" r:id="rId12"/>
    <p:sldId id="272" r:id="rId13"/>
    <p:sldId id="264" r:id="rId14"/>
    <p:sldId id="273" r:id="rId15"/>
    <p:sldId id="265" r:id="rId16"/>
    <p:sldId id="271" r:id="rId17"/>
    <p:sldId id="270" r:id="rId18"/>
    <p:sldId id="258"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11"/>
    <p:restoredTop sz="50000"/>
  </p:normalViewPr>
  <p:slideViewPr>
    <p:cSldViewPr snapToGrid="0" snapToObjects="1">
      <p:cViewPr varScale="1">
        <p:scale>
          <a:sx n="59" d="100"/>
          <a:sy n="59" d="100"/>
        </p:scale>
        <p:origin x="18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8EC03-5834-394C-AB0F-2AE587FE38B0}" type="datetimeFigureOut">
              <a:rPr lang="de-DE" smtClean="0"/>
              <a:t>29.09.15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966B8-8ACE-1F46-B650-A0F86CFCBD22}" type="slidenum">
              <a:rPr lang="de-DE" smtClean="0"/>
              <a:t>‹Nr.›</a:t>
            </a:fld>
            <a:endParaRPr lang="de-DE"/>
          </a:p>
        </p:txBody>
      </p:sp>
    </p:spTree>
    <p:extLst>
      <p:ext uri="{BB962C8B-B14F-4D97-AF65-F5344CB8AC3E}">
        <p14:creationId xmlns:p14="http://schemas.microsoft.com/office/powerpoint/2010/main" val="1775473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a:t>
            </a:fld>
            <a:endParaRPr lang="de-DE"/>
          </a:p>
        </p:txBody>
      </p:sp>
    </p:spTree>
    <p:extLst>
      <p:ext uri="{BB962C8B-B14F-4D97-AF65-F5344CB8AC3E}">
        <p14:creationId xmlns:p14="http://schemas.microsoft.com/office/powerpoint/2010/main" val="99106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Fortgeschrittenere</a:t>
            </a:r>
            <a:r>
              <a:rPr lang="de-DE" baseline="0" dirty="0" smtClean="0"/>
              <a:t> Speichermethoden wie z.B. Z-</a:t>
            </a:r>
            <a:r>
              <a:rPr lang="de-DE" baseline="0" dirty="0" err="1" smtClean="0"/>
              <a:t>Buffering</a:t>
            </a:r>
            <a:r>
              <a:rPr lang="de-DE" baseline="0" dirty="0" smtClean="0"/>
              <a:t> bleiben hier unberücksichtigt.</a:t>
            </a:r>
            <a:endParaRPr lang="de-DE" dirty="0" smtClean="0"/>
          </a:p>
        </p:txBody>
      </p:sp>
      <p:sp>
        <p:nvSpPr>
          <p:cNvPr id="4" name="Foliennummernplatzhalter 3"/>
          <p:cNvSpPr>
            <a:spLocks noGrp="1"/>
          </p:cNvSpPr>
          <p:nvPr>
            <p:ph type="sldNum" sz="quarter" idx="10"/>
          </p:nvPr>
        </p:nvSpPr>
        <p:spPr/>
        <p:txBody>
          <a:bodyPr/>
          <a:lstStyle/>
          <a:p>
            <a:fld id="{8C5966B8-8ACE-1F46-B650-A0F86CFCBD22}" type="slidenum">
              <a:rPr lang="de-DE" smtClean="0"/>
              <a:t>10</a:t>
            </a:fld>
            <a:endParaRPr lang="de-DE"/>
          </a:p>
        </p:txBody>
      </p:sp>
    </p:spTree>
    <p:extLst>
      <p:ext uri="{BB962C8B-B14F-4D97-AF65-F5344CB8AC3E}">
        <p14:creationId xmlns:p14="http://schemas.microsoft.com/office/powerpoint/2010/main" val="756630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Auf</a:t>
            </a:r>
            <a:r>
              <a:rPr lang="de-DE" baseline="0" dirty="0" smtClean="0"/>
              <a:t> die Pixel kann mit verschiedenen Methoden zugegriffen werden, siehe http://</a:t>
            </a:r>
            <a:r>
              <a:rPr lang="de-DE" baseline="0" dirty="0" err="1" smtClean="0"/>
              <a:t>docs.opencv.org</a:t>
            </a:r>
            <a:r>
              <a:rPr lang="de-DE" baseline="0" dirty="0" smtClean="0"/>
              <a:t>/</a:t>
            </a:r>
            <a:r>
              <a:rPr lang="de-DE" baseline="0" dirty="0" err="1" smtClean="0"/>
              <a:t>doc</a:t>
            </a:r>
            <a:r>
              <a:rPr lang="de-DE" baseline="0" dirty="0" smtClean="0"/>
              <a:t>/</a:t>
            </a:r>
            <a:r>
              <a:rPr lang="de-DE" baseline="0" dirty="0" err="1" smtClean="0"/>
              <a:t>tutorials</a:t>
            </a:r>
            <a:r>
              <a:rPr lang="de-DE" baseline="0" dirty="0" smtClean="0"/>
              <a:t>/</a:t>
            </a:r>
            <a:r>
              <a:rPr lang="de-DE" baseline="0" dirty="0" err="1" smtClean="0"/>
              <a:t>core</a:t>
            </a:r>
            <a:r>
              <a:rPr lang="de-DE" baseline="0" dirty="0" smtClean="0"/>
              <a:t>/</a:t>
            </a:r>
            <a:r>
              <a:rPr lang="de-DE" baseline="0" dirty="0" err="1" smtClean="0"/>
              <a:t>how_to_scan_images</a:t>
            </a:r>
            <a:r>
              <a:rPr lang="de-DE" baseline="0" dirty="0" smtClean="0"/>
              <a:t>/</a:t>
            </a:r>
            <a:r>
              <a:rPr lang="de-DE" baseline="0" dirty="0" err="1" smtClean="0"/>
              <a:t>how_to_scan_images.html</a:t>
            </a:r>
            <a:endParaRPr lang="de-DE" baseline="0" dirty="0" smtClean="0"/>
          </a:p>
          <a:p>
            <a:pPr marL="171450" indent="-171450">
              <a:buFont typeface="Arial" charset="0"/>
              <a:buChar char="•"/>
            </a:pPr>
            <a:r>
              <a:rPr lang="de-DE" baseline="0" dirty="0" smtClean="0"/>
              <a:t>Oft nicht notwendig, weil es bereits fertige Operatoren gibt ;)</a:t>
            </a:r>
          </a:p>
          <a:p>
            <a:pPr marL="171450" indent="-171450">
              <a:buFont typeface="Arial" charset="0"/>
              <a:buChar char="•"/>
            </a:pPr>
            <a:r>
              <a:rPr lang="de-DE" baseline="0" dirty="0" smtClean="0"/>
              <a:t>Ja, kann man besser lösen... </a:t>
            </a:r>
          </a:p>
          <a:p>
            <a:pPr marL="171450" indent="-171450">
              <a:buFont typeface="Arial" charset="0"/>
              <a:buChar char="•"/>
            </a:pPr>
            <a:endParaRPr lang="de-DE"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de-DE" baseline="0" dirty="0" smtClean="0">
                <a:latin typeface="Lucida Console" charset="0"/>
                <a:ea typeface="Lucida Console" charset="0"/>
                <a:cs typeface="Lucida Console" charset="0"/>
              </a:rPr>
              <a:t>./</a:t>
            </a:r>
            <a:r>
              <a:rPr lang="de-DE" baseline="0" dirty="0" err="1" smtClean="0">
                <a:latin typeface="Lucida Console" charset="0"/>
                <a:ea typeface="Lucida Console" charset="0"/>
                <a:cs typeface="Lucida Console" charset="0"/>
              </a:rPr>
              <a:t>colormodel</a:t>
            </a:r>
            <a:r>
              <a:rPr lang="de-DE" baseline="0" dirty="0" smtClean="0">
                <a:latin typeface="Lucida Console" charset="0"/>
                <a:ea typeface="Lucida Console" charset="0"/>
                <a:cs typeface="Lucida Console" charset="0"/>
              </a:rPr>
              <a:t> ./</a:t>
            </a:r>
            <a:r>
              <a:rPr lang="de-DE" baseline="0" dirty="0" err="1" smtClean="0">
                <a:latin typeface="Lucida Console" charset="0"/>
                <a:ea typeface="Lucida Console" charset="0"/>
                <a:cs typeface="Lucida Console" charset="0"/>
              </a:rPr>
              <a:t>image</a:t>
            </a:r>
            <a:r>
              <a:rPr lang="de-DE" baseline="0" dirty="0" smtClean="0">
                <a:latin typeface="Lucida Console" charset="0"/>
                <a:ea typeface="Lucida Console" charset="0"/>
                <a:cs typeface="Lucida Console" charset="0"/>
              </a:rPr>
              <a:t>/</a:t>
            </a:r>
            <a:r>
              <a:rPr lang="de-DE" baseline="0" dirty="0" err="1" smtClean="0">
                <a:latin typeface="Lucida Console" charset="0"/>
                <a:ea typeface="Lucida Console" charset="0"/>
                <a:cs typeface="Lucida Console" charset="0"/>
              </a:rPr>
              <a:t>cody_head.jpg</a:t>
            </a:r>
            <a:endParaRPr lang="de-DE" baseline="0" dirty="0" smtClean="0">
              <a:latin typeface="Lucida Console" charset="0"/>
              <a:ea typeface="Lucida Console" charset="0"/>
              <a:cs typeface="Lucida Console" charset="0"/>
            </a:endParaRPr>
          </a:p>
          <a:p>
            <a:pPr marL="0" indent="0">
              <a:buFont typeface="Arial" charset="0"/>
              <a:buNone/>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11</a:t>
            </a:fld>
            <a:endParaRPr lang="de-DE"/>
          </a:p>
        </p:txBody>
      </p:sp>
    </p:spTree>
    <p:extLst>
      <p:ext uri="{BB962C8B-B14F-4D97-AF65-F5344CB8AC3E}">
        <p14:creationId xmlns:p14="http://schemas.microsoft.com/office/powerpoint/2010/main" val="1750873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12</a:t>
            </a:fld>
            <a:endParaRPr lang="de-DE"/>
          </a:p>
        </p:txBody>
      </p:sp>
    </p:spTree>
    <p:extLst>
      <p:ext uri="{BB962C8B-B14F-4D97-AF65-F5344CB8AC3E}">
        <p14:creationId xmlns:p14="http://schemas.microsoft.com/office/powerpoint/2010/main" val="981482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Hier</a:t>
            </a:r>
            <a:r>
              <a:rPr lang="de-DE" baseline="0" dirty="0" smtClean="0"/>
              <a:t> könnte man sich jetzt einen </a:t>
            </a:r>
            <a:r>
              <a:rPr lang="de-DE" baseline="0" dirty="0" err="1" smtClean="0"/>
              <a:t>Threshold</a:t>
            </a:r>
            <a:r>
              <a:rPr lang="de-DE" baseline="0" dirty="0" smtClean="0"/>
              <a:t> + eine Oder Verknüpfung vorstellen</a:t>
            </a:r>
          </a:p>
          <a:p>
            <a:pPr marL="171450" indent="-171450">
              <a:buFont typeface="Arial" charset="0"/>
              <a:buChar char="•"/>
            </a:pPr>
            <a:endParaRPr lang="de-DE" baseline="0" dirty="0" smtClean="0"/>
          </a:p>
          <a:p>
            <a:pPr marL="0" indent="0">
              <a:buFont typeface="Arial" charset="0"/>
              <a:buNone/>
            </a:pPr>
            <a:r>
              <a:rPr lang="de-DE" dirty="0" smtClean="0">
                <a:latin typeface="Lucida Console" charset="0"/>
                <a:ea typeface="Lucida Console" charset="0"/>
                <a:cs typeface="Lucida Console" charset="0"/>
              </a:rPr>
              <a:t>/</a:t>
            </a:r>
            <a:r>
              <a:rPr lang="de-DE" dirty="0" err="1" smtClean="0">
                <a:latin typeface="Lucida Console" charset="0"/>
                <a:ea typeface="Lucida Console" charset="0"/>
                <a:cs typeface="Lucida Console" charset="0"/>
              </a:rPr>
              <a:t>sobel</a:t>
            </a:r>
            <a:r>
              <a:rPr lang="de-DE" dirty="0" smtClean="0">
                <a:latin typeface="Lucida Console" charset="0"/>
                <a:ea typeface="Lucida Console" charset="0"/>
                <a:cs typeface="Lucida Console" charset="0"/>
              </a:rPr>
              <a:t> ./</a:t>
            </a:r>
            <a:r>
              <a:rPr lang="de-DE" dirty="0" err="1" smtClean="0">
                <a:latin typeface="Lucida Console" charset="0"/>
                <a:ea typeface="Lucida Console" charset="0"/>
                <a:cs typeface="Lucida Console" charset="0"/>
              </a:rPr>
              <a:t>image</a:t>
            </a:r>
            <a:r>
              <a:rPr lang="de-DE" dirty="0" smtClean="0">
                <a:latin typeface="Lucida Console" charset="0"/>
                <a:ea typeface="Lucida Console" charset="0"/>
                <a:cs typeface="Lucida Console" charset="0"/>
              </a:rPr>
              <a:t>/</a:t>
            </a:r>
            <a:r>
              <a:rPr lang="de-DE" dirty="0" err="1" smtClean="0">
                <a:latin typeface="Lucida Console" charset="0"/>
                <a:ea typeface="Lucida Console" charset="0"/>
                <a:cs typeface="Lucida Console" charset="0"/>
              </a:rPr>
              <a:t>cody_head.jpg</a:t>
            </a:r>
            <a:endParaRPr lang="de-DE" dirty="0" smtClean="0">
              <a:latin typeface="Lucida Console" charset="0"/>
              <a:ea typeface="Lucida Console" charset="0"/>
              <a:cs typeface="Lucida Console" charset="0"/>
            </a:endParaRPr>
          </a:p>
        </p:txBody>
      </p:sp>
      <p:sp>
        <p:nvSpPr>
          <p:cNvPr id="4" name="Foliennummernplatzhalter 3"/>
          <p:cNvSpPr>
            <a:spLocks noGrp="1"/>
          </p:cNvSpPr>
          <p:nvPr>
            <p:ph type="sldNum" sz="quarter" idx="10"/>
          </p:nvPr>
        </p:nvSpPr>
        <p:spPr/>
        <p:txBody>
          <a:bodyPr/>
          <a:lstStyle/>
          <a:p>
            <a:fld id="{8C5966B8-8ACE-1F46-B650-A0F86CFCBD22}" type="slidenum">
              <a:rPr lang="de-DE" smtClean="0"/>
              <a:t>14</a:t>
            </a:fld>
            <a:endParaRPr lang="de-DE"/>
          </a:p>
        </p:txBody>
      </p:sp>
    </p:spTree>
    <p:extLst>
      <p:ext uri="{BB962C8B-B14F-4D97-AF65-F5344CB8AC3E}">
        <p14:creationId xmlns:p14="http://schemas.microsoft.com/office/powerpoint/2010/main" val="564663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t>
            </a:r>
            <a:r>
              <a:rPr lang="de-DE" dirty="0" err="1" smtClean="0"/>
              <a:t>image</a:t>
            </a:r>
            <a:r>
              <a:rPr lang="de-DE" dirty="0" smtClean="0"/>
              <a:t>/Jamtlands_Flyg_EC120B_Colibri.jpg</a:t>
            </a: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15</a:t>
            </a:fld>
            <a:endParaRPr lang="de-DE"/>
          </a:p>
        </p:txBody>
      </p:sp>
    </p:spTree>
    <p:extLst>
      <p:ext uri="{BB962C8B-B14F-4D97-AF65-F5344CB8AC3E}">
        <p14:creationId xmlns:p14="http://schemas.microsoft.com/office/powerpoint/2010/main" val="490259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Jetzt wollen wir in</a:t>
            </a:r>
            <a:r>
              <a:rPr lang="de-DE" baseline="0" dirty="0" smtClean="0"/>
              <a:t> dem vorher schon mehrfach verwendeten Bild den blauen Hintergrund durch einen grünen ersetzen.</a:t>
            </a:r>
          </a:p>
          <a:p>
            <a:endParaRPr lang="de-DE" baseline="0" dirty="0" smtClean="0"/>
          </a:p>
          <a:p>
            <a:r>
              <a:rPr lang="de-DE" baseline="0" dirty="0" smtClean="0"/>
              <a:t>Vorüberlegungen:</a:t>
            </a:r>
          </a:p>
          <a:p>
            <a:pPr marL="171450" indent="-171450">
              <a:buFont typeface="Arial" charset="0"/>
              <a:buChar char="•"/>
            </a:pPr>
            <a:r>
              <a:rPr lang="de-DE" baseline="0" dirty="0" smtClean="0"/>
              <a:t>Wo sind die Probleme</a:t>
            </a:r>
          </a:p>
          <a:p>
            <a:pPr marL="228600" indent="-228600">
              <a:buFont typeface="+mj-lt"/>
              <a:buAutoNum type="arabicPeriod"/>
            </a:pPr>
            <a:r>
              <a:rPr lang="de-DE" baseline="0" dirty="0" smtClean="0"/>
              <a:t>Der Hintergrund ist nicht einheitlich, sondern blau in verschiedenen Helligkeiten</a:t>
            </a:r>
          </a:p>
          <a:p>
            <a:pPr marL="228600" indent="-228600">
              <a:buFont typeface="+mj-lt"/>
              <a:buAutoNum type="arabicPeriod"/>
            </a:pPr>
            <a:r>
              <a:rPr lang="de-DE" baseline="0" dirty="0" smtClean="0"/>
              <a:t>Das Bild hat auch blaue </a:t>
            </a:r>
            <a:r>
              <a:rPr lang="de-DE" baseline="0" dirty="0" smtClean="0"/>
              <a:t>Stellen</a:t>
            </a:r>
          </a:p>
          <a:p>
            <a:pPr marL="228600" indent="-228600">
              <a:buFont typeface="+mj-lt"/>
              <a:buAutoNum type="arabicPeriod"/>
            </a:pPr>
            <a:endParaRPr lang="de-DE" baseline="0" dirty="0" smtClean="0"/>
          </a:p>
          <a:p>
            <a:pPr marL="228600" indent="-228600">
              <a:buFont typeface="+mj-lt"/>
              <a:buAutoNum type="arabicPeriod"/>
            </a:pPr>
            <a:endParaRPr lang="de-DE" baseline="0" dirty="0" smtClean="0"/>
          </a:p>
          <a:p>
            <a:pPr marL="0" indent="0">
              <a:buFont typeface="+mj-lt"/>
              <a:buNone/>
            </a:pPr>
            <a:r>
              <a:rPr lang="de-DE" baseline="0" dirty="0" smtClean="0"/>
              <a:t>Demo:</a:t>
            </a:r>
          </a:p>
          <a:p>
            <a:pPr marL="0" indent="0">
              <a:buFont typeface="+mj-lt"/>
              <a:buNone/>
            </a:pPr>
            <a:endParaRPr lang="de-DE" baseline="0" dirty="0" smtClean="0"/>
          </a:p>
          <a:p>
            <a:pPr marL="228600" indent="-228600">
              <a:buFont typeface="+mj-lt"/>
              <a:buAutoNum type="arabicPeriod"/>
            </a:pPr>
            <a:r>
              <a:rPr lang="de-DE" baseline="0" dirty="0" smtClean="0"/>
              <a:t>Versuch auf dem RGB Image</a:t>
            </a:r>
          </a:p>
          <a:p>
            <a:pPr marL="228600" indent="-228600">
              <a:buFont typeface="+mj-lt"/>
              <a:buAutoNum type="arabicPeriod"/>
            </a:pPr>
            <a:r>
              <a:rPr lang="de-DE" baseline="0" dirty="0" smtClean="0"/>
              <a:t>Umwandlung nach HSV, auf HUE arbeiten</a:t>
            </a:r>
          </a:p>
          <a:p>
            <a:pPr marL="228600" indent="-228600">
              <a:buFont typeface="+mj-lt"/>
              <a:buAutoNum type="arabicPeriod"/>
            </a:pPr>
            <a:r>
              <a:rPr lang="de-DE" baseline="0" dirty="0" smtClean="0"/>
              <a:t>Es bleibt das Problem mit den blauen Flächen auf dem Körper...</a:t>
            </a:r>
          </a:p>
          <a:p>
            <a:pPr marL="685800" lvl="1" indent="-228600">
              <a:buFont typeface="Arial" charset="0"/>
              <a:buChar char="•"/>
            </a:pPr>
            <a:r>
              <a:rPr lang="de-DE" baseline="0" dirty="0" smtClean="0"/>
              <a:t>Nur Pixel umwandeln die mit dem Rand verbunden sind</a:t>
            </a:r>
          </a:p>
          <a:p>
            <a:pPr marL="685800" lvl="1" indent="-228600">
              <a:buFont typeface="Arial" charset="0"/>
              <a:buChar char="•"/>
            </a:pPr>
            <a:r>
              <a:rPr lang="de-DE" baseline="0" smtClean="0"/>
              <a:t>Ermitteln von Inseln</a:t>
            </a:r>
            <a:endParaRPr lang="de-DE" baseline="0" dirty="0" smtClean="0"/>
          </a:p>
          <a:p>
            <a:pPr marL="0" indent="0">
              <a:buFont typeface="+mj-lt"/>
              <a:buNone/>
            </a:pPr>
            <a:endParaRPr lang="de-DE" baseline="0" dirty="0" smtClean="0"/>
          </a:p>
          <a:p>
            <a:pPr marL="0" indent="0">
              <a:buFont typeface="+mj-lt"/>
              <a:buNone/>
            </a:pPr>
            <a:endParaRPr lang="de-DE" baseline="0" dirty="0" smtClean="0"/>
          </a:p>
          <a:p>
            <a:pPr marL="0" indent="0">
              <a:buFont typeface="+mj-lt"/>
              <a:buNone/>
            </a:pPr>
            <a:r>
              <a:rPr lang="de-DE" baseline="0" dirty="0" smtClean="0"/>
              <a:t>./</a:t>
            </a:r>
            <a:r>
              <a:rPr lang="de-DE" baseline="0" dirty="0" err="1" smtClean="0"/>
              <a:t>bluebox</a:t>
            </a:r>
            <a:r>
              <a:rPr lang="de-DE" baseline="0" dirty="0" smtClean="0"/>
              <a:t> </a:t>
            </a:r>
            <a:r>
              <a:rPr lang="de-DE" baseline="0" dirty="0" err="1" smtClean="0"/>
              <a:t>image</a:t>
            </a:r>
            <a:r>
              <a:rPr lang="de-DE" baseline="0" dirty="0" smtClean="0"/>
              <a:t>/</a:t>
            </a:r>
            <a:r>
              <a:rPr lang="de-DE" baseline="0" dirty="0" err="1" smtClean="0"/>
              <a:t>cody_head.jpg</a:t>
            </a:r>
            <a:endParaRPr lang="de-DE" baseline="0" dirty="0" smtClean="0"/>
          </a:p>
          <a:p>
            <a:pPr marL="228600" indent="-228600">
              <a:buFont typeface="+mj-lt"/>
              <a:buAutoNum type="arabicPeriod"/>
            </a:pPr>
            <a:endParaRPr lang="de-DE" baseline="0" dirty="0" smtClean="0"/>
          </a:p>
          <a:p>
            <a:pPr marL="228600" indent="-228600">
              <a:buFont typeface="+mj-lt"/>
              <a:buAutoNum type="arabicPeriod"/>
            </a:pPr>
            <a:endParaRPr lang="de-DE" baseline="0" dirty="0" smtClean="0"/>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16</a:t>
            </a:fld>
            <a:endParaRPr lang="de-DE"/>
          </a:p>
        </p:txBody>
      </p:sp>
    </p:spTree>
    <p:extLst>
      <p:ext uri="{BB962C8B-B14F-4D97-AF65-F5344CB8AC3E}">
        <p14:creationId xmlns:p14="http://schemas.microsoft.com/office/powerpoint/2010/main" val="1281324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Oftmals </a:t>
            </a:r>
            <a:r>
              <a:rPr lang="de-DE" dirty="0" err="1" smtClean="0"/>
              <a:t>muß</a:t>
            </a:r>
            <a:r>
              <a:rPr lang="de-DE" dirty="0" smtClean="0"/>
              <a:t>/sollte man mehrere Algorithmen vergleichen. Das ist mit </a:t>
            </a:r>
            <a:r>
              <a:rPr lang="de-DE" dirty="0" err="1" smtClean="0"/>
              <a:t>OpenCV</a:t>
            </a:r>
            <a:r>
              <a:rPr lang="de-DE" dirty="0" smtClean="0"/>
              <a:t> besonders einfach und schnell möglich, da extrem</a:t>
            </a:r>
            <a:r>
              <a:rPr lang="de-DE" baseline="0" dirty="0" smtClean="0"/>
              <a:t> viele bereits bekannte Algorithmen bereits unterstützt werden. </a:t>
            </a:r>
          </a:p>
          <a:p>
            <a:pPr marL="171450" indent="-171450">
              <a:buFont typeface="Arial" charset="0"/>
              <a:buChar char="•"/>
            </a:pPr>
            <a:r>
              <a:rPr lang="de-DE" baseline="0" dirty="0" smtClean="0"/>
              <a:t>Viele Forschungspapiere sind mit </a:t>
            </a:r>
            <a:r>
              <a:rPr lang="de-DE" baseline="0" dirty="0" err="1" smtClean="0"/>
              <a:t>OpenCV</a:t>
            </a:r>
            <a:r>
              <a:rPr lang="de-DE" baseline="0" dirty="0" smtClean="0"/>
              <a:t> erstellt</a:t>
            </a:r>
          </a:p>
          <a:p>
            <a:pPr marL="171450" indent="-171450">
              <a:buFont typeface="Arial" charset="0"/>
              <a:buChar char="•"/>
            </a:pPr>
            <a:r>
              <a:rPr lang="de-DE" baseline="0" dirty="0" smtClean="0"/>
              <a:t>Benutzung in sehr vielen Projekten (z.B. </a:t>
            </a:r>
            <a:r>
              <a:rPr lang="de-DE" b="1" baseline="0" dirty="0" smtClean="0"/>
              <a:t>R</a:t>
            </a:r>
            <a:r>
              <a:rPr lang="de-DE" baseline="0" dirty="0" smtClean="0"/>
              <a:t>obot </a:t>
            </a:r>
            <a:r>
              <a:rPr lang="de-DE" b="1" baseline="0" dirty="0" smtClean="0"/>
              <a:t>O</a:t>
            </a:r>
            <a:r>
              <a:rPr lang="de-DE" baseline="0" dirty="0" smtClean="0"/>
              <a:t>perating </a:t>
            </a:r>
            <a:r>
              <a:rPr lang="de-DE" b="1" baseline="0" dirty="0" smtClean="0"/>
              <a:t>S</a:t>
            </a:r>
            <a:r>
              <a:rPr lang="de-DE" baseline="0" dirty="0" smtClean="0"/>
              <a:t>ystem)</a:t>
            </a:r>
          </a:p>
          <a:p>
            <a:pPr marL="171450" indent="-171450">
              <a:buFont typeface="Arial" charset="0"/>
              <a:buChar char="•"/>
            </a:pPr>
            <a:r>
              <a:rPr lang="de-DE" baseline="0" dirty="0" smtClean="0"/>
              <a:t>Neuer </a:t>
            </a:r>
            <a:r>
              <a:rPr lang="de-DE" baseline="0" dirty="0" err="1" smtClean="0"/>
              <a:t>OpenCV</a:t>
            </a:r>
            <a:r>
              <a:rPr lang="de-DE" baseline="0" dirty="0" smtClean="0"/>
              <a:t> API in C++</a:t>
            </a:r>
          </a:p>
          <a:p>
            <a:pPr marL="171450" indent="-171450">
              <a:buFont typeface="Arial" charset="0"/>
              <a:buChar char="•"/>
            </a:pPr>
            <a:r>
              <a:rPr lang="de-DE" baseline="0" dirty="0" smtClean="0"/>
              <a:t>Unterstützung von </a:t>
            </a:r>
            <a:r>
              <a:rPr lang="de-DE" baseline="0" dirty="0" err="1" smtClean="0"/>
              <a:t>OpenCL</a:t>
            </a:r>
            <a:r>
              <a:rPr lang="de-DE" baseline="0" dirty="0" smtClean="0"/>
              <a:t>, </a:t>
            </a:r>
            <a:r>
              <a:rPr lang="de-DE" baseline="0" dirty="0" err="1" smtClean="0"/>
              <a:t>Cuda</a:t>
            </a:r>
            <a:r>
              <a:rPr lang="de-DE" baseline="0" dirty="0" smtClean="0"/>
              <a:t>, ...</a:t>
            </a:r>
          </a:p>
          <a:p>
            <a:pPr marL="171450" indent="-171450">
              <a:buFont typeface="Arial" charset="0"/>
              <a:buChar char="•"/>
            </a:pPr>
            <a:r>
              <a:rPr lang="de-DE" baseline="0" dirty="0" smtClean="0"/>
              <a:t>Videobearbeitung</a:t>
            </a:r>
          </a:p>
          <a:p>
            <a:pPr marL="171450" indent="-171450">
              <a:buFont typeface="Arial" charset="0"/>
              <a:buChar char="•"/>
            </a:pPr>
            <a:r>
              <a:rPr lang="de-DE" baseline="0" dirty="0" smtClean="0"/>
              <a:t>...</a:t>
            </a:r>
          </a:p>
          <a:p>
            <a:pPr marL="171450" indent="-171450">
              <a:buFont typeface="Arial" charset="0"/>
              <a:buChar char="•"/>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17</a:t>
            </a:fld>
            <a:endParaRPr lang="de-DE"/>
          </a:p>
        </p:txBody>
      </p:sp>
    </p:spTree>
    <p:extLst>
      <p:ext uri="{BB962C8B-B14F-4D97-AF65-F5344CB8AC3E}">
        <p14:creationId xmlns:p14="http://schemas.microsoft.com/office/powerpoint/2010/main" val="53593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18</a:t>
            </a:fld>
            <a:endParaRPr lang="de-DE"/>
          </a:p>
        </p:txBody>
      </p:sp>
    </p:spTree>
    <p:extLst>
      <p:ext uri="{BB962C8B-B14F-4D97-AF65-F5344CB8AC3E}">
        <p14:creationId xmlns:p14="http://schemas.microsoft.com/office/powerpoint/2010/main" val="67886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Warum</a:t>
            </a:r>
            <a:r>
              <a:rPr lang="de-DE" baseline="0" dirty="0" smtClean="0"/>
              <a:t> reicht es nicht, sich mit den Bibliotheken auseinanderzusetzen</a:t>
            </a:r>
          </a:p>
          <a:p>
            <a:pPr marL="171450" indent="-171450">
              <a:buFont typeface="Arial" charset="0"/>
              <a:buChar char="•"/>
            </a:pPr>
            <a:r>
              <a:rPr lang="de-DE" baseline="0" dirty="0" smtClean="0"/>
              <a:t>Farbmodelle und was Sie für den Menschen / den Computer bedeuten</a:t>
            </a:r>
          </a:p>
          <a:p>
            <a:pPr marL="171450" indent="-171450">
              <a:buFont typeface="Arial" charset="0"/>
              <a:buChar char="•"/>
            </a:pPr>
            <a:r>
              <a:rPr lang="de-DE" baseline="0" dirty="0" smtClean="0"/>
              <a:t>Speichermodelle und ihre Auswirkungen auf Algorithmen und Darstellungen</a:t>
            </a:r>
          </a:p>
          <a:p>
            <a:pPr marL="171450" indent="-171450">
              <a:buFont typeface="Arial" charset="0"/>
              <a:buChar char="•"/>
            </a:pPr>
            <a:r>
              <a:rPr lang="de-DE" baseline="0" dirty="0" smtClean="0"/>
              <a:t>Lokale Operatoren  (die nur einzelne, bzw. Eine Gruppe von Pixeln bearbeiten)</a:t>
            </a:r>
          </a:p>
          <a:p>
            <a:pPr marL="171450" indent="-171450">
              <a:buFont typeface="Arial" charset="0"/>
              <a:buChar char="•"/>
            </a:pPr>
            <a:r>
              <a:rPr lang="de-DE" dirty="0" smtClean="0"/>
              <a:t>Globale Operatoren (Operationen die das gesamte Bild berücksichtigen)</a:t>
            </a:r>
          </a:p>
          <a:p>
            <a:pPr marL="171450" indent="-171450">
              <a:buFont typeface="Arial" charset="0"/>
              <a:buChar char="•"/>
            </a:pPr>
            <a:r>
              <a:rPr lang="de-DE" dirty="0" smtClean="0"/>
              <a:t>Was kann man mit Bildverarbeitung machen</a:t>
            </a:r>
          </a:p>
          <a:p>
            <a:pPr marL="171450" indent="-171450">
              <a:buFont typeface="Arial" charset="0"/>
              <a:buChar char="•"/>
            </a:pPr>
            <a:r>
              <a:rPr lang="de-DE" dirty="0" smtClean="0"/>
              <a:t>Warum ist </a:t>
            </a:r>
            <a:r>
              <a:rPr lang="de-DE" dirty="0" err="1" smtClean="0"/>
              <a:t>OpenCV</a:t>
            </a:r>
            <a:r>
              <a:rPr lang="de-DE" dirty="0" smtClean="0"/>
              <a:t> eine sehr interessant Bibliothek</a:t>
            </a:r>
            <a:r>
              <a:rPr lang="de-DE" baseline="0" dirty="0" smtClean="0"/>
              <a:t> für die Bilderverarbeitung / Videobearbeitung, ...</a:t>
            </a:r>
          </a:p>
          <a:p>
            <a:pPr marL="171450" indent="-171450">
              <a:buFont typeface="Arial" charset="0"/>
              <a:buChar char="•"/>
            </a:pPr>
            <a:endParaRPr lang="de-DE" baseline="0" dirty="0" smtClean="0"/>
          </a:p>
          <a:p>
            <a:pPr marL="171450" indent="-171450">
              <a:buFont typeface="Arial" charset="0"/>
              <a:buChar char="•"/>
            </a:pPr>
            <a:endParaRPr lang="de-DE" baseline="0" dirty="0" smtClean="0"/>
          </a:p>
          <a:p>
            <a:pPr marL="171450" indent="-171450">
              <a:buFont typeface="Arial" charset="0"/>
              <a:buChar char="•"/>
            </a:pPr>
            <a:r>
              <a:rPr lang="de-DE" baseline="0" dirty="0" smtClean="0"/>
              <a:t>Beispiele von </a:t>
            </a:r>
            <a:r>
              <a:rPr lang="de-DE" baseline="0" dirty="0" err="1" smtClean="0"/>
              <a:t>OpenCV</a:t>
            </a:r>
            <a:r>
              <a:rPr lang="de-DE" baseline="0" dirty="0" smtClean="0"/>
              <a:t> werden immer wieder eingestreut </a:t>
            </a:r>
            <a:r>
              <a:rPr lang="de-DE" baseline="0" dirty="0" smtClean="0">
                <a:sym typeface="Wingdings"/>
              </a:rPr>
              <a:t></a:t>
            </a:r>
            <a:endParaRPr lang="de-DE" dirty="0" smtClean="0"/>
          </a:p>
          <a:p>
            <a:pPr marL="171450" indent="-171450">
              <a:buFont typeface="Arial" charset="0"/>
              <a:buChar char="•"/>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2</a:t>
            </a:fld>
            <a:endParaRPr lang="de-DE"/>
          </a:p>
        </p:txBody>
      </p:sp>
    </p:spTree>
    <p:extLst>
      <p:ext uri="{BB962C8B-B14F-4D97-AF65-F5344CB8AC3E}">
        <p14:creationId xmlns:p14="http://schemas.microsoft.com/office/powerpoint/2010/main" val="59208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Ein Graustufensensor</a:t>
            </a:r>
            <a:r>
              <a:rPr lang="de-DE" baseline="0" dirty="0" smtClean="0"/>
              <a:t> legt eine Matrix über das Bild und speichert den durchschnittlichen </a:t>
            </a:r>
            <a:r>
              <a:rPr lang="de-DE" baseline="0" dirty="0" err="1" smtClean="0"/>
              <a:t>Grauwert</a:t>
            </a:r>
            <a:r>
              <a:rPr lang="de-DE" baseline="0" dirty="0" smtClean="0"/>
              <a:t> des Pixels. Hier eine 16x16  Matrix mit </a:t>
            </a:r>
            <a:r>
              <a:rPr lang="de-DE" baseline="0" dirty="0" err="1" smtClean="0"/>
              <a:t>enstprechenden</a:t>
            </a:r>
            <a:r>
              <a:rPr lang="de-DE" baseline="0" dirty="0" smtClean="0"/>
              <a:t> Auswirkungen auf das Bild.</a:t>
            </a:r>
          </a:p>
          <a:p>
            <a:pPr marL="171450" indent="-171450">
              <a:buFont typeface="Arial" charset="0"/>
              <a:buChar char="•"/>
            </a:pPr>
            <a:endParaRPr lang="de-DE" baseline="0" dirty="0" smtClean="0"/>
          </a:p>
          <a:p>
            <a:pPr marL="171450" indent="-171450">
              <a:buFont typeface="Arial" charset="0"/>
              <a:buChar char="•"/>
            </a:pPr>
            <a:r>
              <a:rPr lang="de-DE" baseline="0" dirty="0" smtClean="0"/>
              <a:t>Beim Farbbild wird über den einzelnen Pixeln ein Farbfilter verwendet. Dabei werden doppelt so viele grüne Pixel verwendet (Im Vergleich zu blau und rot). Das hat den Grund, das Menschen Grüntöne besser unterscheiden können.</a:t>
            </a:r>
            <a:br>
              <a:rPr lang="de-DE" baseline="0" dirty="0" smtClean="0"/>
            </a:br>
            <a:r>
              <a:rPr lang="de-DE" baseline="0" dirty="0" smtClean="0"/>
              <a:t/>
            </a:r>
            <a:br>
              <a:rPr lang="de-DE" baseline="0" dirty="0" smtClean="0"/>
            </a:br>
            <a:r>
              <a:rPr lang="de-DE" baseline="0" dirty="0" smtClean="0"/>
              <a:t>Marketing: Beide Sensoren würden als 256 Pixel Sensoren gelten, obwohl in Farbe die Auflösung in grün halbiert und bei rot und blau sogar geviertelt ist.</a:t>
            </a:r>
          </a:p>
          <a:p>
            <a:pPr marL="171450" indent="-171450">
              <a:buFont typeface="Arial" charset="0"/>
              <a:buChar char="•"/>
            </a:pPr>
            <a:endParaRPr lang="de-DE" baseline="0" dirty="0" smtClean="0"/>
          </a:p>
          <a:p>
            <a:pPr marL="171450" indent="-171450">
              <a:buFont typeface="Arial" charset="0"/>
              <a:buChar char="•"/>
            </a:pPr>
            <a:r>
              <a:rPr lang="de-DE" baseline="0" dirty="0" smtClean="0"/>
              <a:t>Das unterscheidet Sensoren von Monitoren: Da zählt ein Pixel als Verbund aus Rot, Grün und Blau</a:t>
            </a:r>
          </a:p>
        </p:txBody>
      </p:sp>
      <p:sp>
        <p:nvSpPr>
          <p:cNvPr id="4" name="Foliennummernplatzhalter 3"/>
          <p:cNvSpPr>
            <a:spLocks noGrp="1"/>
          </p:cNvSpPr>
          <p:nvPr>
            <p:ph type="sldNum" sz="quarter" idx="10"/>
          </p:nvPr>
        </p:nvSpPr>
        <p:spPr/>
        <p:txBody>
          <a:bodyPr/>
          <a:lstStyle/>
          <a:p>
            <a:fld id="{8C5966B8-8ACE-1F46-B650-A0F86CFCBD22}" type="slidenum">
              <a:rPr lang="de-DE" smtClean="0"/>
              <a:t>3</a:t>
            </a:fld>
            <a:endParaRPr lang="de-DE"/>
          </a:p>
        </p:txBody>
      </p:sp>
    </p:spTree>
    <p:extLst>
      <p:ext uri="{BB962C8B-B14F-4D97-AF65-F5344CB8AC3E}">
        <p14:creationId xmlns:p14="http://schemas.microsoft.com/office/powerpoint/2010/main" val="20730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meisten Bildsensoren</a:t>
            </a:r>
            <a:r>
              <a:rPr lang="de-DE" baseline="0" dirty="0" smtClean="0"/>
              <a:t> werden Zeilen oder Spaltenweise ausgelesen. Das führt dazu, das schnelle Bewegungen verzerrt werden, weil sich die entsprechenden Teile (hier im Bild der Rotor) bis zum auslesen der nächsten Zeile/Spalte bereits weiterbewegt haben.</a:t>
            </a:r>
          </a:p>
          <a:p>
            <a:endParaRPr lang="de-DE" baseline="0" dirty="0" smtClean="0"/>
          </a:p>
          <a:p>
            <a:r>
              <a:rPr lang="de-DE" baseline="0" dirty="0" smtClean="0"/>
              <a:t>Die meisten Consumer Kameras haben einen Rolling </a:t>
            </a:r>
            <a:r>
              <a:rPr lang="de-DE" baseline="0" dirty="0" err="1" smtClean="0"/>
              <a:t>Shutter</a:t>
            </a:r>
            <a:r>
              <a:rPr lang="de-DE" baseline="0" dirty="0" smtClean="0"/>
              <a:t>, es sind auch Sensoren mit Global </a:t>
            </a:r>
            <a:r>
              <a:rPr lang="de-DE" baseline="0" dirty="0" err="1" smtClean="0"/>
              <a:t>Shutter</a:t>
            </a:r>
            <a:r>
              <a:rPr lang="de-DE" baseline="0" dirty="0" smtClean="0"/>
              <a:t> verfügbar, bei denen der komplette Bildinhalt zu einem Zeitpunkt in einen </a:t>
            </a:r>
            <a:r>
              <a:rPr lang="de-DE" baseline="0" dirty="0" err="1" smtClean="0"/>
              <a:t>Buffer</a:t>
            </a:r>
            <a:r>
              <a:rPr lang="de-DE" baseline="0" dirty="0" smtClean="0"/>
              <a:t> gelesen wird, und von dort Zeilen/Spaltenweise übermittelt wird. Diese Kameras sind teuer und bieten (evtl.) weniger </a:t>
            </a:r>
            <a:r>
              <a:rPr lang="de-DE" baseline="0" dirty="0" err="1" smtClean="0"/>
              <a:t>Biuldpunkte</a:t>
            </a:r>
            <a:r>
              <a:rPr lang="de-DE" baseline="0" dirty="0" smtClean="0"/>
              <a:t>, da für den </a:t>
            </a:r>
            <a:r>
              <a:rPr lang="de-DE" baseline="0" dirty="0" err="1" smtClean="0"/>
              <a:t>Buffer</a:t>
            </a:r>
            <a:r>
              <a:rPr lang="de-DE" baseline="0" dirty="0" smtClean="0"/>
              <a:t> zusätzliche Chipfläche benötigt wird. </a:t>
            </a: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4</a:t>
            </a:fld>
            <a:endParaRPr lang="de-DE"/>
          </a:p>
        </p:txBody>
      </p:sp>
    </p:spTree>
    <p:extLst>
      <p:ext uri="{BB962C8B-B14F-4D97-AF65-F5344CB8AC3E}">
        <p14:creationId xmlns:p14="http://schemas.microsoft.com/office/powerpoint/2010/main" val="62454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Demo:</a:t>
            </a:r>
          </a:p>
          <a:p>
            <a:pPr marL="228600" indent="-228600">
              <a:buFont typeface="+mj-lt"/>
              <a:buAutoNum type="arabicPeriod"/>
            </a:pPr>
            <a:r>
              <a:rPr lang="de-DE" dirty="0" smtClean="0"/>
              <a:t>Einlesen und</a:t>
            </a:r>
            <a:r>
              <a:rPr lang="de-DE" baseline="0" dirty="0" smtClean="0"/>
              <a:t> anzeigen eines Bildes mit </a:t>
            </a:r>
            <a:r>
              <a:rPr lang="de-DE" baseline="0" dirty="0" err="1" smtClean="0"/>
              <a:t>OpenCV</a:t>
            </a:r>
            <a:r>
              <a:rPr lang="de-DE" baseline="0" dirty="0" smtClean="0"/>
              <a:t> als Grundgerüst für die weiteren Demos.</a:t>
            </a:r>
          </a:p>
          <a:p>
            <a:pPr marL="228600" indent="-228600">
              <a:buFont typeface="+mj-lt"/>
              <a:buAutoNum type="arabicPeriod"/>
            </a:pPr>
            <a:r>
              <a:rPr lang="de-DE" baseline="0" dirty="0" err="1" smtClean="0"/>
              <a:t>Aufspliten</a:t>
            </a:r>
            <a:r>
              <a:rPr lang="de-DE" baseline="0" dirty="0" smtClean="0"/>
              <a:t> eines Bildes in der Rot/Grün/Blau Kanal</a:t>
            </a:r>
          </a:p>
          <a:p>
            <a:pPr marL="0" indent="0">
              <a:buFont typeface="+mj-lt"/>
              <a:buNone/>
            </a:pPr>
            <a:endParaRPr lang="de-DE" baseline="0" dirty="0" smtClean="0"/>
          </a:p>
          <a:p>
            <a:pPr marL="0" indent="0">
              <a:buFont typeface="+mj-lt"/>
              <a:buNone/>
            </a:pPr>
            <a:r>
              <a:rPr lang="de-DE" baseline="0" dirty="0" smtClean="0">
                <a:latin typeface="Lucida Console" charset="0"/>
                <a:ea typeface="Lucida Console" charset="0"/>
                <a:cs typeface="Lucida Console" charset="0"/>
              </a:rPr>
              <a:t># Beispiele bauen</a:t>
            </a:r>
          </a:p>
          <a:p>
            <a:pPr marL="0" indent="0">
              <a:buFont typeface="+mj-lt"/>
              <a:buNone/>
            </a:pPr>
            <a:r>
              <a:rPr lang="de-DE" baseline="0" dirty="0" smtClean="0">
                <a:latin typeface="Lucida Console" charset="0"/>
                <a:ea typeface="Lucida Console" charset="0"/>
                <a:cs typeface="Lucida Console" charset="0"/>
              </a:rPr>
              <a:t>cd </a:t>
            </a:r>
            <a:r>
              <a:rPr lang="de-DE" baseline="0" dirty="0" err="1" smtClean="0">
                <a:latin typeface="Lucida Console" charset="0"/>
                <a:ea typeface="Lucida Console" charset="0"/>
                <a:cs typeface="Lucida Console" charset="0"/>
              </a:rPr>
              <a:t>build</a:t>
            </a:r>
            <a:endParaRPr lang="de-DE" baseline="0" dirty="0" smtClean="0">
              <a:latin typeface="Lucida Console" charset="0"/>
              <a:ea typeface="Lucida Console" charset="0"/>
              <a:cs typeface="Lucida Console" charset="0"/>
            </a:endParaRPr>
          </a:p>
          <a:p>
            <a:pPr marL="0" indent="0">
              <a:buFont typeface="+mj-lt"/>
              <a:buNone/>
            </a:pPr>
            <a:r>
              <a:rPr lang="de-DE" baseline="0" dirty="0" err="1" smtClean="0">
                <a:latin typeface="Lucida Console" charset="0"/>
                <a:ea typeface="Lucida Console" charset="0"/>
                <a:cs typeface="Lucida Console" charset="0"/>
              </a:rPr>
              <a:t>cmake</a:t>
            </a:r>
            <a:r>
              <a:rPr lang="de-DE" baseline="0" dirty="0" smtClean="0">
                <a:latin typeface="Lucida Console" charset="0"/>
                <a:ea typeface="Lucida Console" charset="0"/>
                <a:cs typeface="Lucida Console" charset="0"/>
              </a:rPr>
              <a:t> ../</a:t>
            </a:r>
            <a:r>
              <a:rPr lang="de-DE" baseline="0" dirty="0" err="1" smtClean="0">
                <a:latin typeface="Lucida Console" charset="0"/>
                <a:ea typeface="Lucida Console" charset="0"/>
                <a:cs typeface="Lucida Console" charset="0"/>
              </a:rPr>
              <a:t>src</a:t>
            </a:r>
            <a:endParaRPr lang="de-DE" baseline="0" dirty="0" smtClean="0">
              <a:latin typeface="Lucida Console" charset="0"/>
              <a:ea typeface="Lucida Console" charset="0"/>
              <a:cs typeface="Lucida Console" charset="0"/>
            </a:endParaRPr>
          </a:p>
          <a:p>
            <a:pPr marL="0" indent="0">
              <a:buFont typeface="+mj-lt"/>
              <a:buNone/>
            </a:pPr>
            <a:r>
              <a:rPr lang="de-DE" baseline="0" dirty="0" err="1" smtClean="0">
                <a:latin typeface="Lucida Console" charset="0"/>
                <a:ea typeface="Lucida Console" charset="0"/>
                <a:cs typeface="Lucida Console" charset="0"/>
              </a:rPr>
              <a:t>make</a:t>
            </a:r>
            <a:endParaRPr lang="de-DE" baseline="0" dirty="0" smtClean="0">
              <a:latin typeface="Lucida Console" charset="0"/>
              <a:ea typeface="Lucida Console" charset="0"/>
              <a:cs typeface="Lucida Console" charset="0"/>
            </a:endParaRPr>
          </a:p>
          <a:p>
            <a:pPr marL="0" indent="0">
              <a:buFont typeface="+mj-lt"/>
              <a:buNone/>
            </a:pPr>
            <a:endParaRPr lang="de-DE" baseline="0" dirty="0" smtClean="0"/>
          </a:p>
          <a:p>
            <a:pPr marL="0" indent="0">
              <a:buFont typeface="+mj-lt"/>
              <a:buNone/>
            </a:pPr>
            <a:r>
              <a:rPr lang="de-DE" baseline="0" dirty="0" smtClean="0"/>
              <a:t># Bild anzeigen</a:t>
            </a:r>
          </a:p>
          <a:p>
            <a:pPr marL="0" indent="0">
              <a:buFont typeface="+mj-lt"/>
              <a:buNone/>
            </a:pPr>
            <a:r>
              <a:rPr lang="de-DE" baseline="0" dirty="0" smtClean="0"/>
              <a:t>./</a:t>
            </a:r>
            <a:r>
              <a:rPr lang="de-DE" baseline="0" dirty="0" err="1" smtClean="0"/>
              <a:t>readimg</a:t>
            </a:r>
            <a:r>
              <a:rPr lang="de-DE" baseline="0" dirty="0" smtClean="0"/>
              <a:t> ./</a:t>
            </a:r>
            <a:r>
              <a:rPr lang="de-DE" baseline="0" dirty="0" err="1" smtClean="0"/>
              <a:t>image</a:t>
            </a:r>
            <a:r>
              <a:rPr lang="de-DE" baseline="0" dirty="0" smtClean="0"/>
              <a:t>/</a:t>
            </a:r>
            <a:r>
              <a:rPr lang="de-DE" baseline="0" dirty="0" err="1" smtClean="0"/>
              <a:t>RGB.png</a:t>
            </a:r>
            <a:endParaRPr lang="de-DE"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de-DE" baseline="0" dirty="0" smtClean="0"/>
              <a:t>./</a:t>
            </a:r>
            <a:r>
              <a:rPr lang="de-DE" baseline="0" dirty="0" err="1" smtClean="0"/>
              <a:t>channels</a:t>
            </a:r>
            <a:r>
              <a:rPr lang="de-DE" baseline="0" dirty="0" smtClean="0"/>
              <a:t> ./</a:t>
            </a:r>
            <a:r>
              <a:rPr lang="de-DE" baseline="0" dirty="0" err="1" smtClean="0"/>
              <a:t>image</a:t>
            </a:r>
            <a:r>
              <a:rPr lang="de-DE" baseline="0" dirty="0" smtClean="0"/>
              <a:t>/</a:t>
            </a:r>
            <a:r>
              <a:rPr lang="de-DE" baseline="0" dirty="0" err="1" smtClean="0"/>
              <a:t>RGB.png</a:t>
            </a:r>
            <a:endParaRPr lang="de-DE"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de-DE" baseline="0" dirty="0" smtClean="0"/>
              <a:t>./</a:t>
            </a:r>
            <a:r>
              <a:rPr lang="de-DE" baseline="0" dirty="0" err="1" smtClean="0"/>
              <a:t>channels</a:t>
            </a:r>
            <a:r>
              <a:rPr lang="de-DE" baseline="0" dirty="0" smtClean="0"/>
              <a:t> ./</a:t>
            </a:r>
            <a:r>
              <a:rPr lang="de-DE" baseline="0" dirty="0" err="1" smtClean="0"/>
              <a:t>image</a:t>
            </a:r>
            <a:r>
              <a:rPr lang="de-DE" baseline="0" dirty="0" smtClean="0"/>
              <a:t>/</a:t>
            </a:r>
            <a:r>
              <a:rPr lang="de-DE" baseline="0" dirty="0" err="1" smtClean="0"/>
              <a:t>cody_head.jpg</a:t>
            </a:r>
            <a:endParaRPr lang="de-DE"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de-DE" baseline="0" dirty="0" smtClean="0"/>
          </a:p>
          <a:p>
            <a:pPr marL="0" indent="0">
              <a:buFont typeface="+mj-lt"/>
              <a:buNone/>
            </a:pPr>
            <a:endParaRPr lang="de-DE" baseline="0" dirty="0" smtClean="0"/>
          </a:p>
          <a:p>
            <a:pPr marL="228600" indent="-228600">
              <a:buFont typeface="+mj-lt"/>
              <a:buAutoNum type="arabicPeriod"/>
            </a:pPr>
            <a:endParaRPr lang="de-DE" baseline="0" dirty="0" smtClean="0"/>
          </a:p>
          <a:p>
            <a:pPr marL="228600" indent="-228600">
              <a:buFont typeface="Arial" charset="0"/>
              <a:buChar char="•"/>
            </a:pPr>
            <a:r>
              <a:rPr lang="de-DE" baseline="0" dirty="0" smtClean="0"/>
              <a:t>In den Bildformaten wird immer ein Pixel mit den unterschiedlichen Farbwerten gespeichert. Ein Muster wir z.B. das Bayer Pattern existiert im allgemeinen nicht (auch hier gibt es, besonders im Low Level Bereich Ausnahmen -&gt; RAW Format)</a:t>
            </a:r>
          </a:p>
        </p:txBody>
      </p:sp>
      <p:sp>
        <p:nvSpPr>
          <p:cNvPr id="4" name="Foliennummernplatzhalter 3"/>
          <p:cNvSpPr>
            <a:spLocks noGrp="1"/>
          </p:cNvSpPr>
          <p:nvPr>
            <p:ph type="sldNum" sz="quarter" idx="10"/>
          </p:nvPr>
        </p:nvSpPr>
        <p:spPr/>
        <p:txBody>
          <a:bodyPr/>
          <a:lstStyle/>
          <a:p>
            <a:fld id="{8C5966B8-8ACE-1F46-B650-A0F86CFCBD22}" type="slidenum">
              <a:rPr lang="de-DE" smtClean="0"/>
              <a:t>5</a:t>
            </a:fld>
            <a:endParaRPr lang="de-DE"/>
          </a:p>
        </p:txBody>
      </p:sp>
    </p:spTree>
    <p:extLst>
      <p:ext uri="{BB962C8B-B14F-4D97-AF65-F5344CB8AC3E}">
        <p14:creationId xmlns:p14="http://schemas.microsoft.com/office/powerpoint/2010/main" val="1486428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charset="0"/>
              <a:buNone/>
            </a:pPr>
            <a:endParaRPr lang="de-DE" baseline="0" dirty="0" smtClean="0"/>
          </a:p>
        </p:txBody>
      </p:sp>
      <p:sp>
        <p:nvSpPr>
          <p:cNvPr id="4" name="Foliennummernplatzhalter 3"/>
          <p:cNvSpPr>
            <a:spLocks noGrp="1"/>
          </p:cNvSpPr>
          <p:nvPr>
            <p:ph type="sldNum" sz="quarter" idx="10"/>
          </p:nvPr>
        </p:nvSpPr>
        <p:spPr/>
        <p:txBody>
          <a:bodyPr/>
          <a:lstStyle/>
          <a:p>
            <a:fld id="{8C5966B8-8ACE-1F46-B650-A0F86CFCBD22}" type="slidenum">
              <a:rPr lang="de-DE" smtClean="0"/>
              <a:t>6</a:t>
            </a:fld>
            <a:endParaRPr lang="de-DE"/>
          </a:p>
        </p:txBody>
      </p:sp>
    </p:spTree>
    <p:extLst>
      <p:ext uri="{BB962C8B-B14F-4D97-AF65-F5344CB8AC3E}">
        <p14:creationId xmlns:p14="http://schemas.microsoft.com/office/powerpoint/2010/main" val="201970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Wer würden seine Autofarbe</a:t>
            </a:r>
            <a:r>
              <a:rPr lang="de-DE" baseline="0" dirty="0" smtClean="0"/>
              <a:t> als 0% Rot, 50% Grün und 12% Blau beschreiben (oder als #00801e). Der Beschreibung wäre doch eher: Ein sattes dunkles grün.</a:t>
            </a:r>
          </a:p>
          <a:p>
            <a:pPr marL="171450" indent="-171450">
              <a:buFont typeface="Arial" charset="0"/>
              <a:buChar char="•"/>
            </a:pPr>
            <a:endParaRPr lang="de-DE" baseline="0" dirty="0" smtClean="0"/>
          </a:p>
          <a:p>
            <a:pPr marL="171450" indent="-171450">
              <a:buFont typeface="Arial" charset="0"/>
              <a:buChar char="•"/>
            </a:pPr>
            <a:r>
              <a:rPr lang="de-DE" baseline="0" dirty="0" smtClean="0"/>
              <a:t>Bild umrechnen und Kanäle anzeigen</a:t>
            </a:r>
          </a:p>
          <a:p>
            <a:pPr marL="171450" indent="-171450">
              <a:buFont typeface="Arial" charset="0"/>
              <a:buChar char="•"/>
            </a:pPr>
            <a:endParaRPr lang="de-DE" baseline="0" dirty="0" smtClean="0"/>
          </a:p>
          <a:p>
            <a:pPr marL="0" indent="0">
              <a:buFont typeface="+mj-lt"/>
              <a:buNone/>
            </a:pPr>
            <a:r>
              <a:rPr lang="de-DE" baseline="0" dirty="0" smtClean="0"/>
              <a:t># Bild anzeigen</a:t>
            </a:r>
          </a:p>
          <a:p>
            <a:pPr marL="0" indent="0">
              <a:buFont typeface="+mj-lt"/>
              <a:buNone/>
            </a:pPr>
            <a:r>
              <a:rPr lang="de-DE" baseline="0" dirty="0" smtClean="0"/>
              <a:t>./</a:t>
            </a:r>
            <a:r>
              <a:rPr lang="de-DE" baseline="0" dirty="0" err="1" smtClean="0"/>
              <a:t>colormodel</a:t>
            </a:r>
            <a:r>
              <a:rPr lang="de-DE" baseline="0" dirty="0" smtClean="0"/>
              <a:t> ./</a:t>
            </a:r>
            <a:r>
              <a:rPr lang="de-DE" baseline="0" dirty="0" err="1" smtClean="0"/>
              <a:t>image</a:t>
            </a:r>
            <a:r>
              <a:rPr lang="de-DE" baseline="0" dirty="0" smtClean="0"/>
              <a:t>/</a:t>
            </a:r>
            <a:r>
              <a:rPr lang="de-DE" baseline="0" dirty="0" err="1" smtClean="0"/>
              <a:t>RGB.png</a:t>
            </a:r>
            <a:endParaRPr lang="de-DE"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de-DE" baseline="0" dirty="0" smtClean="0"/>
              <a:t>./</a:t>
            </a:r>
            <a:r>
              <a:rPr lang="de-DE" baseline="0" dirty="0" err="1" smtClean="0"/>
              <a:t>colormodel</a:t>
            </a:r>
            <a:r>
              <a:rPr lang="de-DE" baseline="0" dirty="0" smtClean="0"/>
              <a:t> ./</a:t>
            </a:r>
            <a:r>
              <a:rPr lang="de-DE" baseline="0" dirty="0" err="1" smtClean="0"/>
              <a:t>image</a:t>
            </a:r>
            <a:r>
              <a:rPr lang="de-DE" baseline="0" dirty="0" smtClean="0"/>
              <a:t>/</a:t>
            </a:r>
            <a:r>
              <a:rPr lang="de-DE" baseline="0" dirty="0" err="1" smtClean="0"/>
              <a:t>cody_head.jpg</a:t>
            </a:r>
            <a:endParaRPr lang="de-DE" baseline="0" dirty="0" smtClean="0"/>
          </a:p>
          <a:p>
            <a:pPr marL="0" indent="0">
              <a:buFont typeface="Arial" charset="0"/>
              <a:buNone/>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7</a:t>
            </a:fld>
            <a:endParaRPr lang="de-DE"/>
          </a:p>
        </p:txBody>
      </p:sp>
    </p:spTree>
    <p:extLst>
      <p:ext uri="{BB962C8B-B14F-4D97-AF65-F5344CB8AC3E}">
        <p14:creationId xmlns:p14="http://schemas.microsoft.com/office/powerpoint/2010/main" val="1930384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charset="0"/>
              <a:buNone/>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8</a:t>
            </a:fld>
            <a:endParaRPr lang="de-DE"/>
          </a:p>
        </p:txBody>
      </p:sp>
    </p:spTree>
    <p:extLst>
      <p:ext uri="{BB962C8B-B14F-4D97-AF65-F5344CB8AC3E}">
        <p14:creationId xmlns:p14="http://schemas.microsoft.com/office/powerpoint/2010/main" val="859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Ausgehend</a:t>
            </a:r>
            <a:r>
              <a:rPr lang="de-DE" baseline="0" dirty="0" smtClean="0"/>
              <a:t> von einem weißen Hintergrund werden Farben extrahiert.</a:t>
            </a:r>
          </a:p>
        </p:txBody>
      </p:sp>
      <p:sp>
        <p:nvSpPr>
          <p:cNvPr id="4" name="Foliennummernplatzhalter 3"/>
          <p:cNvSpPr>
            <a:spLocks noGrp="1"/>
          </p:cNvSpPr>
          <p:nvPr>
            <p:ph type="sldNum" sz="quarter" idx="10"/>
          </p:nvPr>
        </p:nvSpPr>
        <p:spPr/>
        <p:txBody>
          <a:bodyPr/>
          <a:lstStyle/>
          <a:p>
            <a:fld id="{8C5966B8-8ACE-1F46-B650-A0F86CFCBD22}" type="slidenum">
              <a:rPr lang="de-DE" smtClean="0"/>
              <a:t>9</a:t>
            </a:fld>
            <a:endParaRPr lang="de-DE"/>
          </a:p>
        </p:txBody>
      </p:sp>
    </p:spTree>
    <p:extLst>
      <p:ext uri="{BB962C8B-B14F-4D97-AF65-F5344CB8AC3E}">
        <p14:creationId xmlns:p14="http://schemas.microsoft.com/office/powerpoint/2010/main" val="213932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Mastertitelformat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F1685586-B5EA-E847-B070-B0C7B53D662E}" type="datetimeFigureOut">
              <a:rPr lang="de-DE" smtClean="0"/>
              <a:t>29.09.15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Platzhalter für vertikalen Text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1685586-B5EA-E847-B070-B0C7B53D662E}" type="datetimeFigureOut">
              <a:rPr lang="de-DE" smtClean="0"/>
              <a:t>29.09.15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63262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Mastertitelformat bearbeiten</a:t>
            </a:r>
            <a:endParaRPr lang="de-DE"/>
          </a:p>
        </p:txBody>
      </p:sp>
      <p:sp>
        <p:nvSpPr>
          <p:cNvPr id="3" name="Platzhalter für vertikalen Text 2"/>
          <p:cNvSpPr>
            <a:spLocks noGrp="1"/>
          </p:cNvSpPr>
          <p:nvPr>
            <p:ph type="body" orient="vert" idx="1"/>
          </p:nvPr>
        </p:nvSpPr>
        <p:spPr>
          <a:xfrm>
            <a:off x="838200" y="365125"/>
            <a:ext cx="7734300" cy="5811838"/>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1685586-B5EA-E847-B070-B0C7B53D662E}" type="datetimeFigureOut">
              <a:rPr lang="de-DE" smtClean="0"/>
              <a:t>29.09.15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10066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1685586-B5EA-E847-B070-B0C7B53D662E}" type="datetimeFigureOut">
              <a:rPr lang="de-DE" smtClean="0"/>
              <a:t>29.09.15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4299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Mastertitelformat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F1685586-B5EA-E847-B070-B0C7B53D662E}" type="datetimeFigureOut">
              <a:rPr lang="de-DE" smtClean="0"/>
              <a:t>29.09.15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511702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F1685586-B5EA-E847-B070-B0C7B53D662E}" type="datetimeFigureOut">
              <a:rPr lang="de-DE" smtClean="0"/>
              <a:t>29.09.15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208442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Mastertitelformat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F1685586-B5EA-E847-B070-B0C7B53D662E}" type="datetimeFigureOut">
              <a:rPr lang="de-DE" smtClean="0"/>
              <a:t>29.09.15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93747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1685586-B5EA-E847-B070-B0C7B53D662E}" type="datetimeFigureOut">
              <a:rPr lang="de-DE" smtClean="0"/>
              <a:t>29.09.15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82733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1685586-B5EA-E847-B070-B0C7B53D662E}" type="datetimeFigureOut">
              <a:rPr lang="de-DE" smtClean="0"/>
              <a:t>29.09.15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57266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Mastertitelformat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Mastertextformat bearbeiten</a:t>
            </a:r>
          </a:p>
        </p:txBody>
      </p:sp>
      <p:sp>
        <p:nvSpPr>
          <p:cNvPr id="5" name="Datumsplatzhalter 4"/>
          <p:cNvSpPr>
            <a:spLocks noGrp="1"/>
          </p:cNvSpPr>
          <p:nvPr>
            <p:ph type="dt" sz="half" idx="10"/>
          </p:nvPr>
        </p:nvSpPr>
        <p:spPr/>
        <p:txBody>
          <a:bodyPr/>
          <a:lstStyle/>
          <a:p>
            <a:fld id="{F1685586-B5EA-E847-B070-B0C7B53D662E}" type="datetimeFigureOut">
              <a:rPr lang="de-DE" smtClean="0"/>
              <a:t>29.09.15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15912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Mastertitelformat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Mastertextformat bearbeiten</a:t>
            </a:r>
          </a:p>
        </p:txBody>
      </p:sp>
      <p:sp>
        <p:nvSpPr>
          <p:cNvPr id="5" name="Datumsplatzhalter 4"/>
          <p:cNvSpPr>
            <a:spLocks noGrp="1"/>
          </p:cNvSpPr>
          <p:nvPr>
            <p:ph type="dt" sz="half" idx="10"/>
          </p:nvPr>
        </p:nvSpPr>
        <p:spPr/>
        <p:txBody>
          <a:bodyPr/>
          <a:lstStyle/>
          <a:p>
            <a:fld id="{F1685586-B5EA-E847-B070-B0C7B53D662E}" type="datetimeFigureOut">
              <a:rPr lang="de-DE" smtClean="0"/>
              <a:t>29.09.15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8057508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5586-B5EA-E847-B070-B0C7B53D662E}" type="datetimeFigureOut">
              <a:rPr lang="de-DE" smtClean="0"/>
              <a:t>29.09.15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5608D-FF40-4F4A-A4A9-3FC114B66A76}" type="slidenum">
              <a:rPr lang="de-DE" smtClean="0"/>
              <a:t>‹Nr.›</a:t>
            </a:fld>
            <a:endParaRPr lang="de-DE"/>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ail@uwe-arzt.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uwearzt/Bildverarbeitung-OpenCV.git" TargetMode="External"/><Relationship Id="rId4" Type="http://schemas.openxmlformats.org/officeDocument/2006/relationships/hyperlink" Target="http://docs.opencv.org/"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Bildverarbeitung</a:t>
            </a:r>
            <a:br>
              <a:rPr lang="de-DE" dirty="0" smtClean="0"/>
            </a:br>
            <a:r>
              <a:rPr lang="de-DE" dirty="0" err="1" smtClean="0"/>
              <a:t>OpenCV</a:t>
            </a:r>
            <a:endParaRPr lang="de-DE" dirty="0"/>
          </a:p>
        </p:txBody>
      </p:sp>
      <p:sp>
        <p:nvSpPr>
          <p:cNvPr id="3" name="Untertitel 2"/>
          <p:cNvSpPr>
            <a:spLocks noGrp="1"/>
          </p:cNvSpPr>
          <p:nvPr>
            <p:ph type="subTitle" idx="1"/>
          </p:nvPr>
        </p:nvSpPr>
        <p:spPr/>
        <p:txBody>
          <a:bodyPr>
            <a:normAutofit lnSpcReduction="10000"/>
          </a:bodyPr>
          <a:lstStyle/>
          <a:p>
            <a:r>
              <a:rPr lang="de-DE" dirty="0" smtClean="0">
                <a:hlinkClick r:id="rId3"/>
              </a:rPr>
              <a:t>mail@uwe-arzt.de</a:t>
            </a:r>
            <a:endParaRPr lang="de-DE" dirty="0" smtClean="0"/>
          </a:p>
          <a:p>
            <a:endParaRPr lang="de-DE" dirty="0"/>
          </a:p>
          <a:p>
            <a:endParaRPr lang="de-DE" dirty="0" smtClean="0"/>
          </a:p>
          <a:p>
            <a:r>
              <a:rPr lang="de-DE" dirty="0" smtClean="0"/>
              <a:t>Bildmaterial © Wikipedia + Uwe Arzt</a:t>
            </a:r>
            <a:endParaRPr lang="de-DE"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Speichermodelle</a:t>
            </a:r>
            <a:endParaRPr lang="de-DE" dirty="0"/>
          </a:p>
        </p:txBody>
      </p:sp>
      <p:sp>
        <p:nvSpPr>
          <p:cNvPr id="3" name="Inhaltsplatzhalter 2"/>
          <p:cNvSpPr>
            <a:spLocks noGrp="1"/>
          </p:cNvSpPr>
          <p:nvPr>
            <p:ph idx="1"/>
          </p:nvPr>
        </p:nvSpPr>
        <p:spPr/>
        <p:txBody>
          <a:bodyPr/>
          <a:lstStyle/>
          <a:p>
            <a:r>
              <a:rPr lang="de-DE" dirty="0" smtClean="0"/>
              <a:t>RGB RGB ...</a:t>
            </a:r>
            <a:br>
              <a:rPr lang="de-DE" dirty="0" smtClean="0"/>
            </a:br>
            <a:r>
              <a:rPr lang="de-DE" dirty="0" smtClean="0"/>
              <a:t>Die </a:t>
            </a:r>
            <a:r>
              <a:rPr lang="de-DE" dirty="0"/>
              <a:t>P</a:t>
            </a:r>
            <a:r>
              <a:rPr lang="de-DE" dirty="0" smtClean="0"/>
              <a:t>ixel werden nacheinander im Speicher abgelegt. Das ist die „normale“ Speicherform, da die Pixel (</a:t>
            </a:r>
            <a:r>
              <a:rPr lang="de-DE" dirty="0" err="1" smtClean="0"/>
              <a:t>Subpixel</a:t>
            </a:r>
            <a:r>
              <a:rPr lang="de-DE" dirty="0" smtClean="0"/>
              <a:t>) in dieser Reihenfolge aus dem Sensor kommen und in dieser Reihenfolge angezeigt werden.</a:t>
            </a:r>
          </a:p>
          <a:p>
            <a:r>
              <a:rPr lang="de-DE" dirty="0" smtClean="0"/>
              <a:t>RR ... GG ... BB ... / HH ... SS ... VV ...</a:t>
            </a:r>
            <a:br>
              <a:rPr lang="de-DE" dirty="0" smtClean="0"/>
            </a:br>
            <a:r>
              <a:rPr lang="de-DE" dirty="0" smtClean="0"/>
              <a:t>Macht Sinn, wenn Operationen nur auf bestimmten Kanäle operieren, da die Daten dann sehr viele lokaler gespeichert sind.</a:t>
            </a:r>
          </a:p>
          <a:p>
            <a:r>
              <a:rPr lang="de-DE" dirty="0" smtClean="0"/>
              <a:t>BGR565 BGR565 ...</a:t>
            </a:r>
            <a:br>
              <a:rPr lang="de-DE" dirty="0" smtClean="0"/>
            </a:br>
            <a:r>
              <a:rPr lang="de-DE" dirty="0" smtClean="0"/>
              <a:t>Kompaktere Speicherung, aber unter umständen sehr viele </a:t>
            </a:r>
            <a:r>
              <a:rPr lang="de-DE" dirty="0" err="1" smtClean="0"/>
              <a:t>Bitmask</a:t>
            </a:r>
            <a:r>
              <a:rPr lang="de-DE" dirty="0" smtClean="0"/>
              <a:t> Operationen notwendig.</a:t>
            </a:r>
          </a:p>
          <a:p>
            <a:endParaRPr lang="de-DE" dirty="0" smtClean="0"/>
          </a:p>
          <a:p>
            <a:endParaRPr lang="de-DE" dirty="0"/>
          </a:p>
        </p:txBody>
      </p:sp>
    </p:spTree>
    <p:extLst>
      <p:ext uri="{BB962C8B-B14F-4D97-AF65-F5344CB8AC3E}">
        <p14:creationId xmlns:p14="http://schemas.microsoft.com/office/powerpoint/2010/main" val="132810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Punktoperator</a:t>
            </a:r>
            <a:endParaRPr lang="de-DE" dirty="0"/>
          </a:p>
        </p:txBody>
      </p:sp>
      <p:sp>
        <p:nvSpPr>
          <p:cNvPr id="3" name="Inhaltsplatzhalter 2"/>
          <p:cNvSpPr>
            <a:spLocks noGrp="1"/>
          </p:cNvSpPr>
          <p:nvPr>
            <p:ph idx="1"/>
          </p:nvPr>
        </p:nvSpPr>
        <p:spPr/>
        <p:txBody>
          <a:bodyPr/>
          <a:lstStyle/>
          <a:p>
            <a:r>
              <a:rPr lang="de-DE" dirty="0" smtClean="0"/>
              <a:t>Es wird genau ein Punkt im Eingangs und Ausgangsbild angepackt</a:t>
            </a:r>
          </a:p>
          <a:p>
            <a:r>
              <a:rPr lang="de-DE" dirty="0" smtClean="0"/>
              <a:t>Optimal </a:t>
            </a:r>
            <a:r>
              <a:rPr lang="de-DE" dirty="0" err="1" smtClean="0"/>
              <a:t>parallelisierbar</a:t>
            </a:r>
            <a:r>
              <a:rPr lang="de-DE" dirty="0" smtClean="0"/>
              <a:t> auch bei </a:t>
            </a:r>
            <a:r>
              <a:rPr lang="de-DE" dirty="0" err="1" smtClean="0"/>
              <a:t>Inplace</a:t>
            </a:r>
            <a:r>
              <a:rPr lang="de-DE" dirty="0" smtClean="0"/>
              <a:t> Operationen</a:t>
            </a:r>
          </a:p>
          <a:p>
            <a:r>
              <a:rPr lang="de-DE" dirty="0" smtClean="0"/>
              <a:t>Beispiel: Dummes aufhellen (wir addieren 50 zu jedem R, G und B)</a:t>
            </a:r>
            <a:endParaRPr lang="de-DE" dirty="0"/>
          </a:p>
        </p:txBody>
      </p:sp>
      <p:pic>
        <p:nvPicPr>
          <p:cNvPr id="5" name="Bild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073" y="3541817"/>
            <a:ext cx="6379029" cy="2635146"/>
          </a:xfrm>
          <a:prstGeom prst="rect">
            <a:avLst/>
          </a:prstGeom>
        </p:spPr>
      </p:pic>
    </p:spTree>
    <p:extLst>
      <p:ext uri="{BB962C8B-B14F-4D97-AF65-F5344CB8AC3E}">
        <p14:creationId xmlns:p14="http://schemas.microsoft.com/office/powerpoint/2010/main" val="200972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Lokale Operatoren</a:t>
            </a:r>
            <a:endParaRPr lang="de-DE" dirty="0"/>
          </a:p>
        </p:txBody>
      </p:sp>
      <p:sp>
        <p:nvSpPr>
          <p:cNvPr id="3" name="Inhaltsplatzhalter 2"/>
          <p:cNvSpPr>
            <a:spLocks noGrp="1"/>
          </p:cNvSpPr>
          <p:nvPr>
            <p:ph idx="1"/>
          </p:nvPr>
        </p:nvSpPr>
        <p:spPr>
          <a:xfrm>
            <a:off x="838200" y="1825625"/>
            <a:ext cx="8153400" cy="4351338"/>
          </a:xfrm>
        </p:spPr>
        <p:txBody>
          <a:bodyPr/>
          <a:lstStyle/>
          <a:p>
            <a:r>
              <a:rPr lang="de-DE" dirty="0" smtClean="0"/>
              <a:t>Es werden mehrere Punkte im Eingabebild mit Hilfe einer Matrix zu einem Punkt im Ergebnisbild</a:t>
            </a:r>
          </a:p>
          <a:p>
            <a:r>
              <a:rPr lang="de-DE" dirty="0" smtClean="0"/>
              <a:t>Als Beispiel hier die Vierer Nachbarschaft, bei die vier angrenzenden Punkte in Die Berechnung eingezogen werden und die Achter Nachbarschaft.</a:t>
            </a:r>
          </a:p>
          <a:p>
            <a:r>
              <a:rPr lang="de-DE" dirty="0" smtClean="0"/>
              <a:t>Gut </a:t>
            </a:r>
            <a:r>
              <a:rPr lang="de-DE" dirty="0" err="1" smtClean="0"/>
              <a:t>parallelisierbar</a:t>
            </a:r>
            <a:r>
              <a:rPr lang="de-DE" dirty="0" smtClean="0"/>
              <a:t> (</a:t>
            </a:r>
            <a:r>
              <a:rPr lang="de-DE" dirty="0" err="1" smtClean="0"/>
              <a:t>Inplace</a:t>
            </a:r>
            <a:r>
              <a:rPr lang="de-DE" dirty="0" smtClean="0"/>
              <a:t> Operation?)</a:t>
            </a:r>
            <a:endParaRPr lang="de-DE" dirty="0"/>
          </a:p>
        </p:txBody>
      </p:sp>
      <p:pic>
        <p:nvPicPr>
          <p:cNvPr id="4" name="Bil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829" y="1690688"/>
            <a:ext cx="1748971" cy="1748971"/>
          </a:xfrm>
          <a:prstGeom prst="rect">
            <a:avLst/>
          </a:prstGeom>
        </p:spPr>
      </p:pic>
      <p:pic>
        <p:nvPicPr>
          <p:cNvPr id="5" name="Bild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8456" y="4001294"/>
            <a:ext cx="1745344" cy="1745344"/>
          </a:xfrm>
          <a:prstGeom prst="rect">
            <a:avLst/>
          </a:prstGeom>
        </p:spPr>
      </p:pic>
    </p:spTree>
    <p:extLst>
      <p:ext uri="{BB962C8B-B14F-4D97-AF65-F5344CB8AC3E}">
        <p14:creationId xmlns:p14="http://schemas.microsoft.com/office/powerpoint/2010/main" val="63850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Randproblem</a:t>
            </a:r>
            <a:endParaRPr lang="de-DE" dirty="0"/>
          </a:p>
        </p:txBody>
      </p:sp>
      <p:sp>
        <p:nvSpPr>
          <p:cNvPr id="3" name="Inhaltsplatzhalter 2"/>
          <p:cNvSpPr>
            <a:spLocks noGrp="1"/>
          </p:cNvSpPr>
          <p:nvPr>
            <p:ph idx="1"/>
          </p:nvPr>
        </p:nvSpPr>
        <p:spPr>
          <a:xfrm>
            <a:off x="838200" y="1825625"/>
            <a:ext cx="7438572" cy="4351338"/>
          </a:xfrm>
        </p:spPr>
        <p:txBody>
          <a:bodyPr/>
          <a:lstStyle/>
          <a:p>
            <a:r>
              <a:rPr lang="de-DE" dirty="0" smtClean="0"/>
              <a:t>Bei all diesen Operatoren tritt das Randproblem auf, sobald man einen Bildrand erreicht, bei dem nicht mehr alle „Nachbarn“ gültig bzw. im Bild sind.</a:t>
            </a:r>
          </a:p>
          <a:p>
            <a:pPr lvl="1"/>
            <a:r>
              <a:rPr lang="de-DE" dirty="0" smtClean="0"/>
              <a:t>Pixel nicht betrachten -&gt; Ergebnisbild wird kleiner</a:t>
            </a:r>
          </a:p>
          <a:p>
            <a:pPr lvl="1"/>
            <a:r>
              <a:rPr lang="de-DE" dirty="0" smtClean="0"/>
              <a:t>Verkleinern der Maske </a:t>
            </a:r>
          </a:p>
          <a:p>
            <a:pPr lvl="1"/>
            <a:r>
              <a:rPr lang="de-DE" dirty="0" smtClean="0"/>
              <a:t>Pixel „erfinden“ -&gt; meist gleicher Wert wir Randpixel, Evtl. periodische Fortsetzung möglich</a:t>
            </a:r>
            <a:endParaRPr lang="de-DE" dirty="0"/>
          </a:p>
        </p:txBody>
      </p:sp>
      <p:pic>
        <p:nvPicPr>
          <p:cNvPr id="4" name="Bild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772" y="2409372"/>
            <a:ext cx="3077028" cy="2314764"/>
          </a:xfrm>
          <a:prstGeom prst="rect">
            <a:avLst/>
          </a:prstGeom>
        </p:spPr>
      </p:pic>
    </p:spTree>
    <p:extLst>
      <p:ext uri="{BB962C8B-B14F-4D97-AF65-F5344CB8AC3E}">
        <p14:creationId xmlns:p14="http://schemas.microsoft.com/office/powerpoint/2010/main" val="138641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Sobel (Kantenerkennung)</a:t>
            </a:r>
            <a:endParaRPr lang="de-DE" dirty="0"/>
          </a:p>
        </p:txBody>
      </p:sp>
      <p:sp>
        <p:nvSpPr>
          <p:cNvPr id="3" name="Inhaltsplatzhalter 2"/>
          <p:cNvSpPr>
            <a:spLocks noGrp="1"/>
          </p:cNvSpPr>
          <p:nvPr>
            <p:ph idx="1"/>
          </p:nvPr>
        </p:nvSpPr>
        <p:spPr>
          <a:xfrm>
            <a:off x="838200" y="1825625"/>
            <a:ext cx="7438572" cy="4351338"/>
          </a:xfrm>
        </p:spPr>
        <p:txBody>
          <a:bodyPr/>
          <a:lstStyle/>
          <a:p>
            <a:r>
              <a:rPr lang="de-DE" dirty="0" smtClean="0"/>
              <a:t>Sobel Kantenerkennung gibt es für Kanten in X und in Y Richtung</a:t>
            </a:r>
          </a:p>
          <a:p>
            <a:r>
              <a:rPr lang="de-DE" dirty="0" smtClean="0"/>
              <a:t>Nur ein Beispiel, alleine Wikipedia listet &gt; 10 Operatoren für Kantenerkennung</a:t>
            </a:r>
          </a:p>
          <a:p>
            <a:r>
              <a:rPr lang="de-DE" dirty="0" smtClean="0"/>
              <a:t>Ausführung auf einem Kanal (Graustufenimage)</a:t>
            </a:r>
          </a:p>
          <a:p>
            <a:r>
              <a:rPr lang="de-DE" dirty="0" smtClean="0"/>
              <a:t>Normalerweise immer mit weiteren Operationen kombiniert</a:t>
            </a:r>
            <a:endParaRPr lang="de-DE" dirty="0"/>
          </a:p>
        </p:txBody>
      </p:sp>
      <p:pic>
        <p:nvPicPr>
          <p:cNvPr id="5" name="Bild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6041" y="1690688"/>
            <a:ext cx="2189844" cy="1502124"/>
          </a:xfrm>
          <a:prstGeom prst="rect">
            <a:avLst/>
          </a:prstGeom>
        </p:spPr>
      </p:pic>
      <p:pic>
        <p:nvPicPr>
          <p:cNvPr id="6" name="Bild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6040" y="3474244"/>
            <a:ext cx="2187167" cy="1315470"/>
          </a:xfrm>
          <a:prstGeom prst="rect">
            <a:avLst/>
          </a:prstGeom>
        </p:spPr>
      </p:pic>
    </p:spTree>
    <p:extLst>
      <p:ext uri="{BB962C8B-B14F-4D97-AF65-F5344CB8AC3E}">
        <p14:creationId xmlns:p14="http://schemas.microsoft.com/office/powerpoint/2010/main" val="178564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Globale Operatoren</a:t>
            </a:r>
            <a:endParaRPr lang="de-DE" dirty="0"/>
          </a:p>
        </p:txBody>
      </p:sp>
      <p:sp>
        <p:nvSpPr>
          <p:cNvPr id="3" name="Inhaltsplatzhalter 2"/>
          <p:cNvSpPr>
            <a:spLocks noGrp="1"/>
          </p:cNvSpPr>
          <p:nvPr>
            <p:ph idx="1"/>
          </p:nvPr>
        </p:nvSpPr>
        <p:spPr/>
        <p:txBody>
          <a:bodyPr/>
          <a:lstStyle/>
          <a:p>
            <a:r>
              <a:rPr lang="de-DE" dirty="0" smtClean="0"/>
              <a:t>Jeder Pixel hat Auswirkungen auf das Ergebnis</a:t>
            </a:r>
          </a:p>
          <a:p>
            <a:r>
              <a:rPr lang="de-DE" dirty="0" smtClean="0"/>
              <a:t>Beispiel </a:t>
            </a:r>
            <a:r>
              <a:rPr lang="de-DE" dirty="0" err="1" smtClean="0"/>
              <a:t>Histogram</a:t>
            </a:r>
            <a:endParaRPr lang="de-DE" dirty="0" smtClean="0"/>
          </a:p>
          <a:p>
            <a:r>
              <a:rPr lang="de-DE" dirty="0" smtClean="0"/>
              <a:t>Ein </a:t>
            </a:r>
            <a:r>
              <a:rPr lang="de-DE" dirty="0" err="1" smtClean="0"/>
              <a:t>Histogram</a:t>
            </a:r>
            <a:r>
              <a:rPr lang="de-DE" dirty="0" smtClean="0"/>
              <a:t> macht auf einem Farbbild meisten nur auf den einzelnen Kanälen Sinn</a:t>
            </a:r>
          </a:p>
          <a:p>
            <a:r>
              <a:rPr lang="de-DE" dirty="0" smtClean="0"/>
              <a:t>Basis für viele andere Operationen (z.B. Tonwertspreizung)</a:t>
            </a:r>
            <a:endParaRPr lang="de-DE" dirty="0"/>
          </a:p>
        </p:txBody>
      </p:sp>
    </p:spTree>
    <p:extLst>
      <p:ext uri="{BB962C8B-B14F-4D97-AF65-F5344CB8AC3E}">
        <p14:creationId xmlns:p14="http://schemas.microsoft.com/office/powerpoint/2010/main" val="1748806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Praktische Anwendung</a:t>
            </a:r>
            <a:endParaRPr lang="de-DE" dirty="0"/>
          </a:p>
        </p:txBody>
      </p:sp>
      <p:sp>
        <p:nvSpPr>
          <p:cNvPr id="3" name="Inhaltsplatzhalter 2"/>
          <p:cNvSpPr>
            <a:spLocks noGrp="1"/>
          </p:cNvSpPr>
          <p:nvPr>
            <p:ph idx="1"/>
          </p:nvPr>
        </p:nvSpPr>
        <p:spPr/>
        <p:txBody>
          <a:bodyPr/>
          <a:lstStyle/>
          <a:p>
            <a:r>
              <a:rPr lang="de-DE" dirty="0" err="1" smtClean="0"/>
              <a:t>Blueboxing</a:t>
            </a:r>
            <a:endParaRPr lang="de-DE" dirty="0"/>
          </a:p>
        </p:txBody>
      </p:sp>
    </p:spTree>
    <p:extLst>
      <p:ext uri="{BB962C8B-B14F-4D97-AF65-F5344CB8AC3E}">
        <p14:creationId xmlns:p14="http://schemas.microsoft.com/office/powerpoint/2010/main" val="1045083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Bibliotheken</a:t>
            </a:r>
            <a:endParaRPr lang="de-DE" dirty="0"/>
          </a:p>
        </p:txBody>
      </p:sp>
      <p:sp>
        <p:nvSpPr>
          <p:cNvPr id="3" name="Inhaltsplatzhalter 2"/>
          <p:cNvSpPr>
            <a:spLocks noGrp="1"/>
          </p:cNvSpPr>
          <p:nvPr>
            <p:ph idx="1"/>
          </p:nvPr>
        </p:nvSpPr>
        <p:spPr/>
        <p:txBody>
          <a:bodyPr/>
          <a:lstStyle/>
          <a:p>
            <a:r>
              <a:rPr lang="de-DE" dirty="0" err="1" smtClean="0"/>
              <a:t>Boost</a:t>
            </a:r>
            <a:r>
              <a:rPr lang="de-DE" dirty="0" smtClean="0"/>
              <a:t> Gil -&gt; Nur Container, keine Algorithmen</a:t>
            </a:r>
          </a:p>
          <a:p>
            <a:r>
              <a:rPr lang="de-DE" dirty="0" err="1" smtClean="0"/>
              <a:t>Integrating</a:t>
            </a:r>
            <a:r>
              <a:rPr lang="de-DE" dirty="0" smtClean="0"/>
              <a:t> Vision Toolkit</a:t>
            </a:r>
          </a:p>
          <a:p>
            <a:r>
              <a:rPr lang="de-DE" dirty="0" err="1" smtClean="0"/>
              <a:t>Halcon</a:t>
            </a:r>
            <a:r>
              <a:rPr lang="de-DE" dirty="0" smtClean="0"/>
              <a:t> -&gt; Kommerziell</a:t>
            </a:r>
          </a:p>
          <a:p>
            <a:r>
              <a:rPr lang="de-DE" dirty="0" err="1" smtClean="0"/>
              <a:t>ImageJ</a:t>
            </a:r>
            <a:r>
              <a:rPr lang="de-DE" dirty="0" smtClean="0"/>
              <a:t> -&gt; Java</a:t>
            </a:r>
          </a:p>
          <a:p>
            <a:pPr marL="0" indent="0">
              <a:buNone/>
            </a:pPr>
            <a:r>
              <a:rPr lang="de-DE" dirty="0" smtClean="0"/>
              <a:t>Und unzählige weitere, siehe Google Wikipedia</a:t>
            </a:r>
          </a:p>
          <a:p>
            <a:pPr marL="0" indent="0">
              <a:buNone/>
            </a:pPr>
            <a:endParaRPr lang="de-DE" dirty="0" smtClean="0"/>
          </a:p>
          <a:p>
            <a:pPr marL="0" indent="0">
              <a:buNone/>
            </a:pPr>
            <a:r>
              <a:rPr lang="de-DE" dirty="0" smtClean="0"/>
              <a:t>Vorteil </a:t>
            </a:r>
            <a:r>
              <a:rPr lang="de-DE" dirty="0" err="1" smtClean="0"/>
              <a:t>OpenCV</a:t>
            </a:r>
            <a:r>
              <a:rPr lang="de-DE" dirty="0" smtClean="0"/>
              <a:t>: Es sind schon zahllose Algorithmen implementiert, so das es einfach ist zu vergleichen</a:t>
            </a:r>
          </a:p>
          <a:p>
            <a:endParaRPr lang="de-DE" dirty="0" smtClean="0"/>
          </a:p>
          <a:p>
            <a:endParaRPr lang="de-DE" dirty="0"/>
          </a:p>
        </p:txBody>
      </p:sp>
    </p:spTree>
    <p:extLst>
      <p:ext uri="{BB962C8B-B14F-4D97-AF65-F5344CB8AC3E}">
        <p14:creationId xmlns:p14="http://schemas.microsoft.com/office/powerpoint/2010/main" val="1593726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Infos</a:t>
            </a:r>
            <a:endParaRPr lang="de-DE" dirty="0"/>
          </a:p>
        </p:txBody>
      </p:sp>
      <p:sp>
        <p:nvSpPr>
          <p:cNvPr id="3" name="Inhaltsplatzhalter 2"/>
          <p:cNvSpPr>
            <a:spLocks noGrp="1"/>
          </p:cNvSpPr>
          <p:nvPr>
            <p:ph idx="1"/>
          </p:nvPr>
        </p:nvSpPr>
        <p:spPr/>
        <p:txBody>
          <a:bodyPr/>
          <a:lstStyle/>
          <a:p>
            <a:r>
              <a:rPr lang="de-DE" dirty="0" smtClean="0"/>
              <a:t>Folien und Quelltext</a:t>
            </a:r>
            <a:br>
              <a:rPr lang="de-DE" dirty="0" smtClean="0"/>
            </a:br>
            <a:r>
              <a:rPr lang="de-DE" dirty="0" smtClean="0">
                <a:hlinkClick r:id="rId3"/>
              </a:rPr>
              <a:t>https://github.com/uwearzt/Bildverarbeitung-OpenCV.git</a:t>
            </a:r>
            <a:endParaRPr lang="de-DE" dirty="0" smtClean="0"/>
          </a:p>
          <a:p>
            <a:r>
              <a:rPr lang="de-DE" dirty="0" err="1" smtClean="0"/>
              <a:t>OpenCV</a:t>
            </a:r>
            <a:r>
              <a:rPr lang="de-DE" dirty="0"/>
              <a:t/>
            </a:r>
            <a:br>
              <a:rPr lang="de-DE" dirty="0"/>
            </a:br>
            <a:r>
              <a:rPr lang="de-DE" dirty="0" smtClean="0"/>
              <a:t>http://</a:t>
            </a:r>
            <a:r>
              <a:rPr lang="de-DE" dirty="0" err="1" smtClean="0"/>
              <a:t>opencv.org</a:t>
            </a:r>
            <a:endParaRPr lang="de-DE" dirty="0" smtClean="0"/>
          </a:p>
          <a:p>
            <a:r>
              <a:rPr lang="de-DE" dirty="0" err="1" smtClean="0"/>
              <a:t>OpenCV</a:t>
            </a:r>
            <a:r>
              <a:rPr lang="de-DE" dirty="0" smtClean="0"/>
              <a:t> Dokumentation</a:t>
            </a:r>
            <a:br>
              <a:rPr lang="de-DE" dirty="0" smtClean="0"/>
            </a:br>
            <a:r>
              <a:rPr lang="de-DE" dirty="0" smtClean="0">
                <a:hlinkClick r:id="rId4"/>
              </a:rPr>
              <a:t>http://docs.opencv.org</a:t>
            </a:r>
            <a:endParaRPr lang="de-DE" dirty="0" smtClean="0"/>
          </a:p>
          <a:p>
            <a:r>
              <a:rPr lang="de-DE" dirty="0" smtClean="0"/>
              <a:t>Wikipedia</a:t>
            </a:r>
          </a:p>
          <a:p>
            <a:endParaRPr lang="de-DE" dirty="0" smtClean="0"/>
          </a:p>
          <a:p>
            <a:endParaRPr lang="de-DE" dirty="0"/>
          </a:p>
        </p:txBody>
      </p:sp>
    </p:spTree>
    <p:extLst>
      <p:ext uri="{BB962C8B-B14F-4D97-AF65-F5344CB8AC3E}">
        <p14:creationId xmlns:p14="http://schemas.microsoft.com/office/powerpoint/2010/main" val="178243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Inhalte</a:t>
            </a:r>
            <a:endParaRPr lang="de-DE" dirty="0"/>
          </a:p>
        </p:txBody>
      </p:sp>
      <p:sp>
        <p:nvSpPr>
          <p:cNvPr id="3" name="Inhaltsplatzhalter 2"/>
          <p:cNvSpPr>
            <a:spLocks noGrp="1"/>
          </p:cNvSpPr>
          <p:nvPr>
            <p:ph idx="1"/>
          </p:nvPr>
        </p:nvSpPr>
        <p:spPr/>
        <p:txBody>
          <a:bodyPr>
            <a:normAutofit lnSpcReduction="10000"/>
          </a:bodyPr>
          <a:lstStyle/>
          <a:p>
            <a:r>
              <a:rPr lang="de-DE" dirty="0" smtClean="0"/>
              <a:t>Wie kommt das Bild in den Computer</a:t>
            </a:r>
          </a:p>
          <a:p>
            <a:r>
              <a:rPr lang="de-DE" dirty="0" smtClean="0"/>
              <a:t>Farbmodelle</a:t>
            </a:r>
          </a:p>
          <a:p>
            <a:r>
              <a:rPr lang="de-DE" dirty="0" smtClean="0"/>
              <a:t>Speichermodelle</a:t>
            </a:r>
          </a:p>
          <a:p>
            <a:r>
              <a:rPr lang="de-DE" dirty="0" smtClean="0"/>
              <a:t>Lokale Operatoren / Randproblem</a:t>
            </a:r>
          </a:p>
          <a:p>
            <a:r>
              <a:rPr lang="de-DE" dirty="0" smtClean="0"/>
              <a:t>Globale Operatoren</a:t>
            </a:r>
          </a:p>
          <a:p>
            <a:r>
              <a:rPr lang="de-DE" dirty="0" smtClean="0"/>
              <a:t>Praktische Anwendungen</a:t>
            </a:r>
          </a:p>
          <a:p>
            <a:r>
              <a:rPr lang="de-DE" dirty="0" smtClean="0"/>
              <a:t>Was gibt es noch in </a:t>
            </a:r>
            <a:r>
              <a:rPr lang="de-DE" dirty="0" err="1" smtClean="0"/>
              <a:t>OpenCV</a:t>
            </a:r>
            <a:r>
              <a:rPr lang="de-DE" dirty="0" smtClean="0"/>
              <a:t> / warum </a:t>
            </a:r>
            <a:r>
              <a:rPr lang="de-DE" dirty="0" err="1" smtClean="0"/>
              <a:t>OpenCV</a:t>
            </a:r>
            <a:endParaRPr lang="de-DE" dirty="0" smtClean="0"/>
          </a:p>
          <a:p>
            <a:r>
              <a:rPr lang="de-DE" dirty="0" smtClean="0"/>
              <a:t>Andere Bibliotheken</a:t>
            </a:r>
          </a:p>
          <a:p>
            <a:r>
              <a:rPr lang="de-DE" dirty="0" smtClean="0"/>
              <a:t>Links, ...</a:t>
            </a:r>
          </a:p>
        </p:txBody>
      </p:sp>
    </p:spTree>
    <p:extLst>
      <p:ext uri="{BB962C8B-B14F-4D97-AF65-F5344CB8AC3E}">
        <p14:creationId xmlns:p14="http://schemas.microsoft.com/office/powerpoint/2010/main" val="982906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Sensoren</a:t>
            </a:r>
            <a:endParaRPr lang="de-DE" dirty="0"/>
          </a:p>
        </p:txBody>
      </p:sp>
      <p:sp>
        <p:nvSpPr>
          <p:cNvPr id="3" name="Inhaltsplatzhalter 2"/>
          <p:cNvSpPr>
            <a:spLocks noGrp="1"/>
          </p:cNvSpPr>
          <p:nvPr>
            <p:ph idx="1"/>
          </p:nvPr>
        </p:nvSpPr>
        <p:spPr/>
        <p:txBody>
          <a:bodyPr>
            <a:normAutofit fontScale="85000" lnSpcReduction="20000"/>
          </a:bodyPr>
          <a:lstStyle/>
          <a:p>
            <a:r>
              <a:rPr lang="de-DE" dirty="0" smtClean="0"/>
              <a:t>Graustufen</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endParaRPr lang="de-DE" dirty="0" smtClean="0"/>
          </a:p>
          <a:p>
            <a:r>
              <a:rPr lang="de-DE" dirty="0" smtClean="0"/>
              <a:t>Bayer Pattern</a:t>
            </a:r>
            <a:br>
              <a:rPr lang="de-DE" dirty="0" smtClean="0"/>
            </a:br>
            <a:r>
              <a:rPr lang="de-DE" dirty="0" smtClean="0"/>
              <a:t/>
            </a:r>
            <a:br>
              <a:rPr lang="de-DE" dirty="0" smtClean="0"/>
            </a:br>
            <a:endParaRPr lang="de-DE" dirty="0" smtClean="0"/>
          </a:p>
          <a:p>
            <a:pPr marL="0" indent="0">
              <a:buNone/>
            </a:pPr>
            <a:r>
              <a:rPr lang="de-DE" dirty="0"/>
              <a:t/>
            </a:r>
            <a:br>
              <a:rPr lang="de-DE" dirty="0"/>
            </a:br>
            <a:r>
              <a:rPr lang="de-DE" dirty="0" smtClean="0"/>
              <a:t/>
            </a:r>
            <a:br>
              <a:rPr lang="de-DE" dirty="0" smtClean="0"/>
            </a:br>
            <a:r>
              <a:rPr lang="de-DE" dirty="0" smtClean="0"/>
              <a:t/>
            </a:r>
            <a:br>
              <a:rPr lang="de-DE" dirty="0" smtClean="0"/>
            </a:br>
            <a:endParaRPr lang="de-DE" dirty="0" smtClean="0"/>
          </a:p>
        </p:txBody>
      </p:sp>
      <p:pic>
        <p:nvPicPr>
          <p:cNvPr id="8" name="Bild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085" y="2324893"/>
            <a:ext cx="1556657" cy="1556657"/>
          </a:xfrm>
          <a:prstGeom prst="rect">
            <a:avLst/>
          </a:prstGeom>
        </p:spPr>
      </p:pic>
      <p:pic>
        <p:nvPicPr>
          <p:cNvPr id="9" name="Bild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314" y="2324893"/>
            <a:ext cx="1556657" cy="1556657"/>
          </a:xfrm>
          <a:prstGeom prst="rect">
            <a:avLst/>
          </a:prstGeom>
        </p:spPr>
      </p:pic>
      <p:pic>
        <p:nvPicPr>
          <p:cNvPr id="11" name="Bild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208314" y="4380818"/>
            <a:ext cx="1556657" cy="1556657"/>
          </a:xfrm>
          <a:prstGeom prst="rect">
            <a:avLst/>
          </a:prstGeom>
        </p:spPr>
      </p:pic>
      <p:pic>
        <p:nvPicPr>
          <p:cNvPr id="12" name="Bild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135084" y="4380817"/>
            <a:ext cx="1556657" cy="1556657"/>
          </a:xfrm>
          <a:prstGeom prst="rect">
            <a:avLst/>
          </a:prstGeom>
        </p:spPr>
      </p:pic>
    </p:spTree>
    <p:extLst>
      <p:ext uri="{BB962C8B-B14F-4D97-AF65-F5344CB8AC3E}">
        <p14:creationId xmlns:p14="http://schemas.microsoft.com/office/powerpoint/2010/main" val="1950955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Rolling / Global </a:t>
            </a:r>
            <a:r>
              <a:rPr lang="de-DE" dirty="0" err="1" smtClean="0"/>
              <a:t>Shutter</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8423" y="1477282"/>
            <a:ext cx="5801784" cy="4351338"/>
          </a:xfrm>
        </p:spPr>
      </p:pic>
    </p:spTree>
    <p:extLst>
      <p:ext uri="{BB962C8B-B14F-4D97-AF65-F5344CB8AC3E}">
        <p14:creationId xmlns:p14="http://schemas.microsoft.com/office/powerpoint/2010/main" val="1411154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Farbmodelle</a:t>
            </a:r>
            <a:endParaRPr lang="de-DE" dirty="0"/>
          </a:p>
        </p:txBody>
      </p:sp>
      <p:sp>
        <p:nvSpPr>
          <p:cNvPr id="3" name="Inhaltsplatzhalter 2"/>
          <p:cNvSpPr>
            <a:spLocks noGrp="1"/>
          </p:cNvSpPr>
          <p:nvPr>
            <p:ph idx="1"/>
          </p:nvPr>
        </p:nvSpPr>
        <p:spPr>
          <a:xfrm>
            <a:off x="838200" y="1825625"/>
            <a:ext cx="5301343" cy="4351338"/>
          </a:xfrm>
        </p:spPr>
        <p:txBody>
          <a:bodyPr>
            <a:normAutofit/>
          </a:bodyPr>
          <a:lstStyle/>
          <a:p>
            <a:r>
              <a:rPr lang="de-DE" dirty="0" smtClean="0"/>
              <a:t>RGB</a:t>
            </a:r>
            <a:br>
              <a:rPr lang="de-DE" dirty="0" smtClean="0"/>
            </a:br>
            <a:r>
              <a:rPr lang="de-DE" dirty="0" smtClean="0"/>
              <a:t>Es werden die Rot/Grün/Blau Anteile der einzelnen Pixel gespeichert. Gängige Farbtiefen sind 8 Bit (wird </a:t>
            </a:r>
            <a:r>
              <a:rPr lang="de-DE" dirty="0" err="1" smtClean="0"/>
              <a:t>z.b.</a:t>
            </a:r>
            <a:r>
              <a:rPr lang="de-DE" dirty="0" smtClean="0"/>
              <a:t> auch für Farbangaben im Web verwendet), 10 Bit (Können nicht alle Rechner darstellen), und 565 Bit für die einzelnen Farbanteile.</a:t>
            </a:r>
          </a:p>
        </p:txBody>
      </p:sp>
      <p:pic>
        <p:nvPicPr>
          <p:cNvPr id="4" name="Bil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586" y="1690688"/>
            <a:ext cx="5535386" cy="4251032"/>
          </a:xfrm>
          <a:prstGeom prst="rect">
            <a:avLst/>
          </a:prstGeom>
        </p:spPr>
      </p:pic>
    </p:spTree>
    <p:extLst>
      <p:ext uri="{BB962C8B-B14F-4D97-AF65-F5344CB8AC3E}">
        <p14:creationId xmlns:p14="http://schemas.microsoft.com/office/powerpoint/2010/main" val="767066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Farbmodelle</a:t>
            </a:r>
            <a:endParaRPr lang="de-DE" dirty="0"/>
          </a:p>
        </p:txBody>
      </p:sp>
      <p:sp>
        <p:nvSpPr>
          <p:cNvPr id="3" name="Inhaltsplatzhalter 2"/>
          <p:cNvSpPr>
            <a:spLocks noGrp="1"/>
          </p:cNvSpPr>
          <p:nvPr>
            <p:ph idx="1"/>
          </p:nvPr>
        </p:nvSpPr>
        <p:spPr/>
        <p:txBody>
          <a:bodyPr>
            <a:normAutofit/>
          </a:bodyPr>
          <a:lstStyle/>
          <a:p>
            <a:r>
              <a:rPr lang="de-DE" dirty="0" smtClean="0"/>
              <a:t>RGBA</a:t>
            </a:r>
            <a:br>
              <a:rPr lang="de-DE" dirty="0" smtClean="0"/>
            </a:br>
            <a:r>
              <a:rPr lang="de-DE" dirty="0" smtClean="0"/>
              <a:t>Hier wird zusätzlich zu den 3 Farbanteilen ein Alpha Channel gespeichert. Dieser bestimmt die Transparenz an den entsprechenden Pixeln des Bildes. Oft in 8 Bit Auflösung, kann aber auch in einem Bit (als Maske) gespeichert/verwendet werden.</a:t>
            </a:r>
          </a:p>
          <a:p>
            <a:r>
              <a:rPr lang="de-DE" dirty="0" smtClean="0"/>
              <a:t>Graustufen</a:t>
            </a:r>
            <a:br>
              <a:rPr lang="de-DE" dirty="0" smtClean="0"/>
            </a:br>
            <a:r>
              <a:rPr lang="de-DE" dirty="0" smtClean="0"/>
              <a:t>In einem RGB Bild sind alle Pixel grau, bei denen R=B=G ist. Die Speicherung kann dann entsprechend komprimiert erfolgen, </a:t>
            </a:r>
            <a:r>
              <a:rPr lang="de-DE" dirty="0" err="1" smtClean="0"/>
              <a:t>d.h</a:t>
            </a:r>
            <a:r>
              <a:rPr lang="de-DE" dirty="0" smtClean="0"/>
              <a:t> nur mit einem Wert pro Pixel.</a:t>
            </a:r>
          </a:p>
        </p:txBody>
      </p:sp>
    </p:spTree>
    <p:extLst>
      <p:ext uri="{BB962C8B-B14F-4D97-AF65-F5344CB8AC3E}">
        <p14:creationId xmlns:p14="http://schemas.microsoft.com/office/powerpoint/2010/main" val="324811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Farbmodelle</a:t>
            </a:r>
            <a:endParaRPr lang="de-DE" dirty="0"/>
          </a:p>
        </p:txBody>
      </p:sp>
      <p:sp>
        <p:nvSpPr>
          <p:cNvPr id="3" name="Inhaltsplatzhalter 2"/>
          <p:cNvSpPr>
            <a:spLocks noGrp="1"/>
          </p:cNvSpPr>
          <p:nvPr>
            <p:ph idx="1"/>
          </p:nvPr>
        </p:nvSpPr>
        <p:spPr/>
        <p:txBody>
          <a:bodyPr>
            <a:normAutofit/>
          </a:bodyPr>
          <a:lstStyle/>
          <a:p>
            <a:pPr marL="0" indent="0">
              <a:buNone/>
            </a:pPr>
            <a:r>
              <a:rPr lang="de-DE" dirty="0" smtClean="0"/>
              <a:t>Ein grundsätzliches Problem von RGB ist die „Inkompatibilität“ mit der menschlichen Wahrnehmungspsychologie und Beschreibung.</a:t>
            </a:r>
          </a:p>
          <a:p>
            <a:r>
              <a:rPr lang="de-DE" dirty="0" smtClean="0"/>
              <a:t>HSI / HSV</a:t>
            </a:r>
          </a:p>
          <a:p>
            <a:pPr lvl="1"/>
            <a:r>
              <a:rPr lang="de-DE" dirty="0" err="1" smtClean="0"/>
              <a:t>Hue</a:t>
            </a:r>
            <a:r>
              <a:rPr lang="de-DE" dirty="0" smtClean="0"/>
              <a:t> (Farbe) </a:t>
            </a:r>
            <a:br>
              <a:rPr lang="de-DE" dirty="0" smtClean="0"/>
            </a:br>
            <a:r>
              <a:rPr lang="de-DE" dirty="0" smtClean="0"/>
              <a:t>-&gt; Winkel im Farbkreis</a:t>
            </a:r>
          </a:p>
          <a:p>
            <a:pPr lvl="1"/>
            <a:r>
              <a:rPr lang="de-DE" dirty="0" smtClean="0"/>
              <a:t>Saturation (Sättigung) </a:t>
            </a:r>
            <a:br>
              <a:rPr lang="de-DE" dirty="0" smtClean="0"/>
            </a:br>
            <a:r>
              <a:rPr lang="de-DE" dirty="0" smtClean="0"/>
              <a:t>-&gt; von neutralgrau zu reiner Farbe</a:t>
            </a:r>
          </a:p>
          <a:p>
            <a:pPr lvl="1"/>
            <a:r>
              <a:rPr lang="de-DE" dirty="0" err="1" smtClean="0"/>
              <a:t>Intensity</a:t>
            </a:r>
            <a:r>
              <a:rPr lang="de-DE" dirty="0" smtClean="0"/>
              <a:t> (</a:t>
            </a:r>
            <a:r>
              <a:rPr lang="de-DE" dirty="0" err="1" smtClean="0"/>
              <a:t>Hellwert</a:t>
            </a:r>
            <a:r>
              <a:rPr lang="de-DE" dirty="0" smtClean="0"/>
              <a:t>) / Value (Dunkelstufe)</a:t>
            </a:r>
          </a:p>
          <a:p>
            <a:r>
              <a:rPr lang="de-DE" dirty="0" smtClean="0"/>
              <a:t>Umrechnungsformeln siehe z.B.</a:t>
            </a:r>
            <a:br>
              <a:rPr lang="de-DE" dirty="0" smtClean="0"/>
            </a:br>
            <a:r>
              <a:rPr lang="de-DE" dirty="0" smtClean="0"/>
              <a:t>Wikipedia</a:t>
            </a:r>
          </a:p>
          <a:p>
            <a:pPr marL="0" indent="0">
              <a:buNone/>
            </a:pPr>
            <a:endParaRPr lang="de-DE" dirty="0"/>
          </a:p>
        </p:txBody>
      </p:sp>
      <p:pic>
        <p:nvPicPr>
          <p:cNvPr id="4" name="Bil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772" y="2656229"/>
            <a:ext cx="4874228" cy="3655671"/>
          </a:xfrm>
          <a:prstGeom prst="rect">
            <a:avLst/>
          </a:prstGeom>
        </p:spPr>
      </p:pic>
    </p:spTree>
    <p:extLst>
      <p:ext uri="{BB962C8B-B14F-4D97-AF65-F5344CB8AC3E}">
        <p14:creationId xmlns:p14="http://schemas.microsoft.com/office/powerpoint/2010/main" val="2077195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Farbmodelle</a:t>
            </a:r>
            <a:endParaRPr lang="de-DE" dirty="0"/>
          </a:p>
        </p:txBody>
      </p:sp>
      <p:sp>
        <p:nvSpPr>
          <p:cNvPr id="3" name="Inhaltsplatzhalter 2"/>
          <p:cNvSpPr>
            <a:spLocks noGrp="1"/>
          </p:cNvSpPr>
          <p:nvPr>
            <p:ph idx="1"/>
          </p:nvPr>
        </p:nvSpPr>
        <p:spPr/>
        <p:txBody>
          <a:bodyPr>
            <a:normAutofit/>
          </a:bodyPr>
          <a:lstStyle/>
          <a:p>
            <a:r>
              <a:rPr lang="de-DE" dirty="0" smtClean="0"/>
              <a:t>YUV</a:t>
            </a:r>
          </a:p>
          <a:p>
            <a:pPr lvl="1"/>
            <a:r>
              <a:rPr lang="de-DE" dirty="0" smtClean="0"/>
              <a:t>Besteht aus </a:t>
            </a:r>
            <a:r>
              <a:rPr lang="de-DE" dirty="0" err="1" smtClean="0"/>
              <a:t>Luminanz</a:t>
            </a:r>
            <a:r>
              <a:rPr lang="de-DE" dirty="0" smtClean="0"/>
              <a:t> (Lichtstärke) und </a:t>
            </a:r>
            <a:r>
              <a:rPr lang="de-DE" dirty="0" err="1" smtClean="0"/>
              <a:t>Chrominanz</a:t>
            </a:r>
            <a:r>
              <a:rPr lang="de-DE" dirty="0" smtClean="0"/>
              <a:t> (Farbwert), der wiederum aus zwei Unterkomponenten besteht  (U und V)</a:t>
            </a:r>
          </a:p>
          <a:p>
            <a:pPr lvl="1"/>
            <a:r>
              <a:rPr lang="de-DE" dirty="0" smtClean="0"/>
              <a:t>Hat seinen Ursprung in der Umstellung auf Farbfernsehen als zusätzlich zum </a:t>
            </a:r>
            <a:r>
              <a:rPr lang="de-DE" dirty="0" err="1" smtClean="0"/>
              <a:t>Schwarzweissanteil</a:t>
            </a:r>
            <a:r>
              <a:rPr lang="de-DE" dirty="0" smtClean="0"/>
              <a:t> ein Farbanteil übertragen werden sollte.</a:t>
            </a:r>
          </a:p>
          <a:p>
            <a:pPr lvl="1"/>
            <a:r>
              <a:rPr lang="de-DE" dirty="0" smtClean="0"/>
              <a:t>Wird oft im Farbanteil mit verminderter Auflösung übertragen, z.B. YUV 4.2.2</a:t>
            </a:r>
          </a:p>
        </p:txBody>
      </p:sp>
    </p:spTree>
    <p:extLst>
      <p:ext uri="{BB962C8B-B14F-4D97-AF65-F5344CB8AC3E}">
        <p14:creationId xmlns:p14="http://schemas.microsoft.com/office/powerpoint/2010/main" val="435195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Farbmodelle</a:t>
            </a:r>
            <a:endParaRPr lang="de-DE" dirty="0"/>
          </a:p>
        </p:txBody>
      </p:sp>
      <p:sp>
        <p:nvSpPr>
          <p:cNvPr id="3" name="Inhaltsplatzhalter 2"/>
          <p:cNvSpPr>
            <a:spLocks noGrp="1"/>
          </p:cNvSpPr>
          <p:nvPr>
            <p:ph idx="1"/>
          </p:nvPr>
        </p:nvSpPr>
        <p:spPr/>
        <p:txBody>
          <a:bodyPr>
            <a:normAutofit/>
          </a:bodyPr>
          <a:lstStyle/>
          <a:p>
            <a:r>
              <a:rPr lang="de-DE" dirty="0" smtClean="0"/>
              <a:t>CMYK</a:t>
            </a:r>
            <a:br>
              <a:rPr lang="de-DE" dirty="0" smtClean="0"/>
            </a:br>
            <a:r>
              <a:rPr lang="de-DE" dirty="0" smtClean="0"/>
              <a:t>Subtraktive Farbmischung. Wird z.B. in Druckern verwendet</a:t>
            </a:r>
          </a:p>
          <a:p>
            <a:pPr marL="0" indent="0">
              <a:buNone/>
            </a:pPr>
            <a:endParaRPr lang="de-DE" dirty="0"/>
          </a:p>
        </p:txBody>
      </p:sp>
      <p:pic>
        <p:nvPicPr>
          <p:cNvPr id="4" name="Bil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172" y="2754085"/>
            <a:ext cx="3784600" cy="3784600"/>
          </a:xfrm>
          <a:prstGeom prst="rect">
            <a:avLst/>
          </a:prstGeom>
        </p:spPr>
      </p:pic>
    </p:spTree>
    <p:extLst>
      <p:ext uri="{BB962C8B-B14F-4D97-AF65-F5344CB8AC3E}">
        <p14:creationId xmlns:p14="http://schemas.microsoft.com/office/powerpoint/2010/main" val="8560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1019</Words>
  <Application>Microsoft Macintosh PowerPoint</Application>
  <PresentationFormat>Breitbild</PresentationFormat>
  <Paragraphs>178</Paragraphs>
  <Slides>18</Slides>
  <Notes>17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Calibri</vt:lpstr>
      <vt:lpstr>Calibri Light</vt:lpstr>
      <vt:lpstr>Lucida Console</vt:lpstr>
      <vt:lpstr>Wingdings</vt:lpstr>
      <vt:lpstr>Office-Design</vt:lpstr>
      <vt:lpstr>Bildverarbeitung OpenCV</vt:lpstr>
      <vt:lpstr>Inhalte</vt:lpstr>
      <vt:lpstr>Sensoren</vt:lpstr>
      <vt:lpstr>Rolling / Global Shutter</vt:lpstr>
      <vt:lpstr>Farbmodelle</vt:lpstr>
      <vt:lpstr>Farbmodelle</vt:lpstr>
      <vt:lpstr>Farbmodelle</vt:lpstr>
      <vt:lpstr>Farbmodelle</vt:lpstr>
      <vt:lpstr>Weitere Farbmodelle</vt:lpstr>
      <vt:lpstr>Speichermodelle</vt:lpstr>
      <vt:lpstr>Punktoperator</vt:lpstr>
      <vt:lpstr>Lokale Operatoren</vt:lpstr>
      <vt:lpstr>Randproblem</vt:lpstr>
      <vt:lpstr>Beispiel: Sobel (Kantenerkennung)</vt:lpstr>
      <vt:lpstr>Globale Operatoren</vt:lpstr>
      <vt:lpstr>Praktische Anwendung</vt:lpstr>
      <vt:lpstr>Weitere Bibliotheken</vt:lpstr>
      <vt:lpstr>Weitere Infos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Bildverarbeitung OpenCV</dc:title>
  <dc:creator>Uwe Arzt</dc:creator>
  <cp:lastModifiedBy>Uwe Arzt</cp:lastModifiedBy>
  <cp:revision>51</cp:revision>
  <dcterms:created xsi:type="dcterms:W3CDTF">2015-09-09T21:47:18Z</dcterms:created>
  <dcterms:modified xsi:type="dcterms:W3CDTF">2015-09-29T06:41:25Z</dcterms:modified>
</cp:coreProperties>
</file>