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298" r:id="rId4"/>
    <p:sldId id="300" r:id="rId5"/>
    <p:sldId id="301" r:id="rId6"/>
    <p:sldId id="302" r:id="rId7"/>
    <p:sldId id="309" r:id="rId8"/>
    <p:sldId id="310" r:id="rId9"/>
    <p:sldId id="312" r:id="rId10"/>
    <p:sldId id="311" r:id="rId11"/>
    <p:sldId id="303" r:id="rId12"/>
    <p:sldId id="305" r:id="rId13"/>
    <p:sldId id="306" r:id="rId14"/>
    <p:sldId id="307" r:id="rId15"/>
    <p:sldId id="308" r:id="rId16"/>
    <p:sldId id="304" r:id="rId1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256"/>
            <p14:sldId id="299"/>
            <p14:sldId id="298"/>
            <p14:sldId id="300"/>
            <p14:sldId id="301"/>
            <p14:sldId id="302"/>
            <p14:sldId id="309"/>
            <p14:sldId id="310"/>
            <p14:sldId id="312"/>
            <p14:sldId id="311"/>
            <p14:sldId id="303"/>
            <p14:sldId id="305"/>
            <p14:sldId id="306"/>
            <p14:sldId id="307"/>
            <p14:sldId id="308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84550" autoAdjust="0"/>
  </p:normalViewPr>
  <p:slideViewPr>
    <p:cSldViewPr snapToGrid="0" snapToObjects="1">
      <p:cViewPr>
        <p:scale>
          <a:sx n="99" d="100"/>
          <a:sy n="99" d="100"/>
        </p:scale>
        <p:origin x="-2112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18.07.16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18.07.16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4" Type="http://schemas.openxmlformats.org/officeDocument/2006/relationships/hyperlink" Target="http://creativecommons.org/licenses/by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Der Präsentationstitel in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 entsprechender Untertitel hat hier Platz.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Montag, 18. Juli 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 smtClean="0"/>
              <a:t>Name für Unterkapitel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 smtClean="0"/>
              <a:t>Zitat hier einfügen.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 smtClean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 smtClean="0"/>
              <a:t>Autor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Schlusswort bitte hier eintragen.</a:t>
            </a:r>
            <a:endParaRPr lang="de-DE" dirty="0"/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  <a:endParaRPr lang="de-DE" sz="1800" dirty="0">
                  <a:solidFill>
                    <a:srgbClr val="FFFFFF"/>
                  </a:solidFill>
                  <a:latin typeface="Fira Mono OT"/>
                  <a:cs typeface="Fira Mono OT"/>
                </a:endParaRP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MDSD-Abschlusspräsentation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wir gelernt haben!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2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bei dieser Aufgabe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2099733"/>
            <a:ext cx="7992858" cy="40264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zeigt oft nur „einfache“ Beispiele ohne Eingabemodelle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lange Fehlersuche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viel „Ausprobieren“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Handhabung von Zeilenumbrüchen mit </a:t>
            </a:r>
            <a:r>
              <a:rPr lang="de-DE" dirty="0" err="1" smtClean="0"/>
              <a:t>Xtend</a:t>
            </a:r>
            <a:r>
              <a:rPr lang="de-DE" dirty="0" smtClean="0"/>
              <a:t> recht aufwendig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einige unschöne Workarounds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grafischer Editor (Sirius)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rafische Darstellung</a:t>
            </a:r>
            <a:endParaRPr lang="de-DE" dirty="0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7" y="1039323"/>
            <a:ext cx="6720107" cy="53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der Signaturen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13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59318" r="34773" b="3496"/>
          <a:stretch/>
        </p:blipFill>
        <p:spPr>
          <a:xfrm>
            <a:off x="6079068" y="2078863"/>
            <a:ext cx="2607732" cy="2748692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745067" y="2184402"/>
            <a:ext cx="1774139" cy="2370665"/>
            <a:chOff x="-30004" y="2184402"/>
            <a:chExt cx="1774139" cy="2370665"/>
          </a:xfrm>
        </p:grpSpPr>
        <p:sp>
          <p:nvSpPr>
            <p:cNvPr id="12" name="Textfeld 11"/>
            <p:cNvSpPr txBox="1"/>
            <p:nvPr/>
          </p:nvSpPr>
          <p:spPr>
            <a:xfrm>
              <a:off x="-30004" y="3032500"/>
              <a:ext cx="1520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Interface-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13" name="Geschweifte Klammer links 12"/>
            <p:cNvSpPr/>
            <p:nvPr/>
          </p:nvSpPr>
          <p:spPr>
            <a:xfrm>
              <a:off x="1371602" y="2184402"/>
              <a:ext cx="372533" cy="237066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2519206" y="2623235"/>
            <a:ext cx="1683894" cy="1055595"/>
            <a:chOff x="60241" y="2184402"/>
            <a:chExt cx="1683894" cy="1055595"/>
          </a:xfrm>
        </p:grpSpPr>
        <p:sp>
          <p:nvSpPr>
            <p:cNvPr id="19" name="Textfeld 18"/>
            <p:cNvSpPr txBox="1"/>
            <p:nvPr/>
          </p:nvSpPr>
          <p:spPr>
            <a:xfrm>
              <a:off x="60241" y="2405967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0" name="Geschweifte Klammer links 19"/>
            <p:cNvSpPr/>
            <p:nvPr/>
          </p:nvSpPr>
          <p:spPr>
            <a:xfrm>
              <a:off x="1371602" y="2184402"/>
              <a:ext cx="372533" cy="1055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2519206" y="3729633"/>
            <a:ext cx="1683894" cy="825434"/>
            <a:chOff x="60241" y="2184403"/>
            <a:chExt cx="1683894" cy="825434"/>
          </a:xfrm>
        </p:grpSpPr>
        <p:sp>
          <p:nvSpPr>
            <p:cNvPr id="24" name="Textfeld 23"/>
            <p:cNvSpPr txBox="1"/>
            <p:nvPr/>
          </p:nvSpPr>
          <p:spPr>
            <a:xfrm>
              <a:off x="60241" y="2270503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1371602" y="2184403"/>
              <a:ext cx="372533" cy="8254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4381867" y="3064933"/>
            <a:ext cx="1565364" cy="646331"/>
            <a:chOff x="381967" y="2473699"/>
            <a:chExt cx="1565364" cy="646331"/>
          </a:xfrm>
        </p:grpSpPr>
        <p:sp>
          <p:nvSpPr>
            <p:cNvPr id="31" name="Textfeld 30"/>
            <p:cNvSpPr txBox="1"/>
            <p:nvPr/>
          </p:nvSpPr>
          <p:spPr>
            <a:xfrm>
              <a:off x="381967" y="2473699"/>
              <a:ext cx="1565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Parameter-</a:t>
              </a:r>
              <a:r>
                <a:rPr lang="de-DE" dirty="0" smtClean="0">
                  <a:latin typeface="Fira Mono OT"/>
                  <a:cs typeface="Fira Mono OT"/>
                </a:rPr>
                <a:t>Nodes</a:t>
              </a:r>
              <a:endParaRPr lang="de-DE" dirty="0">
                <a:latin typeface="Fira Mono OT"/>
                <a:cs typeface="Fira Mono OT"/>
              </a:endParaRPr>
            </a:p>
          </p:txBody>
        </p:sp>
        <p:sp>
          <p:nvSpPr>
            <p:cNvPr id="32" name="Geschweifte Klammer links 31"/>
            <p:cNvSpPr/>
            <p:nvPr/>
          </p:nvSpPr>
          <p:spPr>
            <a:xfrm>
              <a:off x="1744135" y="2592233"/>
              <a:ext cx="186263" cy="46006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5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requires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und </a:t>
            </a:r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provides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14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r="33803"/>
          <a:stretch/>
        </p:blipFill>
        <p:spPr>
          <a:xfrm>
            <a:off x="931333" y="1676400"/>
            <a:ext cx="4758266" cy="5172742"/>
          </a:xfrm>
          <a:prstGeom prst="corner">
            <a:avLst>
              <a:gd name="adj1" fmla="val 51834"/>
              <a:gd name="adj2" fmla="val 42195"/>
            </a:avLst>
          </a:prstGeom>
        </p:spPr>
      </p:pic>
      <p:grpSp>
        <p:nvGrpSpPr>
          <p:cNvPr id="8" name="Gruppierung 7"/>
          <p:cNvGrpSpPr/>
          <p:nvPr/>
        </p:nvGrpSpPr>
        <p:grpSpPr>
          <a:xfrm>
            <a:off x="4978400" y="1238720"/>
            <a:ext cx="3928535" cy="3011795"/>
            <a:chOff x="4978400" y="1238720"/>
            <a:chExt cx="3928535" cy="3011795"/>
          </a:xfrm>
        </p:grpSpPr>
        <p:pic>
          <p:nvPicPr>
            <p:cNvPr id="6" name="Bild 5" descr="Bildschirmfoto 2016-07-18 um 19.27.0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4258"/>
            <a:stretch/>
          </p:blipFill>
          <p:spPr>
            <a:xfrm>
              <a:off x="4978400" y="1238720"/>
              <a:ext cx="3928535" cy="26424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7337276" y="3881183"/>
              <a:ext cx="15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>
                  <a:solidFill>
                    <a:schemeClr val="bg1">
                      <a:lumMod val="50000"/>
                    </a:schemeClr>
                  </a:solidFill>
                  <a:latin typeface="Fira Mono OT"/>
                  <a:cs typeface="Fira Mono OT"/>
                </a:rPr>
                <a:t>Metamodell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439333" y="3132667"/>
            <a:ext cx="5897943" cy="2201334"/>
            <a:chOff x="1439333" y="3132667"/>
            <a:chExt cx="5897943" cy="2201334"/>
          </a:xfrm>
        </p:grpSpPr>
        <p:cxnSp>
          <p:nvCxnSpPr>
            <p:cNvPr id="10" name="Gerade Verbindung 9"/>
            <p:cNvCxnSpPr/>
            <p:nvPr/>
          </p:nvCxnSpPr>
          <p:spPr>
            <a:xfrm flipV="1">
              <a:off x="1439333" y="3132667"/>
              <a:ext cx="3962400" cy="9482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3098800" y="3132667"/>
              <a:ext cx="4238476" cy="22013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1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haben wir bei dieser Aufgabe gelernt?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2099733"/>
            <a:ext cx="7992858" cy="40264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</a:t>
            </a:r>
            <a:r>
              <a:rPr lang="de-DE" dirty="0" smtClean="0"/>
              <a:t>igenes Layout der Elemente innerhalb eines Containers nur sehr schwer möglich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Parameterliste der Signaturen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Auswählen des richtigen Kontexts / der richtigen Elemente oft schwer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>
                <a:solidFill>
                  <a:srgbClr val="7F7F7F"/>
                </a:solidFill>
              </a:rPr>
              <a:t>Semantic</a:t>
            </a:r>
            <a:r>
              <a:rPr lang="de-DE" dirty="0" smtClean="0">
                <a:solidFill>
                  <a:srgbClr val="7F7F7F"/>
                </a:solidFill>
              </a:rPr>
              <a:t> </a:t>
            </a:r>
            <a:r>
              <a:rPr lang="de-DE" dirty="0" err="1" smtClean="0">
                <a:solidFill>
                  <a:srgbClr val="7F7F7F"/>
                </a:solidFill>
              </a:rPr>
              <a:t>Candidates</a:t>
            </a:r>
            <a:r>
              <a:rPr lang="de-DE" dirty="0" smtClean="0">
                <a:solidFill>
                  <a:srgbClr val="7F7F7F"/>
                </a:solidFill>
              </a:rPr>
              <a:t> Expression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rgbClr val="7F7F7F"/>
                </a:solidFill>
              </a:rPr>
              <a:t>AQL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nicht sehr umfangreich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Wie so oft: Wenn es funktioniert eine nützliche Sache ;-)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5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Xtext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mit MWE2-Workflow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 muss in </a:t>
            </a:r>
            <a:r>
              <a:rPr lang="de-DE" dirty="0" err="1"/>
              <a:t>Standalone</a:t>
            </a:r>
            <a:r>
              <a:rPr lang="de-DE" dirty="0"/>
              <a:t> Umgebung manuell initialisiert werden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Ort der Initialisierung geht aus Dokumentation nicht genau hervor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Workflow lässt sich nicht ausführen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OCL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Constraints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ecore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-Modell können nicht interpretiert werden</a:t>
            </a:r>
          </a:p>
        </p:txBody>
      </p:sp>
    </p:spTree>
    <p:extLst>
      <p:ext uri="{BB962C8B-B14F-4D97-AF65-F5344CB8AC3E}">
        <p14:creationId xmlns:p14="http://schemas.microsoft.com/office/powerpoint/2010/main" val="283406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8</a:t>
            </a:fld>
            <a:endParaRPr lang="de-DE"/>
          </a:p>
        </p:txBody>
      </p:sp>
      <p:grpSp>
        <p:nvGrpSpPr>
          <p:cNvPr id="7" name="Gruppierung 6"/>
          <p:cNvGrpSpPr/>
          <p:nvPr/>
        </p:nvGrpSpPr>
        <p:grpSpPr>
          <a:xfrm>
            <a:off x="6574012" y="2034285"/>
            <a:ext cx="1908213" cy="1174581"/>
            <a:chOff x="6574012" y="2082800"/>
            <a:chExt cx="1908213" cy="1174581"/>
          </a:xfrm>
        </p:grpSpPr>
        <p:sp>
          <p:nvSpPr>
            <p:cNvPr id="5" name="Gefaltete Ecke 4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6574012" y="3758509"/>
            <a:ext cx="1800492" cy="1174581"/>
            <a:chOff x="6574012" y="2082800"/>
            <a:chExt cx="1800492" cy="1174581"/>
          </a:xfrm>
        </p:grpSpPr>
        <p:sp>
          <p:nvSpPr>
            <p:cNvPr id="9" name="Gefaltete Ecke 8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14238" y="1856569"/>
            <a:ext cx="6086562" cy="344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2800" b="0" i="0"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Einlesen des Eingabemodells mit </a:t>
            </a:r>
            <a:r>
              <a:rPr lang="de-DE" dirty="0" err="1" smtClean="0"/>
              <a:t>Xtend</a:t>
            </a:r>
          </a:p>
          <a:p>
            <a:r>
              <a:rPr lang="de-DE" dirty="0" smtClean="0"/>
              <a:t>Ausführen des </a:t>
            </a:r>
            <a:r>
              <a:rPr lang="de-DE" dirty="0" err="1" smtClean="0"/>
              <a:t>IGenerator</a:t>
            </a:r>
            <a:r>
              <a:rPr lang="de-DE" dirty="0" smtClean="0"/>
              <a:t> mit der eigentlichen 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70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9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237069" y="1060485"/>
            <a:ext cx="3093152" cy="864469"/>
            <a:chOff x="6574012" y="2392912"/>
            <a:chExt cx="3093152" cy="864469"/>
          </a:xfrm>
        </p:grpSpPr>
        <p:sp>
          <p:nvSpPr>
            <p:cNvPr id="6" name="Gefaltete Ecke 5"/>
            <p:cNvSpPr/>
            <p:nvPr/>
          </p:nvSpPr>
          <p:spPr>
            <a:xfrm rot="10800000" flipH="1">
              <a:off x="7907864" y="2392912"/>
              <a:ext cx="428976" cy="519620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74012" y="2949604"/>
              <a:ext cx="309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Modell.componentbasedsystem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1486257" y="2087542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863602" y="2753823"/>
            <a:ext cx="1908213" cy="880535"/>
            <a:chOff x="6574012" y="2376846"/>
            <a:chExt cx="1908213" cy="880535"/>
          </a:xfrm>
        </p:grpSpPr>
        <p:sp>
          <p:nvSpPr>
            <p:cNvPr id="10" name="Gefaltete Ecke 9"/>
            <p:cNvSpPr/>
            <p:nvPr/>
          </p:nvSpPr>
          <p:spPr>
            <a:xfrm rot="10800000" flipH="1">
              <a:off x="7349064" y="2376846"/>
              <a:ext cx="395109" cy="535686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2" name="Pfeil nach unten 11"/>
          <p:cNvSpPr/>
          <p:nvPr/>
        </p:nvSpPr>
        <p:spPr>
          <a:xfrm>
            <a:off x="1486257" y="3786755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931335" y="4494978"/>
            <a:ext cx="1800492" cy="866807"/>
            <a:chOff x="6574012" y="2390574"/>
            <a:chExt cx="1800492" cy="866807"/>
          </a:xfrm>
        </p:grpSpPr>
        <p:sp>
          <p:nvSpPr>
            <p:cNvPr id="14" name="Gefaltete Ecke 13"/>
            <p:cNvSpPr/>
            <p:nvPr/>
          </p:nvSpPr>
          <p:spPr>
            <a:xfrm rot="10800000" flipH="1">
              <a:off x="7281332" y="2390574"/>
              <a:ext cx="395109" cy="521958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6" name="Pfeil nach unten 15"/>
          <p:cNvSpPr/>
          <p:nvPr/>
        </p:nvSpPr>
        <p:spPr>
          <a:xfrm>
            <a:off x="1486257" y="5522424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ung 20"/>
          <p:cNvGrpSpPr/>
          <p:nvPr/>
        </p:nvGrpSpPr>
        <p:grpSpPr>
          <a:xfrm>
            <a:off x="558626" y="5808053"/>
            <a:ext cx="2506559" cy="944528"/>
            <a:chOff x="3322635" y="5723471"/>
            <a:chExt cx="2506559" cy="944528"/>
          </a:xfrm>
        </p:grpSpPr>
        <p:sp>
          <p:nvSpPr>
            <p:cNvPr id="19" name="Gefaltete Ecke 18"/>
            <p:cNvSpPr/>
            <p:nvPr/>
          </p:nvSpPr>
          <p:spPr>
            <a:xfrm rot="10800000" flipH="1">
              <a:off x="3475035" y="5723471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faltete Ecke 17"/>
            <p:cNvSpPr/>
            <p:nvPr/>
          </p:nvSpPr>
          <p:spPr>
            <a:xfrm rot="10800000" flipH="1">
              <a:off x="3699579" y="5977470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faltete Ecke 16"/>
            <p:cNvSpPr/>
            <p:nvPr/>
          </p:nvSpPr>
          <p:spPr>
            <a:xfrm rot="10800000" flipH="1">
              <a:off x="3322635" y="6121402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51867" y="6116179"/>
              <a:ext cx="147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7F7F7F"/>
                  </a:solidFill>
                  <a:latin typeface="Fira Mono OT"/>
                  <a:cs typeface="Fira Mono OT"/>
                </a:rPr>
                <a:t>Java-Klassen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4392916" y="1141187"/>
            <a:ext cx="4523366" cy="66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Modell nach unserem Metamodell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392916" y="2570398"/>
            <a:ext cx="4523366" cy="1387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err="1" smtClean="0"/>
              <a:t>ePackages</a:t>
            </a:r>
            <a:r>
              <a:rPr lang="de-DE" dirty="0" smtClean="0"/>
              <a:t> des .</a:t>
            </a:r>
            <a:r>
              <a:rPr lang="de-DE" dirty="0" err="1" smtClean="0"/>
              <a:t>ecore</a:t>
            </a:r>
            <a:r>
              <a:rPr lang="de-DE" dirty="0" smtClean="0"/>
              <a:t>-Modells laden</a:t>
            </a:r>
          </a:p>
          <a:p>
            <a:r>
              <a:rPr lang="de-DE" dirty="0" smtClean="0"/>
              <a:t>Modell einlesen</a:t>
            </a:r>
          </a:p>
          <a:p>
            <a:r>
              <a:rPr lang="de-DE" dirty="0" smtClean="0"/>
              <a:t>Code-Generator aufrufen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392916" y="4600232"/>
            <a:ext cx="4523366" cy="83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Code Templates</a:t>
            </a:r>
          </a:p>
          <a:p>
            <a:r>
              <a:rPr lang="de-DE" dirty="0" smtClean="0"/>
              <a:t>Export in Java-Dateien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8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Macintosh PowerPoint</Application>
  <PresentationFormat>Bildschirmpräsentation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VorlagePräsentation</vt:lpstr>
      <vt:lpstr>MDSD-Abschlusspräsentation</vt:lpstr>
      <vt:lpstr>Gliederung</vt:lpstr>
      <vt:lpstr>Metamodell</vt:lpstr>
      <vt:lpstr>Xtext</vt:lpstr>
      <vt:lpstr>Modell-Transformation</vt:lpstr>
      <vt:lpstr>Code-Generierung</vt:lpstr>
      <vt:lpstr>Probleme mit MWE2-Workflow</vt:lpstr>
      <vt:lpstr>Alternative</vt:lpstr>
      <vt:lpstr>Ablauf</vt:lpstr>
      <vt:lpstr>Was haben wir bei dieser Aufgabe gelernt?</vt:lpstr>
      <vt:lpstr>grafischer Editor (Sirius)</vt:lpstr>
      <vt:lpstr>grafische Darstellung</vt:lpstr>
      <vt:lpstr>Darstellung der Signaturen</vt:lpstr>
      <vt:lpstr>«requires» und «provides» Beziehungen</vt:lpstr>
      <vt:lpstr>Was haben wir bei dieser Aufgabe gelernt?</vt:lpstr>
      <vt:lpstr>Vielen Dank für die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Benjamin Rupp</cp:lastModifiedBy>
  <cp:revision>324</cp:revision>
  <cp:lastPrinted>2015-07-09T13:34:18Z</cp:lastPrinted>
  <dcterms:created xsi:type="dcterms:W3CDTF">2015-07-02T18:38:42Z</dcterms:created>
  <dcterms:modified xsi:type="dcterms:W3CDTF">2016-07-18T18:43:49Z</dcterms:modified>
</cp:coreProperties>
</file>