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298" r:id="rId4"/>
    <p:sldId id="300" r:id="rId5"/>
    <p:sldId id="301" r:id="rId6"/>
    <p:sldId id="302" r:id="rId7"/>
    <p:sldId id="309" r:id="rId8"/>
    <p:sldId id="310" r:id="rId9"/>
    <p:sldId id="312" r:id="rId10"/>
    <p:sldId id="311" r:id="rId11"/>
    <p:sldId id="303" r:id="rId12"/>
    <p:sldId id="305" r:id="rId13"/>
    <p:sldId id="306" r:id="rId14"/>
    <p:sldId id="307" r:id="rId15"/>
    <p:sldId id="313" r:id="rId16"/>
    <p:sldId id="308" r:id="rId17"/>
    <p:sldId id="304" r:id="rId18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574FB51-1A4B-3A45-BE68-3A5A218ACA2E}">
          <p14:sldIdLst>
            <p14:sldId id="256"/>
            <p14:sldId id="299"/>
            <p14:sldId id="298"/>
            <p14:sldId id="300"/>
            <p14:sldId id="301"/>
            <p14:sldId id="302"/>
            <p14:sldId id="309"/>
            <p14:sldId id="310"/>
            <p14:sldId id="312"/>
            <p14:sldId id="311"/>
            <p14:sldId id="303"/>
            <p14:sldId id="305"/>
            <p14:sldId id="306"/>
            <p14:sldId id="307"/>
            <p14:sldId id="313"/>
            <p14:sldId id="308"/>
            <p14:sldId id="3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5CE69"/>
    <a:srgbClr val="F5D945"/>
    <a:srgbClr val="F5C93F"/>
    <a:srgbClr val="F5BB38"/>
    <a:srgbClr val="F5B056"/>
    <a:srgbClr val="F59F49"/>
    <a:srgbClr val="F5893F"/>
    <a:srgbClr val="F5A791"/>
    <a:srgbClr val="171714"/>
    <a:srgbClr val="2092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84550" autoAdjust="0"/>
  </p:normalViewPr>
  <p:slideViewPr>
    <p:cSldViewPr snapToGrid="0" snapToObjects="1">
      <p:cViewPr>
        <p:scale>
          <a:sx n="99" d="100"/>
          <a:sy n="99" d="100"/>
        </p:scale>
        <p:origin x="-2112" y="-7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29675-C644-6E46-8A9C-6A4F26267E24}" type="datetimeFigureOut">
              <a:rPr lang="de-DE" smtClean="0"/>
              <a:t>20.07.16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61E9-12F4-CE44-B729-2A9FCB5D4B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7042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486D8-2136-344F-A443-C62CACD96E34}" type="datetimeFigureOut">
              <a:rPr lang="de-DE" smtClean="0"/>
              <a:t>20.07.16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16AC7-D06D-8C4C-BFBD-71FECF497B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3817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aticon.com" TargetMode="External"/><Relationship Id="rId4" Type="http://schemas.openxmlformats.org/officeDocument/2006/relationships/hyperlink" Target="http://creativecommons.org/licenses/by/3.0/" TargetMode="External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379704" y="104752"/>
            <a:ext cx="8379682" cy="2108139"/>
          </a:xfrm>
        </p:spPr>
        <p:txBody>
          <a:bodyPr anchor="b">
            <a:noAutofit/>
          </a:bodyPr>
          <a:lstStyle>
            <a:lvl1pPr algn="l">
              <a:defRPr sz="6000" b="0" i="0" baseline="0">
                <a:latin typeface="Fira Sans Heavy"/>
                <a:cs typeface="Fira Sans Heavy"/>
              </a:defRPr>
            </a:lvl1pPr>
          </a:lstStyle>
          <a:p>
            <a:r>
              <a:rPr lang="de-DE" dirty="0" smtClean="0"/>
              <a:t>Der Präsentationstitel in zwei Zeilen.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968901" y="2611343"/>
            <a:ext cx="7790485" cy="1565654"/>
          </a:xfrm>
        </p:spPr>
        <p:txBody>
          <a:bodyPr/>
          <a:lstStyle>
            <a:lvl1pPr marL="0" indent="0" algn="l">
              <a:buNone/>
              <a:defRPr b="0" i="0" baseline="0">
                <a:solidFill>
                  <a:schemeClr val="accent1"/>
                </a:solidFill>
                <a:latin typeface="Fira Sans SemiBold"/>
                <a:cs typeface="Fira Sans Semi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Ein entsprechender Untertitel hat hier Platz.</a:t>
            </a:r>
            <a:endParaRPr lang="de-DE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379704" y="6309025"/>
            <a:ext cx="243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3BF6B4CB-1CFD-B540-9473-FDC5FE31BBF0}" type="datetime2">
              <a:rPr lang="de-DE" b="0" i="0" smtClean="0">
                <a:solidFill>
                  <a:schemeClr val="tx1"/>
                </a:solidFill>
                <a:latin typeface="Fira Sans SemiBold Italic"/>
                <a:cs typeface="Fira Sans SemiBold Italic"/>
              </a:rPr>
              <a:t>Mittwoch, 20. Juli 16</a:t>
            </a:fld>
            <a:endParaRPr lang="de-DE" b="0" i="0" dirty="0">
              <a:solidFill>
                <a:schemeClr val="tx1"/>
              </a:solidFill>
              <a:latin typeface="Fira Sans SemiBold Italic"/>
              <a:cs typeface="Fira Sans SemiBold Italic"/>
            </a:endParaRP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379704" y="2317643"/>
            <a:ext cx="8379682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 5" descr="Logo_KIT.sv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678" y="5716003"/>
            <a:ext cx="1924707" cy="96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4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Fira Sans"/>
                <a:cs typeface="Fira Sans"/>
              </a:defRPr>
            </a:lvl1pPr>
            <a:lvl2pPr>
              <a:defRPr>
                <a:latin typeface="Fira Sans"/>
                <a:cs typeface="Fira Sans"/>
              </a:defRPr>
            </a:lvl2pPr>
            <a:lvl3pPr>
              <a:defRPr>
                <a:latin typeface="Fira Sans"/>
                <a:cs typeface="Fira Sans"/>
              </a:defRPr>
            </a:lvl3pPr>
            <a:lvl4pPr>
              <a:defRPr>
                <a:latin typeface="Fira Sans"/>
                <a:cs typeface="Fira Sans"/>
              </a:defRPr>
            </a:lvl4pPr>
            <a:lvl5pPr>
              <a:defRPr>
                <a:latin typeface="Fira Sans"/>
                <a:cs typeface="Fira Sans"/>
              </a:defRPr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744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xmlns:p14="http://schemas.microsoft.com/office/powerpoint/2010/main"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 userDrawn="1"/>
        </p:nvCxnSpPr>
        <p:spPr>
          <a:xfrm>
            <a:off x="722313" y="5860632"/>
            <a:ext cx="7772400" cy="0"/>
          </a:xfrm>
          <a:prstGeom prst="line">
            <a:avLst/>
          </a:prstGeom>
          <a:ln w="7620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 8"/>
          <p:cNvSpPr>
            <a:spLocks noGrp="1"/>
          </p:cNvSpPr>
          <p:nvPr>
            <p:ph type="title" hasCustomPrompt="1"/>
          </p:nvPr>
        </p:nvSpPr>
        <p:spPr>
          <a:xfrm>
            <a:off x="722313" y="4373407"/>
            <a:ext cx="7772400" cy="1387968"/>
          </a:xfrm>
        </p:spPr>
        <p:txBody>
          <a:bodyPr anchor="b"/>
          <a:lstStyle>
            <a:lvl1pPr>
              <a:defRPr baseline="0"/>
            </a:lvl1pPr>
          </a:lstStyle>
          <a:p>
            <a:r>
              <a:rPr lang="de-DE" dirty="0" smtClean="0"/>
              <a:t>Name für Unterkapitel hier eintragen.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1226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Fira Sans"/>
                <a:cs typeface="Fira Sans"/>
              </a:defRPr>
            </a:lvl1pPr>
            <a:lvl2pPr>
              <a:defRPr sz="2400">
                <a:latin typeface="Fira Sans"/>
                <a:cs typeface="Fira Sans"/>
              </a:defRPr>
            </a:lvl2pPr>
            <a:lvl3pPr>
              <a:defRPr sz="2000">
                <a:latin typeface="Fira Sans"/>
                <a:cs typeface="Fira Sans"/>
              </a:defRPr>
            </a:lvl3pPr>
            <a:lvl4pPr>
              <a:defRPr sz="1800">
                <a:latin typeface="Fira Sans"/>
                <a:cs typeface="Fira Sans"/>
              </a:defRPr>
            </a:lvl4pPr>
            <a:lvl5pPr>
              <a:defRPr sz="1800">
                <a:latin typeface="Fira Sans"/>
                <a:cs typeface="Fir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Fira Sans"/>
                <a:cs typeface="Fira Sans"/>
              </a:defRPr>
            </a:lvl1pPr>
            <a:lvl2pPr>
              <a:defRPr sz="2400">
                <a:latin typeface="Fira Sans"/>
                <a:cs typeface="Fira Sans"/>
              </a:defRPr>
            </a:lvl2pPr>
            <a:lvl3pPr>
              <a:defRPr sz="2000">
                <a:latin typeface="Fira Sans"/>
                <a:cs typeface="Fira Sans"/>
              </a:defRPr>
            </a:lvl3pPr>
            <a:lvl4pPr>
              <a:defRPr sz="1800">
                <a:latin typeface="Fira Sans"/>
                <a:cs typeface="Fira Sans"/>
              </a:defRPr>
            </a:lvl4pPr>
            <a:lvl5pPr>
              <a:defRPr sz="1800">
                <a:latin typeface="Fira Sans"/>
                <a:cs typeface="Fir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12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844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741488" y="2317750"/>
            <a:ext cx="6415609" cy="206875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 smtClean="0"/>
              <a:t>Zitat hier einfügen.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733221" y="1785998"/>
            <a:ext cx="9105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0" dirty="0" smtClean="0">
                <a:solidFill>
                  <a:schemeClr val="accent1"/>
                </a:solidFill>
                <a:latin typeface="Fira Sans"/>
                <a:cs typeface="Fira Sans"/>
              </a:rPr>
              <a:t>»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13150" y="4648200"/>
            <a:ext cx="4543425" cy="366713"/>
          </a:xfrm>
        </p:spPr>
        <p:txBody>
          <a:bodyPr>
            <a:normAutofit/>
          </a:bodyPr>
          <a:lstStyle>
            <a:lvl1pPr marL="0" indent="0" algn="r">
              <a:buNone/>
              <a:defRPr sz="1800" b="0" i="0" baseline="0">
                <a:latin typeface="Fira Sans Medium Italic"/>
                <a:cs typeface="Fira Sans Medium Italic"/>
              </a:defRPr>
            </a:lvl1pPr>
          </a:lstStyle>
          <a:p>
            <a:pPr lvl="0"/>
            <a:r>
              <a:rPr lang="de-DE" dirty="0" smtClean="0"/>
              <a:t>Autor hier Eintragen.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2419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14238" y="104751"/>
            <a:ext cx="8510614" cy="2749747"/>
          </a:xfrm>
          <a:ln>
            <a:noFill/>
          </a:ln>
        </p:spPr>
        <p:txBody>
          <a:bodyPr anchor="ctr">
            <a:normAutofit/>
          </a:bodyPr>
          <a:lstStyle>
            <a:lvl1pPr algn="ctr">
              <a:defRPr sz="4500" b="0" i="0">
                <a:solidFill>
                  <a:schemeClr val="bg1"/>
                </a:solidFill>
                <a:latin typeface="Fira Sans Heavy"/>
                <a:cs typeface="Fira Sans Heavy"/>
              </a:defRPr>
            </a:lvl1pPr>
          </a:lstStyle>
          <a:p>
            <a:r>
              <a:rPr lang="de-DE" dirty="0" smtClean="0"/>
              <a:t>Schlusswort bitte hier eintragen.</a:t>
            </a:r>
            <a:endParaRPr lang="de-DE" dirty="0"/>
          </a:p>
        </p:txBody>
      </p:sp>
      <p:grpSp>
        <p:nvGrpSpPr>
          <p:cNvPr id="12" name="Gruppierung 11"/>
          <p:cNvGrpSpPr/>
          <p:nvPr userDrawn="1"/>
        </p:nvGrpSpPr>
        <p:grpSpPr>
          <a:xfrm>
            <a:off x="1143252" y="3072100"/>
            <a:ext cx="7362927" cy="2109891"/>
            <a:chOff x="1143252" y="3353174"/>
            <a:chExt cx="7362927" cy="2109891"/>
          </a:xfrm>
        </p:grpSpPr>
        <p:grpSp>
          <p:nvGrpSpPr>
            <p:cNvPr id="8" name="Gruppierung 7"/>
            <p:cNvGrpSpPr/>
            <p:nvPr userDrawn="1"/>
          </p:nvGrpSpPr>
          <p:grpSpPr>
            <a:xfrm>
              <a:off x="3986186" y="3392457"/>
              <a:ext cx="4519993" cy="1983136"/>
              <a:chOff x="4675725" y="3392457"/>
              <a:chExt cx="4519993" cy="1983136"/>
            </a:xfrm>
          </p:grpSpPr>
          <p:sp>
            <p:nvSpPr>
              <p:cNvPr id="6" name="Textfeld 5"/>
              <p:cNvSpPr txBox="1"/>
              <p:nvPr userDrawn="1"/>
            </p:nvSpPr>
            <p:spPr>
              <a:xfrm>
                <a:off x="4675725" y="3392457"/>
                <a:ext cx="294311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6000" dirty="0" smtClean="0">
                    <a:solidFill>
                      <a:srgbClr val="FFFFFF"/>
                    </a:solidFill>
                    <a:latin typeface="Fira Sans Heavy"/>
                    <a:cs typeface="Fira Sans Heavy"/>
                  </a:rPr>
                  <a:t>Fragen?</a:t>
                </a:r>
              </a:p>
            </p:txBody>
          </p:sp>
          <p:sp>
            <p:nvSpPr>
              <p:cNvPr id="7" name="Textfeld 6"/>
              <p:cNvSpPr txBox="1"/>
              <p:nvPr userDrawn="1"/>
            </p:nvSpPr>
            <p:spPr>
              <a:xfrm>
                <a:off x="4715004" y="4516896"/>
                <a:ext cx="4480714" cy="858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de-DE" sz="2400" dirty="0" smtClean="0">
                    <a:solidFill>
                      <a:srgbClr val="FFFFFF"/>
                    </a:solidFill>
                    <a:latin typeface="Fira Sans Heavy"/>
                    <a:cs typeface="Fira Sans Heavy"/>
                  </a:rPr>
                  <a:t>Jetzt, oder digital über:</a:t>
                </a:r>
              </a:p>
              <a:p>
                <a:pPr>
                  <a:lnSpc>
                    <a:spcPct val="120000"/>
                  </a:lnSpc>
                </a:pPr>
                <a:r>
                  <a:rPr lang="de-DE" sz="1800" dirty="0" err="1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github.com</a:t>
                </a:r>
                <a:r>
                  <a:rPr lang="de-DE" sz="1800" dirty="0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/</a:t>
                </a:r>
                <a:r>
                  <a:rPr lang="de-DE" sz="1800" dirty="0" err="1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uwecl</a:t>
                </a:r>
                <a:r>
                  <a:rPr lang="de-DE" sz="1800" dirty="0" smtClean="0">
                    <a:solidFill>
                      <a:srgbClr val="FFFFFF"/>
                    </a:solidFill>
                    <a:latin typeface="Fira Mono OT"/>
                    <a:cs typeface="Fira Mono OT"/>
                  </a:rPr>
                  <a:t>/MDSD-Praktikum</a:t>
                </a:r>
                <a:endParaRPr lang="de-DE" sz="1800" dirty="0">
                  <a:solidFill>
                    <a:srgbClr val="FFFFFF"/>
                  </a:solidFill>
                  <a:latin typeface="Fira Mono OT"/>
                  <a:cs typeface="Fira Mono OT"/>
                </a:endParaRPr>
              </a:p>
            </p:txBody>
          </p:sp>
        </p:grpSp>
        <p:pic>
          <p:nvPicPr>
            <p:cNvPr id="10" name="Bild 9" descr="two398.eps"/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rgbClr val="FFFFFF">
                  <a:tint val="45000"/>
                  <a:satMod val="400000"/>
                </a:srgbClr>
              </a:duotone>
              <a:lum bright="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252" y="3353174"/>
              <a:ext cx="2706164" cy="2109891"/>
            </a:xfrm>
            <a:prstGeom prst="rect">
              <a:avLst/>
            </a:prstGeom>
          </p:spPr>
        </p:pic>
      </p:grpSp>
      <p:sp>
        <p:nvSpPr>
          <p:cNvPr id="13" name="Textfeld 12"/>
          <p:cNvSpPr txBox="1"/>
          <p:nvPr userDrawn="1"/>
        </p:nvSpPr>
        <p:spPr>
          <a:xfrm>
            <a:off x="-13092" y="6629163"/>
            <a:ext cx="35445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Icon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made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by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Freepik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from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  <a:hlinkClick r:id="rId3"/>
              </a:rPr>
              <a:t>www.flaticon.com</a:t>
            </a:r>
            <a:r>
              <a:rPr lang="de-DE" sz="800" baseline="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is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licensed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err="1" smtClean="0">
                <a:solidFill>
                  <a:schemeClr val="tx1"/>
                </a:solidFill>
                <a:latin typeface="Fira Sans"/>
                <a:cs typeface="Fira Sans"/>
              </a:rPr>
              <a:t>under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</a:rPr>
              <a:t> </a:t>
            </a:r>
            <a:r>
              <a:rPr lang="de-DE" sz="800" dirty="0" smtClean="0">
                <a:solidFill>
                  <a:schemeClr val="tx1"/>
                </a:solidFill>
                <a:latin typeface="Fira Sans"/>
                <a:cs typeface="Fira Sans"/>
                <a:hlinkClick r:id="rId4"/>
              </a:rPr>
              <a:t>CC BY 3.0</a:t>
            </a:r>
            <a:endParaRPr lang="de-DE" sz="800" dirty="0">
              <a:solidFill>
                <a:schemeClr val="tx1"/>
              </a:solidFill>
              <a:latin typeface="Fira Sans"/>
              <a:cs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442313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14238" y="104752"/>
            <a:ext cx="8372562" cy="13879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93942" y="1600200"/>
            <a:ext cx="799285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7097" y="6484017"/>
            <a:ext cx="98690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Fira Sans Medium Italic"/>
                <a:cs typeface="Fira Sans Medium Italic"/>
              </a:defRPr>
            </a:lvl1pPr>
          </a:lstStyle>
          <a:p>
            <a:fld id="{1215FA07-EE23-A948-A6ED-56C5FE5A7EE4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08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63" r:id="rId6"/>
    <p:sldLayoutId id="2147483662" r:id="rId7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Fira Sans"/>
          <a:ea typeface="+mj-ea"/>
          <a:cs typeface="Fira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Wingdings" charset="2"/>
        <a:buChar char="§"/>
        <a:defRPr sz="3200" b="0" i="0" kern="1200">
          <a:solidFill>
            <a:schemeClr val="tx1"/>
          </a:solidFill>
          <a:latin typeface="Fira Sans"/>
          <a:ea typeface="+mn-ea"/>
          <a:cs typeface="Fira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»"/>
        <a:defRPr sz="2800" b="0" i="0" kern="1200">
          <a:solidFill>
            <a:schemeClr val="tx1"/>
          </a:solidFill>
          <a:latin typeface="Fira Sans"/>
          <a:ea typeface="+mn-ea"/>
          <a:cs typeface="Fira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2400" b="0" i="0" kern="1200">
          <a:solidFill>
            <a:schemeClr val="tx1"/>
          </a:solidFill>
          <a:latin typeface="Fira Sans"/>
          <a:ea typeface="+mn-ea"/>
          <a:cs typeface="Fira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–"/>
        <a:defRPr sz="2000" b="0" i="0" kern="1200">
          <a:solidFill>
            <a:schemeClr val="tx1"/>
          </a:solidFill>
          <a:latin typeface="Fira Sans"/>
          <a:ea typeface="+mn-ea"/>
          <a:cs typeface="Fira Sans"/>
        </a:defRPr>
      </a:lvl4pPr>
      <a:lvl5pPr marL="1828800" indent="0" algn="l" defTabSz="457200" rtl="0" eaLnBrk="1" latinLnBrk="0" hangingPunct="1">
        <a:spcBef>
          <a:spcPct val="20000"/>
        </a:spcBef>
        <a:buClr>
          <a:schemeClr val="accent1"/>
        </a:buClr>
        <a:buFontTx/>
        <a:buNone/>
        <a:defRPr sz="2000" b="0" i="0" kern="1200">
          <a:solidFill>
            <a:schemeClr val="tx1"/>
          </a:solidFill>
          <a:latin typeface="Fira Sans"/>
          <a:ea typeface="+mn-ea"/>
          <a:cs typeface="Fira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MDSD-Abschlusspräsentation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Was wir gelernt haben!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221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/>
              <a:t>L</a:t>
            </a:r>
            <a:r>
              <a:rPr lang="de-DE" dirty="0" err="1" smtClean="0"/>
              <a:t>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3942" y="1492720"/>
            <a:ext cx="7992858" cy="46334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Dokumentation zeigt oft nur „einfache“ Beispiele ohne Eingabemodelle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lange Fehlersuche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viel „Ausprobieren“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Handhabung von Zeilenumbrüchen mit </a:t>
            </a:r>
            <a:r>
              <a:rPr lang="de-DE" dirty="0" err="1" smtClean="0"/>
              <a:t>Xtend</a:t>
            </a:r>
            <a:r>
              <a:rPr lang="de-DE" dirty="0" smtClean="0"/>
              <a:t> recht aufwendig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einige unschöne Workarounds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964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grafischer Editor (Sirius)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329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</a:t>
            </a:r>
            <a:r>
              <a:rPr lang="de-DE" dirty="0" smtClean="0"/>
              <a:t>rafische Darstellung</a:t>
            </a:r>
            <a:endParaRPr lang="de-DE" dirty="0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627" y="1039323"/>
            <a:ext cx="6720107" cy="532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13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Darstellung der Signaturen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13</a:t>
            </a:fld>
            <a:endParaRPr lang="de-DE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7" t="59318" r="34773" b="3496"/>
          <a:stretch/>
        </p:blipFill>
        <p:spPr>
          <a:xfrm>
            <a:off x="6079068" y="2078863"/>
            <a:ext cx="2607732" cy="2748692"/>
          </a:xfrm>
          <a:prstGeom prst="rect">
            <a:avLst/>
          </a:prstGeom>
        </p:spPr>
      </p:pic>
      <p:grpSp>
        <p:nvGrpSpPr>
          <p:cNvPr id="17" name="Gruppierung 16"/>
          <p:cNvGrpSpPr/>
          <p:nvPr/>
        </p:nvGrpSpPr>
        <p:grpSpPr>
          <a:xfrm>
            <a:off x="475658" y="2184402"/>
            <a:ext cx="1774139" cy="2370665"/>
            <a:chOff x="-30004" y="2184402"/>
            <a:chExt cx="1774139" cy="2370665"/>
          </a:xfrm>
        </p:grpSpPr>
        <p:sp>
          <p:nvSpPr>
            <p:cNvPr id="12" name="Textfeld 11"/>
            <p:cNvSpPr txBox="1"/>
            <p:nvPr/>
          </p:nvSpPr>
          <p:spPr>
            <a:xfrm>
              <a:off x="-30004" y="3032500"/>
              <a:ext cx="15201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/>
                <a:t>Interface-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13" name="Geschweifte Klammer links 12"/>
            <p:cNvSpPr/>
            <p:nvPr/>
          </p:nvSpPr>
          <p:spPr>
            <a:xfrm>
              <a:off x="1371602" y="2184402"/>
              <a:ext cx="372533" cy="237066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ung 17"/>
          <p:cNvGrpSpPr/>
          <p:nvPr/>
        </p:nvGrpSpPr>
        <p:grpSpPr>
          <a:xfrm>
            <a:off x="2442232" y="2623235"/>
            <a:ext cx="1683894" cy="1055595"/>
            <a:chOff x="60241" y="2184402"/>
            <a:chExt cx="1683894" cy="1055595"/>
          </a:xfrm>
        </p:grpSpPr>
        <p:sp>
          <p:nvSpPr>
            <p:cNvPr id="19" name="Textfeld 18"/>
            <p:cNvSpPr txBox="1"/>
            <p:nvPr/>
          </p:nvSpPr>
          <p:spPr>
            <a:xfrm>
              <a:off x="60241" y="2405967"/>
              <a:ext cx="1429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 smtClean="0"/>
                <a:t>Signatur-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20" name="Geschweifte Klammer links 19"/>
            <p:cNvSpPr/>
            <p:nvPr/>
          </p:nvSpPr>
          <p:spPr>
            <a:xfrm>
              <a:off x="1371602" y="2184402"/>
              <a:ext cx="372533" cy="1055595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" name="Gruppierung 22"/>
          <p:cNvGrpSpPr/>
          <p:nvPr/>
        </p:nvGrpSpPr>
        <p:grpSpPr>
          <a:xfrm>
            <a:off x="2442232" y="3729633"/>
            <a:ext cx="1683894" cy="825434"/>
            <a:chOff x="60241" y="2184403"/>
            <a:chExt cx="1683894" cy="825434"/>
          </a:xfrm>
        </p:grpSpPr>
        <p:sp>
          <p:nvSpPr>
            <p:cNvPr id="24" name="Textfeld 23"/>
            <p:cNvSpPr txBox="1"/>
            <p:nvPr/>
          </p:nvSpPr>
          <p:spPr>
            <a:xfrm>
              <a:off x="60241" y="2270503"/>
              <a:ext cx="1429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 smtClean="0"/>
                <a:t>Signatur-</a:t>
              </a:r>
              <a:r>
                <a:rPr lang="de-DE" dirty="0">
                  <a:latin typeface="Fira Mono OT"/>
                  <a:cs typeface="Fira Mono OT"/>
                </a:rPr>
                <a:t>Container</a:t>
              </a:r>
            </a:p>
          </p:txBody>
        </p:sp>
        <p:sp>
          <p:nvSpPr>
            <p:cNvPr id="25" name="Geschweifte Klammer links 24"/>
            <p:cNvSpPr/>
            <p:nvPr/>
          </p:nvSpPr>
          <p:spPr>
            <a:xfrm>
              <a:off x="1371602" y="2184403"/>
              <a:ext cx="372533" cy="825434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ung 29"/>
          <p:cNvGrpSpPr/>
          <p:nvPr/>
        </p:nvGrpSpPr>
        <p:grpSpPr>
          <a:xfrm>
            <a:off x="4381867" y="3064933"/>
            <a:ext cx="1565364" cy="646331"/>
            <a:chOff x="381967" y="2473699"/>
            <a:chExt cx="1565364" cy="646331"/>
          </a:xfrm>
        </p:grpSpPr>
        <p:sp>
          <p:nvSpPr>
            <p:cNvPr id="31" name="Textfeld 30"/>
            <p:cNvSpPr txBox="1"/>
            <p:nvPr/>
          </p:nvSpPr>
          <p:spPr>
            <a:xfrm>
              <a:off x="381967" y="2473699"/>
              <a:ext cx="1565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de-DE"/>
              </a:defPPr>
              <a:lvl1pPr>
                <a:defRPr>
                  <a:latin typeface="Fira Sans Medium"/>
                  <a:cs typeface="Fira Sans Medium"/>
                </a:defRPr>
              </a:lvl1pPr>
            </a:lstStyle>
            <a:p>
              <a:r>
                <a:rPr lang="de-DE" dirty="0" smtClean="0"/>
                <a:t>Parameter-</a:t>
              </a:r>
              <a:r>
                <a:rPr lang="de-DE" dirty="0" smtClean="0">
                  <a:latin typeface="Fira Mono OT"/>
                  <a:cs typeface="Fira Mono OT"/>
                </a:rPr>
                <a:t>Nodes</a:t>
              </a:r>
              <a:endParaRPr lang="de-DE" dirty="0">
                <a:latin typeface="Fira Mono OT"/>
                <a:cs typeface="Fira Mono OT"/>
              </a:endParaRPr>
            </a:p>
          </p:txBody>
        </p:sp>
        <p:sp>
          <p:nvSpPr>
            <p:cNvPr id="32" name="Geschweifte Klammer links 31"/>
            <p:cNvSpPr/>
            <p:nvPr/>
          </p:nvSpPr>
          <p:spPr>
            <a:xfrm>
              <a:off x="1744135" y="2592233"/>
              <a:ext cx="186263" cy="46006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07551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Fira Mono OT"/>
                <a:cs typeface="Fira Mono OT"/>
              </a:rPr>
              <a:t>«</a:t>
            </a:r>
            <a:r>
              <a:rPr lang="de-DE" dirty="0" err="1" smtClean="0">
                <a:latin typeface="Fira Mono OT"/>
                <a:cs typeface="Fira Mono OT"/>
              </a:rPr>
              <a:t>requires</a:t>
            </a:r>
            <a:r>
              <a:rPr lang="de-DE" dirty="0" smtClean="0">
                <a:latin typeface="Fira Mono OT"/>
                <a:cs typeface="Fira Mono OT"/>
              </a:rPr>
              <a:t>» </a:t>
            </a:r>
            <a:r>
              <a:rPr lang="de-DE" dirty="0" smtClean="0"/>
              <a:t>und </a:t>
            </a:r>
            <a:r>
              <a:rPr lang="de-DE" dirty="0" smtClean="0">
                <a:latin typeface="Fira Mono OT"/>
                <a:cs typeface="Fira Mono OT"/>
              </a:rPr>
              <a:t>«</a:t>
            </a:r>
            <a:r>
              <a:rPr lang="de-DE" dirty="0" err="1" smtClean="0">
                <a:latin typeface="Fira Mono OT"/>
                <a:cs typeface="Fira Mono OT"/>
              </a:rPr>
              <a:t>provides</a:t>
            </a:r>
            <a:r>
              <a:rPr lang="de-DE" dirty="0" smtClean="0">
                <a:latin typeface="Fira Mono OT"/>
                <a:cs typeface="Fira Mono OT"/>
              </a:rPr>
              <a:t>» </a:t>
            </a:r>
            <a:r>
              <a:rPr lang="de-DE" dirty="0" smtClean="0"/>
              <a:t>Beziehungen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14</a:t>
            </a:fld>
            <a:endParaRPr lang="de-DE"/>
          </a:p>
        </p:txBody>
      </p:sp>
      <p:pic>
        <p:nvPicPr>
          <p:cNvPr id="5" name="Bild 4" descr="Bildschirmfoto 2016-07-18 um 18.41.5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8" r="33803"/>
          <a:stretch/>
        </p:blipFill>
        <p:spPr>
          <a:xfrm>
            <a:off x="931333" y="1676400"/>
            <a:ext cx="4758266" cy="5172742"/>
          </a:xfrm>
          <a:prstGeom prst="corner">
            <a:avLst>
              <a:gd name="adj1" fmla="val 51834"/>
              <a:gd name="adj2" fmla="val 42195"/>
            </a:avLst>
          </a:prstGeom>
        </p:spPr>
      </p:pic>
      <p:grpSp>
        <p:nvGrpSpPr>
          <p:cNvPr id="8" name="Gruppierung 7"/>
          <p:cNvGrpSpPr/>
          <p:nvPr/>
        </p:nvGrpSpPr>
        <p:grpSpPr>
          <a:xfrm>
            <a:off x="4978400" y="1238720"/>
            <a:ext cx="3928535" cy="3011795"/>
            <a:chOff x="4978400" y="1238720"/>
            <a:chExt cx="3928535" cy="3011795"/>
          </a:xfrm>
        </p:grpSpPr>
        <p:pic>
          <p:nvPicPr>
            <p:cNvPr id="6" name="Bild 5" descr="Bildschirmfoto 2016-07-18 um 19.27.08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86" r="14258"/>
            <a:stretch/>
          </p:blipFill>
          <p:spPr>
            <a:xfrm>
              <a:off x="4978400" y="1238720"/>
              <a:ext cx="3928535" cy="2642463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7" name="Textfeld 6"/>
            <p:cNvSpPr txBox="1"/>
            <p:nvPr/>
          </p:nvSpPr>
          <p:spPr>
            <a:xfrm>
              <a:off x="7337276" y="3881183"/>
              <a:ext cx="1569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 smtClean="0">
                  <a:solidFill>
                    <a:schemeClr val="bg1">
                      <a:lumMod val="50000"/>
                    </a:schemeClr>
                  </a:solidFill>
                  <a:latin typeface="Fira Mono OT"/>
                  <a:cs typeface="Fira Mono OT"/>
                </a:rPr>
                <a:t>Metamodell</a:t>
              </a:r>
              <a:endParaRPr lang="de-DE" dirty="0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endParaRPr>
            </a:p>
          </p:txBody>
        </p:sp>
      </p:grpSp>
      <p:grpSp>
        <p:nvGrpSpPr>
          <p:cNvPr id="16" name="Gruppierung 15"/>
          <p:cNvGrpSpPr/>
          <p:nvPr/>
        </p:nvGrpSpPr>
        <p:grpSpPr>
          <a:xfrm>
            <a:off x="1439333" y="3132667"/>
            <a:ext cx="5897943" cy="2201334"/>
            <a:chOff x="1439333" y="3132667"/>
            <a:chExt cx="5897943" cy="2201334"/>
          </a:xfrm>
        </p:grpSpPr>
        <p:cxnSp>
          <p:nvCxnSpPr>
            <p:cNvPr id="10" name="Gerade Verbindung 9"/>
            <p:cNvCxnSpPr/>
            <p:nvPr/>
          </p:nvCxnSpPr>
          <p:spPr>
            <a:xfrm flipV="1">
              <a:off x="1439333" y="3132667"/>
              <a:ext cx="3962400" cy="948266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flipV="1">
              <a:off x="3098800" y="3132667"/>
              <a:ext cx="4238476" cy="220133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512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Vererbung für Interfaces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Anpassung im </a:t>
            </a:r>
            <a:r>
              <a:rPr lang="de-DE" dirty="0">
                <a:latin typeface="Fira Mono OT"/>
                <a:cs typeface="Fira Mono OT"/>
              </a:rPr>
              <a:t>editor</a:t>
            </a:r>
            <a:r>
              <a:rPr lang="de-DE" dirty="0"/>
              <a:t>-</a:t>
            </a:r>
            <a:r>
              <a:rPr lang="de-DE" dirty="0" err="1"/>
              <a:t>Branch</a:t>
            </a:r>
            <a:endParaRPr lang="de-DE" dirty="0"/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Selbstreferenzierung von Interfaces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OCL-</a:t>
            </a:r>
            <a:r>
              <a:rPr lang="de-DE" dirty="0" err="1"/>
              <a:t>Constraint</a:t>
            </a:r>
            <a:r>
              <a:rPr lang="de-DE" dirty="0"/>
              <a:t> für zyklische Abhängigkeiten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direkte Selbstreferenz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rekursives Prüfen auf Schleifen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92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93942" y="1492720"/>
            <a:ext cx="7992858" cy="463344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e</a:t>
            </a:r>
            <a:r>
              <a:rPr lang="de-DE" dirty="0" smtClean="0"/>
              <a:t>igenes Layout der Elemente innerhalb eines Containers nur sehr schwer möglich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Parameterliste der Signaturen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Auswählen des richtigen Kontexts / der richtigen Elemente oft schwer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err="1" smtClean="0">
                <a:solidFill>
                  <a:srgbClr val="7F7F7F"/>
                </a:solidFill>
              </a:rPr>
              <a:t>Semantic</a:t>
            </a:r>
            <a:r>
              <a:rPr lang="de-DE" dirty="0" smtClean="0">
                <a:solidFill>
                  <a:srgbClr val="7F7F7F"/>
                </a:solidFill>
              </a:rPr>
              <a:t> </a:t>
            </a:r>
            <a:r>
              <a:rPr lang="de-DE" dirty="0" err="1" smtClean="0">
                <a:solidFill>
                  <a:srgbClr val="7F7F7F"/>
                </a:solidFill>
              </a:rPr>
              <a:t>Candidates</a:t>
            </a:r>
            <a:r>
              <a:rPr lang="de-DE" dirty="0" smtClean="0">
                <a:solidFill>
                  <a:srgbClr val="7F7F7F"/>
                </a:solidFill>
              </a:rPr>
              <a:t> Expression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 smtClean="0">
                <a:solidFill>
                  <a:srgbClr val="7F7F7F"/>
                </a:solidFill>
              </a:rPr>
              <a:t>AQL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Dokumentation nicht sehr umfangreich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 smtClean="0"/>
              <a:t>Wie so oft: Wenn es funktioniert eine nützliche Sache ;-)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3535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Vielen Dank für die Aufmerksamkeit!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389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Metamodell</a:t>
            </a:r>
          </a:p>
          <a:p>
            <a:pPr>
              <a:lnSpc>
                <a:spcPct val="150000"/>
              </a:lnSpc>
            </a:pPr>
            <a:r>
              <a:rPr lang="de-DE" dirty="0" err="1" smtClean="0"/>
              <a:t>Xtext</a:t>
            </a:r>
            <a:endParaRPr lang="de-DE" dirty="0" smtClean="0"/>
          </a:p>
          <a:p>
            <a:pPr>
              <a:lnSpc>
                <a:spcPct val="150000"/>
              </a:lnSpc>
            </a:pPr>
            <a:r>
              <a:rPr lang="de-DE" dirty="0" smtClean="0"/>
              <a:t>Modell-Transformation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Code-Generierung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grafischer Editor (Sirius)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2709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Metamodell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62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Xtext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2372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Modell-Transformation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7348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901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Probleme mit MWE2-Workflow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OCL muss in </a:t>
            </a:r>
            <a:r>
              <a:rPr lang="de-DE" dirty="0" err="1"/>
              <a:t>Standalone</a:t>
            </a:r>
            <a:r>
              <a:rPr lang="de-DE" dirty="0"/>
              <a:t> Umgebung manuell initialisiert werden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Ort der Initialisierung geht aus Dokumentation nicht genau hervor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de-DE" dirty="0"/>
              <a:t>Workflow lässt sich nicht ausführen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OCL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Constraints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im 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rPr>
              <a:t>.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Fira Mono OT"/>
                <a:cs typeface="Fira Mono OT"/>
              </a:rPr>
              <a:t>ecore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-Modell können nicht interpretiert werden</a:t>
            </a:r>
          </a:p>
        </p:txBody>
      </p:sp>
    </p:spTree>
    <p:extLst>
      <p:ext uri="{BB962C8B-B14F-4D97-AF65-F5344CB8AC3E}">
        <p14:creationId xmlns:p14="http://schemas.microsoft.com/office/powerpoint/2010/main" val="2834062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Alternative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8</a:t>
            </a:fld>
            <a:endParaRPr lang="de-DE"/>
          </a:p>
        </p:txBody>
      </p:sp>
      <p:grpSp>
        <p:nvGrpSpPr>
          <p:cNvPr id="7" name="Gruppierung 6"/>
          <p:cNvGrpSpPr/>
          <p:nvPr/>
        </p:nvGrpSpPr>
        <p:grpSpPr>
          <a:xfrm>
            <a:off x="6574012" y="2034285"/>
            <a:ext cx="1908213" cy="1174581"/>
            <a:chOff x="6574012" y="2082800"/>
            <a:chExt cx="1908213" cy="1174581"/>
          </a:xfrm>
        </p:grpSpPr>
        <p:sp>
          <p:nvSpPr>
            <p:cNvPr id="5" name="Gefaltete Ecke 4"/>
            <p:cNvSpPr/>
            <p:nvPr/>
          </p:nvSpPr>
          <p:spPr>
            <a:xfrm rot="10800000" flipH="1">
              <a:off x="7213600" y="2082800"/>
              <a:ext cx="660400" cy="829733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6574012" y="2949604"/>
              <a:ext cx="1908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Generation.xtend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grpSp>
        <p:nvGrpSpPr>
          <p:cNvPr id="8" name="Gruppierung 7"/>
          <p:cNvGrpSpPr/>
          <p:nvPr/>
        </p:nvGrpSpPr>
        <p:grpSpPr>
          <a:xfrm>
            <a:off x="6574012" y="3758509"/>
            <a:ext cx="1800492" cy="1174581"/>
            <a:chOff x="6574012" y="2082800"/>
            <a:chExt cx="1800492" cy="1174581"/>
          </a:xfrm>
        </p:grpSpPr>
        <p:sp>
          <p:nvSpPr>
            <p:cNvPr id="9" name="Gefaltete Ecke 8"/>
            <p:cNvSpPr/>
            <p:nvPr/>
          </p:nvSpPr>
          <p:spPr>
            <a:xfrm rot="10800000" flipH="1">
              <a:off x="7213600" y="2082800"/>
              <a:ext cx="660400" cy="829733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574012" y="2949604"/>
              <a:ext cx="1800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Generator.xtend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1" name="Textfeld 10"/>
          <p:cNvSpPr txBox="1"/>
          <p:nvPr/>
        </p:nvSpPr>
        <p:spPr>
          <a:xfrm>
            <a:off x="314238" y="1856569"/>
            <a:ext cx="6086562" cy="3440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Lucida Grande"/>
              <a:buChar char="»"/>
              <a:defRPr sz="2800" b="0" i="0"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Einlesen des Eingabemodells mit </a:t>
            </a:r>
            <a:r>
              <a:rPr lang="de-DE" dirty="0" err="1" smtClean="0"/>
              <a:t>Xtend</a:t>
            </a:r>
          </a:p>
          <a:p>
            <a:r>
              <a:rPr lang="de-DE" dirty="0" smtClean="0"/>
              <a:t>Ausführen des </a:t>
            </a:r>
            <a:r>
              <a:rPr lang="de-DE" dirty="0" err="1" smtClean="0">
                <a:latin typeface="Fira Mono OT"/>
                <a:cs typeface="Fira Mono OT"/>
              </a:rPr>
              <a:t>IGenerator</a:t>
            </a:r>
            <a:r>
              <a:rPr lang="de-DE" dirty="0" smtClean="0"/>
              <a:t> mit der eigentlichen Code-Generierung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070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Ablauf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5FA07-EE23-A948-A6ED-56C5FE5A7EE4}" type="slidenum">
              <a:rPr lang="de-DE" smtClean="0"/>
              <a:t>9</a:t>
            </a:fld>
            <a:endParaRPr lang="de-DE"/>
          </a:p>
        </p:txBody>
      </p:sp>
      <p:grpSp>
        <p:nvGrpSpPr>
          <p:cNvPr id="5" name="Gruppierung 4"/>
          <p:cNvGrpSpPr/>
          <p:nvPr/>
        </p:nvGrpSpPr>
        <p:grpSpPr>
          <a:xfrm>
            <a:off x="237069" y="1060485"/>
            <a:ext cx="3093152" cy="864469"/>
            <a:chOff x="6574012" y="2392912"/>
            <a:chExt cx="3093152" cy="864469"/>
          </a:xfrm>
        </p:grpSpPr>
        <p:sp>
          <p:nvSpPr>
            <p:cNvPr id="6" name="Gefaltete Ecke 5"/>
            <p:cNvSpPr/>
            <p:nvPr/>
          </p:nvSpPr>
          <p:spPr>
            <a:xfrm rot="10800000" flipH="1">
              <a:off x="7907864" y="2392912"/>
              <a:ext cx="428976" cy="519620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6574012" y="2949604"/>
              <a:ext cx="3093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Modell.componentbasedsystem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8" name="Pfeil nach unten 7"/>
          <p:cNvSpPr/>
          <p:nvPr/>
        </p:nvSpPr>
        <p:spPr>
          <a:xfrm>
            <a:off x="1486257" y="2087542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ung 8"/>
          <p:cNvGrpSpPr/>
          <p:nvPr/>
        </p:nvGrpSpPr>
        <p:grpSpPr>
          <a:xfrm>
            <a:off x="863602" y="2753823"/>
            <a:ext cx="1908213" cy="880535"/>
            <a:chOff x="6574012" y="2376846"/>
            <a:chExt cx="1908213" cy="880535"/>
          </a:xfrm>
        </p:grpSpPr>
        <p:sp>
          <p:nvSpPr>
            <p:cNvPr id="10" name="Gefaltete Ecke 9"/>
            <p:cNvSpPr/>
            <p:nvPr/>
          </p:nvSpPr>
          <p:spPr>
            <a:xfrm rot="10800000" flipH="1">
              <a:off x="7349064" y="2376846"/>
              <a:ext cx="395109" cy="535686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6574012" y="2949604"/>
              <a:ext cx="19082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Generation.xtend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2" name="Pfeil nach unten 11"/>
          <p:cNvSpPr/>
          <p:nvPr/>
        </p:nvSpPr>
        <p:spPr>
          <a:xfrm>
            <a:off x="1486257" y="3786755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ung 12"/>
          <p:cNvGrpSpPr/>
          <p:nvPr/>
        </p:nvGrpSpPr>
        <p:grpSpPr>
          <a:xfrm>
            <a:off x="931335" y="4494978"/>
            <a:ext cx="1800492" cy="866807"/>
            <a:chOff x="6574012" y="2390574"/>
            <a:chExt cx="1800492" cy="866807"/>
          </a:xfrm>
        </p:grpSpPr>
        <p:sp>
          <p:nvSpPr>
            <p:cNvPr id="14" name="Gefaltete Ecke 13"/>
            <p:cNvSpPr/>
            <p:nvPr/>
          </p:nvSpPr>
          <p:spPr>
            <a:xfrm rot="10800000" flipH="1">
              <a:off x="7281332" y="2390574"/>
              <a:ext cx="395109" cy="521958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6574012" y="2949604"/>
              <a:ext cx="1800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err="1" smtClean="0">
                  <a:solidFill>
                    <a:srgbClr val="7F7F7F"/>
                  </a:solidFill>
                  <a:latin typeface="Fira Mono OT"/>
                  <a:cs typeface="Fira Mono OT"/>
                </a:rPr>
                <a:t>Generator.xtend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16" name="Pfeil nach unten 15"/>
          <p:cNvSpPr/>
          <p:nvPr/>
        </p:nvSpPr>
        <p:spPr>
          <a:xfrm>
            <a:off x="1486257" y="5522424"/>
            <a:ext cx="660400" cy="4572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ung 20"/>
          <p:cNvGrpSpPr/>
          <p:nvPr/>
        </p:nvGrpSpPr>
        <p:grpSpPr>
          <a:xfrm>
            <a:off x="558626" y="5808053"/>
            <a:ext cx="2506559" cy="944528"/>
            <a:chOff x="3322635" y="5723471"/>
            <a:chExt cx="2506559" cy="944528"/>
          </a:xfrm>
        </p:grpSpPr>
        <p:sp>
          <p:nvSpPr>
            <p:cNvPr id="19" name="Gefaltete Ecke 18"/>
            <p:cNvSpPr/>
            <p:nvPr/>
          </p:nvSpPr>
          <p:spPr>
            <a:xfrm rot="10800000" flipH="1">
              <a:off x="3475035" y="5723471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Gefaltete Ecke 17"/>
            <p:cNvSpPr/>
            <p:nvPr/>
          </p:nvSpPr>
          <p:spPr>
            <a:xfrm rot="10800000" flipH="1">
              <a:off x="3699579" y="5977470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Gefaltete Ecke 16"/>
            <p:cNvSpPr/>
            <p:nvPr/>
          </p:nvSpPr>
          <p:spPr>
            <a:xfrm rot="10800000" flipH="1">
              <a:off x="3322635" y="6121402"/>
              <a:ext cx="449088" cy="546597"/>
            </a:xfrm>
            <a:prstGeom prst="foldedCorner">
              <a:avLst>
                <a:gd name="adj" fmla="val 29488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4351867" y="6116179"/>
              <a:ext cx="147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dirty="0" smtClean="0">
                  <a:solidFill>
                    <a:srgbClr val="7F7F7F"/>
                  </a:solidFill>
                  <a:latin typeface="Fira Mono OT"/>
                  <a:cs typeface="Fira Mono OT"/>
                </a:rPr>
                <a:t>Java-Klassen</a:t>
              </a:r>
              <a:endParaRPr lang="de-DE" sz="1400" dirty="0">
                <a:solidFill>
                  <a:srgbClr val="7F7F7F"/>
                </a:solidFill>
                <a:latin typeface="Fira Mono OT"/>
                <a:cs typeface="Fira Mono OT"/>
              </a:endParaRPr>
            </a:p>
          </p:txBody>
        </p:sp>
      </p:grpSp>
      <p:sp>
        <p:nvSpPr>
          <p:cNvPr id="23" name="Textfeld 22"/>
          <p:cNvSpPr txBox="1"/>
          <p:nvPr/>
        </p:nvSpPr>
        <p:spPr>
          <a:xfrm>
            <a:off x="4392916" y="1141187"/>
            <a:ext cx="4523366" cy="666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/>
              <a:t>Modell nach unserem Metamodell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4392916" y="2570398"/>
            <a:ext cx="4523366" cy="1387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 err="1" smtClean="0"/>
              <a:t>ePackages</a:t>
            </a:r>
            <a:r>
              <a:rPr lang="de-DE" dirty="0" smtClean="0"/>
              <a:t> des </a:t>
            </a:r>
            <a:r>
              <a:rPr lang="de-DE" dirty="0" smtClean="0">
                <a:latin typeface="Fira Mono OT"/>
                <a:cs typeface="Fira Mono OT"/>
              </a:rPr>
              <a:t>.</a:t>
            </a:r>
            <a:r>
              <a:rPr lang="de-DE" dirty="0" err="1" smtClean="0">
                <a:latin typeface="Fira Mono OT"/>
                <a:cs typeface="Fira Mono OT"/>
              </a:rPr>
              <a:t>ecore</a:t>
            </a:r>
            <a:r>
              <a:rPr lang="de-DE" dirty="0" smtClean="0"/>
              <a:t>-Modells laden</a:t>
            </a:r>
          </a:p>
          <a:p>
            <a:r>
              <a:rPr lang="de-DE" dirty="0" smtClean="0"/>
              <a:t>Modell einlesen</a:t>
            </a:r>
          </a:p>
          <a:p>
            <a:r>
              <a:rPr lang="de-DE" dirty="0" smtClean="0"/>
              <a:t>Code-Generator aufrufen</a:t>
            </a:r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4392916" y="4600232"/>
            <a:ext cx="4523366" cy="833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charset="2"/>
              <a:buChar char="§"/>
              <a:defRPr sz="3200" b="0" i="0">
                <a:latin typeface="Fira Sans"/>
                <a:cs typeface="Fira Sans"/>
              </a:defRPr>
            </a:lvl1pPr>
            <a:lvl2pPr marL="742950" lvl="1" indent="-285750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Lucida Grande"/>
              <a:buChar char="»"/>
              <a:defRPr sz="2800" b="0" i="0">
                <a:solidFill>
                  <a:schemeClr val="bg1">
                    <a:lumMod val="50000"/>
                  </a:schemeClr>
                </a:solidFill>
                <a:latin typeface="Fira Sans"/>
                <a:cs typeface="Fira Sans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2400" b="0" i="0">
                <a:latin typeface="Fira Sans"/>
                <a:cs typeface="Fira Sans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Arial"/>
              <a:buChar char="–"/>
              <a:defRPr sz="2000" b="0" i="0">
                <a:latin typeface="Fira Sans"/>
                <a:cs typeface="Fira Sans"/>
              </a:defRPr>
            </a:lvl4pPr>
            <a:lvl5pPr indent="0">
              <a:spcBef>
                <a:spcPct val="20000"/>
              </a:spcBef>
              <a:buClr>
                <a:schemeClr val="accent1"/>
              </a:buClr>
              <a:buFontTx/>
              <a:buNone/>
              <a:defRPr sz="2000" b="0" i="0">
                <a:latin typeface="Fira Sans"/>
                <a:cs typeface="Fira Sans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de-DE" dirty="0" smtClean="0"/>
              <a:t>Code Templates</a:t>
            </a:r>
          </a:p>
          <a:p>
            <a:r>
              <a:rPr lang="de-DE" dirty="0" smtClean="0"/>
              <a:t>Export in Java-Dateien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7834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6" grpId="0" animBg="1"/>
      <p:bldP spid="23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VorlagePräsentation">
  <a:themeElements>
    <a:clrScheme name="Benutzerdefiniert 3">
      <a:dk1>
        <a:sysClr val="windowText" lastClr="000000"/>
      </a:dk1>
      <a:lt1>
        <a:sysClr val="window" lastClr="FFFFFF"/>
      </a:lt1>
      <a:dk2>
        <a:srgbClr val="23956B"/>
      </a:dk2>
      <a:lt2>
        <a:srgbClr val="2EC78D"/>
      </a:lt2>
      <a:accent1>
        <a:srgbClr val="257B64"/>
      </a:accent1>
      <a:accent2>
        <a:srgbClr val="26A37E"/>
      </a:accent2>
      <a:accent3>
        <a:srgbClr val="2ECE9F"/>
      </a:accent3>
      <a:accent4>
        <a:srgbClr val="8064A2"/>
      </a:accent4>
      <a:accent5>
        <a:srgbClr val="4BACC6"/>
      </a:accent5>
      <a:accent6>
        <a:srgbClr val="2A86C1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259</Words>
  <Application>Microsoft Macintosh PowerPoint</Application>
  <PresentationFormat>Bildschirmpräsentation (4:3)</PresentationFormat>
  <Paragraphs>71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VorlagePräsentation</vt:lpstr>
      <vt:lpstr>MDSD-Abschlusspräsentation</vt:lpstr>
      <vt:lpstr>Gliederung</vt:lpstr>
      <vt:lpstr>Metamodell</vt:lpstr>
      <vt:lpstr>Xtext</vt:lpstr>
      <vt:lpstr>Modell-Transformation</vt:lpstr>
      <vt:lpstr>Code-Generierung</vt:lpstr>
      <vt:lpstr>Probleme mit MWE2-Workflow</vt:lpstr>
      <vt:lpstr>Alternative</vt:lpstr>
      <vt:lpstr>Ablauf</vt:lpstr>
      <vt:lpstr>Lessons Learned</vt:lpstr>
      <vt:lpstr>grafischer Editor (Sirius)</vt:lpstr>
      <vt:lpstr>grafische Darstellung</vt:lpstr>
      <vt:lpstr>Darstellung der Signaturen</vt:lpstr>
      <vt:lpstr>«requires» und «provides» Beziehungen</vt:lpstr>
      <vt:lpstr>Vererbung für Interfaces</vt:lpstr>
      <vt:lpstr>Lessons Learned</vt:lpstr>
      <vt:lpstr>Vielen Dank für die Aufmerksamkeit!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Benjamin Rupp</dc:creator>
  <cp:lastModifiedBy>Benjamin Rupp</cp:lastModifiedBy>
  <cp:revision>331</cp:revision>
  <cp:lastPrinted>2015-07-09T13:34:18Z</cp:lastPrinted>
  <dcterms:created xsi:type="dcterms:W3CDTF">2015-07-02T18:38:42Z</dcterms:created>
  <dcterms:modified xsi:type="dcterms:W3CDTF">2016-07-20T07:32:26Z</dcterms:modified>
</cp:coreProperties>
</file>