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81" r:id="rId3"/>
    <p:sldId id="279" r:id="rId4"/>
    <p:sldId id="280" r:id="rId5"/>
    <p:sldId id="278" r:id="rId6"/>
    <p:sldId id="264" r:id="rId7"/>
    <p:sldId id="257" r:id="rId8"/>
    <p:sldId id="282" r:id="rId9"/>
    <p:sldId id="265" r:id="rId10"/>
    <p:sldId id="266" r:id="rId11"/>
    <p:sldId id="267" r:id="rId12"/>
    <p:sldId id="268" r:id="rId13"/>
    <p:sldId id="283" r:id="rId14"/>
    <p:sldId id="258" r:id="rId15"/>
    <p:sldId id="259" r:id="rId16"/>
    <p:sldId id="260" r:id="rId17"/>
    <p:sldId id="263" r:id="rId18"/>
    <p:sldId id="284" r:id="rId19"/>
    <p:sldId id="261" r:id="rId20"/>
    <p:sldId id="269" r:id="rId21"/>
    <p:sldId id="285" r:id="rId22"/>
    <p:sldId id="262" r:id="rId23"/>
    <p:sldId id="270" r:id="rId24"/>
    <p:sldId id="271" r:id="rId25"/>
    <p:sldId id="272"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948" autoAdjust="0"/>
  </p:normalViewPr>
  <p:slideViewPr>
    <p:cSldViewPr snapToGrid="0" snapToObjects="1">
      <p:cViewPr varScale="1">
        <p:scale>
          <a:sx n="85" d="100"/>
          <a:sy n="85" d="100"/>
        </p:scale>
        <p:origin x="-19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933324-FFFB-E245-9103-6F2214101F67}" type="datetimeFigureOut">
              <a:rPr lang="en-US" smtClean="0"/>
              <a:t>11/15/14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DA883A-3503-DB4B-97DC-37BA70C5E0B7}" type="slidenum">
              <a:rPr lang="en-US" smtClean="0"/>
              <a:t>‹#›</a:t>
            </a:fld>
            <a:endParaRPr lang="en-US"/>
          </a:p>
        </p:txBody>
      </p:sp>
    </p:spTree>
    <p:extLst>
      <p:ext uri="{BB962C8B-B14F-4D97-AF65-F5344CB8AC3E}">
        <p14:creationId xmlns:p14="http://schemas.microsoft.com/office/powerpoint/2010/main" val="3341343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1</a:t>
            </a:fld>
            <a:endParaRPr lang="en-US"/>
          </a:p>
        </p:txBody>
      </p:sp>
    </p:spTree>
    <p:extLst>
      <p:ext uri="{BB962C8B-B14F-4D97-AF65-F5344CB8AC3E}">
        <p14:creationId xmlns:p14="http://schemas.microsoft.com/office/powerpoint/2010/main" val="238778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Outline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solidFill>
                  <a:prstClr val="black"/>
                </a:solidFill>
                <a:latin typeface="Calibri"/>
              </a:rPr>
              <a:pPr/>
              <a:t>2</a:t>
            </a:fld>
            <a:endParaRPr lang="en-US" dirty="0">
              <a:solidFill>
                <a:prstClr val="black"/>
              </a:solidFill>
              <a:latin typeface="Calibri"/>
            </a:endParaRPr>
          </a:p>
        </p:txBody>
      </p:sp>
    </p:spTree>
    <p:extLst>
      <p:ext uri="{BB962C8B-B14F-4D97-AF65-F5344CB8AC3E}">
        <p14:creationId xmlns:p14="http://schemas.microsoft.com/office/powerpoint/2010/main" val="364752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Outline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364752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Outline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solidFill>
                  <a:prstClr val="black"/>
                </a:solidFill>
                <a:latin typeface="Calibri"/>
              </a:rPr>
              <a:pPr/>
              <a:t>13</a:t>
            </a:fld>
            <a:endParaRPr lang="en-US" dirty="0">
              <a:solidFill>
                <a:prstClr val="black"/>
              </a:solidFill>
              <a:latin typeface="Calibri"/>
            </a:endParaRPr>
          </a:p>
        </p:txBody>
      </p:sp>
    </p:spTree>
    <p:extLst>
      <p:ext uri="{BB962C8B-B14F-4D97-AF65-F5344CB8AC3E}">
        <p14:creationId xmlns:p14="http://schemas.microsoft.com/office/powerpoint/2010/main" val="3647522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\begin{</a:t>
            </a:r>
            <a:r>
              <a:rPr lang="en-US" dirty="0" err="1" smtClean="0"/>
              <a:t>bmatrix</a:t>
            </a:r>
            <a:r>
              <a:rPr lang="en-US" dirty="0" smtClean="0"/>
              <a:t>}</a:t>
            </a:r>
          </a:p>
          <a:p>
            <a:r>
              <a:rPr lang="en-US" dirty="0" smtClean="0"/>
              <a:t>1 &amp; 1 &amp; 0 &amp; 0 &amp; 0\\ </a:t>
            </a:r>
          </a:p>
          <a:p>
            <a:r>
              <a:rPr lang="en-US" dirty="0" smtClean="0"/>
              <a:t>0 &amp; 1 &amp; 1 &amp; 0 &amp; 0\\ </a:t>
            </a:r>
          </a:p>
          <a:p>
            <a:r>
              <a:rPr lang="en-US" dirty="0" smtClean="0"/>
              <a:t>1 &amp; 0 &amp; 0 &amp; 1 &amp; 0\\ </a:t>
            </a:r>
          </a:p>
          <a:p>
            <a:r>
              <a:rPr lang="en-US" dirty="0" smtClean="0"/>
              <a:t>0 &amp; 0 &amp; 1 &amp; 1 &amp; 0\\ </a:t>
            </a:r>
          </a:p>
          <a:p>
            <a:r>
              <a:rPr lang="en-US" dirty="0" smtClean="0"/>
              <a:t>1 &amp; 0 &amp; 1 &amp; 0 &amp; 0\\ </a:t>
            </a:r>
          </a:p>
          <a:p>
            <a:r>
              <a:rPr lang="en-US" dirty="0" smtClean="0"/>
              <a:t>0 &amp; 1 &amp; 0 &amp; 0 &amp; 1 </a:t>
            </a:r>
          </a:p>
          <a:p>
            <a:r>
              <a:rPr lang="en-US" dirty="0" smtClean="0"/>
              <a:t>\end{</a:t>
            </a:r>
            <a:r>
              <a:rPr lang="en-US" dirty="0" err="1" smtClean="0"/>
              <a:t>bmatrix</a:t>
            </a:r>
            <a:r>
              <a:rPr lang="en-US" dirty="0" smtClean="0"/>
              <a:t>}</a:t>
            </a:r>
          </a:p>
          <a:p>
            <a:endParaRPr lang="en-US" dirty="0" smtClean="0"/>
          </a:p>
          <a:p>
            <a:r>
              <a:rPr lang="en-US" dirty="0" smtClean="0"/>
              <a:t>A = \begin{</a:t>
            </a:r>
            <a:r>
              <a:rPr lang="en-US" dirty="0" err="1" smtClean="0"/>
              <a:t>bmatrix</a:t>
            </a:r>
            <a:r>
              <a:rPr lang="en-US" dirty="0" smtClean="0"/>
              <a:t>}</a:t>
            </a:r>
          </a:p>
          <a:p>
            <a:r>
              <a:rPr lang="en-US" dirty="0" smtClean="0"/>
              <a:t>0 &amp; 1 &amp; 1 &amp; 1 &amp; 0\\ </a:t>
            </a:r>
          </a:p>
          <a:p>
            <a:r>
              <a:rPr lang="en-US" dirty="0" smtClean="0"/>
              <a:t>1 &amp; 0 &amp; 1 &amp; 0 &amp; 1\\ </a:t>
            </a:r>
          </a:p>
          <a:p>
            <a:r>
              <a:rPr lang="en-US" dirty="0" smtClean="0"/>
              <a:t>1 &amp; 1 &amp; 0 &amp; 1 &amp; 0\\ </a:t>
            </a:r>
          </a:p>
          <a:p>
            <a:r>
              <a:rPr lang="en-US" dirty="0" smtClean="0"/>
              <a:t>1 &amp; 0 &amp; 1 &amp; 0 &amp; 0\\ </a:t>
            </a:r>
          </a:p>
          <a:p>
            <a:r>
              <a:rPr lang="en-US" dirty="0" smtClean="0"/>
              <a:t>0 &amp; 1 &amp; 0 &amp; 0 &amp; 0</a:t>
            </a:r>
          </a:p>
          <a:p>
            <a:r>
              <a:rPr lang="en-US" dirty="0" smtClean="0"/>
              <a:t>\end{</a:t>
            </a:r>
            <a:r>
              <a:rPr lang="en-US" dirty="0" err="1" smtClean="0"/>
              <a:t>bmatrix</a:t>
            </a:r>
            <a:r>
              <a:rPr lang="en-US" dirty="0" smtClean="0"/>
              <a:t>}</a:t>
            </a:r>
          </a:p>
          <a:p>
            <a:endParaRPr lang="en-US" dirty="0" smtClean="0"/>
          </a:p>
          <a:p>
            <a:r>
              <a:rPr lang="en-US" dirty="0" smtClean="0"/>
              <a:t>x=6\\</a:t>
            </a:r>
          </a:p>
          <a:p>
            <a:r>
              <a:rPr lang="en-US" dirty="0" smtClean="0"/>
              <a:t>x^{c} = \begin{</a:t>
            </a:r>
            <a:r>
              <a:rPr lang="en-US" dirty="0" err="1" smtClean="0"/>
              <a:t>bmatrix</a:t>
            </a:r>
            <a:r>
              <a:rPr lang="en-US" dirty="0" smtClean="0"/>
              <a:t>}</a:t>
            </a:r>
          </a:p>
          <a:p>
            <a:r>
              <a:rPr lang="en-US" dirty="0" smtClean="0"/>
              <a:t>1 &amp; 2 &amp; 3 &amp; 4 &amp; 5</a:t>
            </a:r>
          </a:p>
          <a:p>
            <a:r>
              <a:rPr lang="en-US" dirty="0" smtClean="0"/>
              <a:t>\end{</a:t>
            </a:r>
            <a:r>
              <a:rPr lang="en-US" dirty="0" err="1" smtClean="0"/>
              <a:t>bmatrix</a:t>
            </a:r>
            <a:r>
              <a:rPr lang="en-US" dirty="0" smtClean="0"/>
              <a:t>}^{T}</a:t>
            </a:r>
          </a:p>
          <a:p>
            <a:endParaRPr lang="en-US" dirty="0" smtClean="0"/>
          </a:p>
          <a:p>
            <a:r>
              <a:rPr lang="en-US" dirty="0" smtClean="0"/>
              <a:t>E(x^{c},:) = \begin{</a:t>
            </a:r>
            <a:r>
              <a:rPr lang="en-US" dirty="0" err="1" smtClean="0"/>
              <a:t>bmatrix</a:t>
            </a:r>
            <a:r>
              <a:rPr lang="en-US" dirty="0" smtClean="0"/>
              <a:t>}</a:t>
            </a:r>
          </a:p>
          <a:p>
            <a:r>
              <a:rPr lang="en-US" dirty="0" smtClean="0"/>
              <a:t>1 &amp; 1 &amp; 0 &amp; 0 &amp; 0\\ </a:t>
            </a:r>
          </a:p>
          <a:p>
            <a:r>
              <a:rPr lang="en-US" dirty="0" smtClean="0"/>
              <a:t>0 &amp; 1 &amp; 1 &amp; 0 &amp; 0\\ </a:t>
            </a:r>
          </a:p>
          <a:p>
            <a:r>
              <a:rPr lang="en-US" dirty="0" smtClean="0"/>
              <a:t>1 &amp; 0 &amp; 0 &amp; 1 &amp; 0\\ </a:t>
            </a:r>
          </a:p>
          <a:p>
            <a:r>
              <a:rPr lang="en-US" dirty="0" smtClean="0"/>
              <a:t>0 &amp; 0 &amp; 1 &amp; 1 &amp; 0\\ </a:t>
            </a:r>
          </a:p>
          <a:p>
            <a:r>
              <a:rPr lang="en-US" dirty="0" smtClean="0"/>
              <a:t>1 &amp; 0 &amp; 1 &amp; 0 &amp; 0</a:t>
            </a:r>
          </a:p>
          <a:p>
            <a:r>
              <a:rPr lang="en-US" dirty="0" smtClean="0"/>
              <a:t>\end{</a:t>
            </a:r>
            <a:r>
              <a:rPr lang="en-US" dirty="0" err="1" smtClean="0"/>
              <a:t>bmatrix</a:t>
            </a:r>
            <a:r>
              <a:rPr lang="en-US" dirty="0" smtClean="0"/>
              <a:t>}</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17</a:t>
            </a:fld>
            <a:endParaRPr lang="en-US"/>
          </a:p>
        </p:txBody>
      </p:sp>
    </p:spTree>
    <p:extLst>
      <p:ext uri="{BB962C8B-B14F-4D97-AF65-F5344CB8AC3E}">
        <p14:creationId xmlns:p14="http://schemas.microsoft.com/office/powerpoint/2010/main" val="369102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Outline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solidFill>
                  <a:prstClr val="black"/>
                </a:solidFill>
                <a:latin typeface="Calibri"/>
              </a:rPr>
              <a:pPr/>
              <a:t>18</a:t>
            </a:fld>
            <a:endParaRPr lang="en-US" dirty="0">
              <a:solidFill>
                <a:prstClr val="black"/>
              </a:solidFill>
              <a:latin typeface="Calibri"/>
            </a:endParaRPr>
          </a:p>
        </p:txBody>
      </p:sp>
    </p:spTree>
    <p:extLst>
      <p:ext uri="{BB962C8B-B14F-4D97-AF65-F5344CB8AC3E}">
        <p14:creationId xmlns:p14="http://schemas.microsoft.com/office/powerpoint/2010/main" val="364752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 = \</a:t>
            </a:r>
            <a:r>
              <a:rPr lang="en-US" dirty="0" err="1" smtClean="0"/>
              <a:t>frac</a:t>
            </a:r>
            <a:r>
              <a:rPr lang="en-US" dirty="0" smtClean="0"/>
              <a:t>{| N(v_{</a:t>
            </a:r>
            <a:r>
              <a:rPr lang="en-US" dirty="0" err="1" smtClean="0"/>
              <a:t>i</a:t>
            </a:r>
            <a:r>
              <a:rPr lang="en-US" dirty="0" smtClean="0"/>
              <a:t>}) \cap N(v_{j}) |}{| N(v_{</a:t>
            </a:r>
            <a:r>
              <a:rPr lang="en-US" dirty="0" err="1" smtClean="0"/>
              <a:t>i</a:t>
            </a:r>
            <a:r>
              <a:rPr lang="en-US" dirty="0" smtClean="0"/>
              <a:t>}) \cup  N(v_{j}) |}</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19</a:t>
            </a:fld>
            <a:endParaRPr lang="en-US"/>
          </a:p>
        </p:txBody>
      </p:sp>
    </p:spTree>
    <p:extLst>
      <p:ext uri="{BB962C8B-B14F-4D97-AF65-F5344CB8AC3E}">
        <p14:creationId xmlns:p14="http://schemas.microsoft.com/office/powerpoint/2010/main" val="39797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Outline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solidFill>
                  <a:prstClr val="black"/>
                </a:solidFill>
                <a:latin typeface="Calibri"/>
              </a:rPr>
              <a:pPr/>
              <a:t>21</a:t>
            </a:fld>
            <a:endParaRPr lang="en-US" dirty="0">
              <a:solidFill>
                <a:prstClr val="black"/>
              </a:solidFill>
              <a:latin typeface="Calibri"/>
            </a:endParaRPr>
          </a:p>
        </p:txBody>
      </p:sp>
    </p:spTree>
    <p:extLst>
      <p:ext uri="{BB962C8B-B14F-4D97-AF65-F5344CB8AC3E}">
        <p14:creationId xmlns:p14="http://schemas.microsoft.com/office/powerpoint/2010/main" val="364752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9" y="1389888"/>
            <a:ext cx="7479792"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9" y="3008377"/>
            <a:ext cx="7479792" cy="1792224"/>
          </a:xfrm>
          <a:prstGeom prst="rect">
            <a:avLst/>
          </a:prstGeom>
          <a:ln w="12700">
            <a:headEnd type="none" w="sm" len="sm"/>
            <a:tailEnd type="none" w="sm" len="sm"/>
          </a:ln>
        </p:spPr>
        <p:txBody>
          <a:bodyPr lIns="91280" tIns="45641" rIns="91280" bIns="45641"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sp>
        <p:nvSpPr>
          <p:cNvPr id="10"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pic>
        <p:nvPicPr>
          <p:cNvPr id="7" name="Picture 6" descr="mit-logo.jpg"/>
          <p:cNvPicPr>
            <a:picLocks noChangeAspect="1"/>
          </p:cNvPicPr>
          <p:nvPr/>
        </p:nvPicPr>
        <p:blipFill rotWithShape="1">
          <a:blip r:embed="rId2" cstate="print">
            <a:clrChange>
              <a:clrFrom>
                <a:srgbClr val="FEFEFE"/>
              </a:clrFrom>
              <a:clrTo>
                <a:srgbClr val="FEFEFE">
                  <a:alpha val="0"/>
                </a:srgbClr>
              </a:clrTo>
            </a:clrChange>
            <a:extLst>
              <a:ext uri="{28A0092B-C50C-407E-A947-70E740481C1C}">
                <a14:useLocalDpi xmlns:a14="http://schemas.microsoft.com/office/drawing/2010/main"/>
              </a:ext>
            </a:extLst>
          </a:blip>
          <a:srcRect/>
          <a:stretch/>
        </p:blipFill>
        <p:spPr>
          <a:xfrm>
            <a:off x="2895614" y="5120457"/>
            <a:ext cx="3981357" cy="943796"/>
          </a:xfrm>
          <a:prstGeom prst="rect">
            <a:avLst/>
          </a:prstGeom>
        </p:spPr>
      </p:pic>
      <p:sp>
        <p:nvSpPr>
          <p:cNvPr id="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912797" eaLnBrk="0" fontAlgn="base" hangingPunct="0">
              <a:spcBef>
                <a:spcPct val="0"/>
              </a:spcBef>
              <a:spcAft>
                <a:spcPct val="0"/>
              </a:spcAft>
              <a:defRPr/>
            </a:pPr>
            <a:r>
              <a:rPr lang="en-US" altLang="en-US" sz="700" dirty="0" err="1" smtClean="0">
                <a:solidFill>
                  <a:srgbClr val="000000"/>
                </a:solidFill>
                <a:latin typeface="Arial" pitchFamily="-110" charset="0"/>
              </a:rPr>
              <a:t>Graphulo</a:t>
            </a:r>
            <a:r>
              <a:rPr lang="en-US" altLang="en-US" sz="700" dirty="0" smtClean="0">
                <a:solidFill>
                  <a:srgbClr val="000000"/>
                </a:solidFill>
                <a:latin typeface="Arial" pitchFamily="-110" charset="0"/>
              </a:rPr>
              <a:t>- </a:t>
            </a:r>
            <a:fld id="{321F32AB-3DDB-C54A-A434-42EC1FB733CD}" type="slidenum">
              <a:rPr lang="en-US" altLang="en-US" sz="700">
                <a:solidFill>
                  <a:srgbClr val="000000"/>
                </a:solidFill>
                <a:latin typeface="Arial" pitchFamily="-110" charset="0"/>
              </a:rPr>
              <a:pPr defTabSz="912797" eaLnBrk="0" fontAlgn="base" hangingPunct="0">
                <a:spcBef>
                  <a:spcPct val="0"/>
                </a:spcBef>
                <a:spcAft>
                  <a:spcPct val="0"/>
                </a:spcAft>
                <a:defRPr/>
              </a:pPr>
              <a:t>‹#›</a:t>
            </a:fld>
            <a:endParaRPr lang="en-US" altLang="en-US" sz="700" dirty="0">
              <a:solidFill>
                <a:srgbClr val="000000"/>
              </a:solidFill>
              <a:latin typeface="Arial" pitchFamily="-110" charset="0"/>
            </a:endParaRPr>
          </a:p>
        </p:txBody>
      </p:sp>
    </p:spTree>
    <p:extLst>
      <p:ext uri="{BB962C8B-B14F-4D97-AF65-F5344CB8AC3E}">
        <p14:creationId xmlns:p14="http://schemas.microsoft.com/office/powerpoint/2010/main" val="165108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lIns="91280" tIns="45641" rIns="91280" bIns="45641"/>
          <a:lstStyle>
            <a:lvl1pPr marL="0" indent="0">
              <a:lnSpc>
                <a:spcPts val="1999"/>
              </a:lnSpc>
              <a:spcBef>
                <a:spcPts val="300"/>
              </a:spcBef>
              <a:spcAft>
                <a:spcPts val="60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32"/>
            <a:ext cx="6455664" cy="374904"/>
          </a:xfrm>
          <a:prstGeom prst="rect">
            <a:avLst/>
          </a:prstGeom>
        </p:spPr>
        <p:txBody>
          <a:bodyPr vert="horz" lIns="91280" tIns="45641" rIns="91280" bIns="45641" anchor="b" anchorCtr="0"/>
          <a:lstStyle>
            <a:lvl1pPr marL="0" indent="0" algn="ctr">
              <a:lnSpc>
                <a:spcPts val="1999"/>
              </a:lnSpc>
              <a:spcBef>
                <a:spcPts val="300"/>
              </a:spcBef>
              <a:spcAft>
                <a:spcPts val="600"/>
              </a:spcAft>
              <a:buFontTx/>
              <a:buNone/>
              <a:defRPr sz="180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lIns="91280" tIns="45641" rIns="91280" bIns="45641" anchor="t" anchorCtr="0"/>
          <a:lstStyle>
            <a:lvl1pPr marL="0" indent="0" algn="ctr">
              <a:lnSpc>
                <a:spcPts val="1400"/>
              </a:lnSpc>
              <a:spcBef>
                <a:spcPts val="300"/>
              </a:spcBef>
              <a:spcAft>
                <a:spcPts val="600"/>
              </a:spcAft>
              <a:buFontTx/>
              <a:buNone/>
              <a:defRPr sz="1200" b="1" i="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99239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Arial"/>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92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Wingdings" charset="2"/>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Wingdings" charset="2"/>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643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609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32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Wingdings" charset="2"/>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lIns="91280" tIns="45641" rIns="91280" bIns="45641"/>
          <a:lstStyle>
            <a:lvl1pPr marL="0" indent="0" algn="ctr">
              <a:lnSpc>
                <a:spcPts val="2400"/>
              </a:lnSpc>
              <a:spcBef>
                <a:spcPts val="300"/>
              </a:spcBef>
              <a:spcAft>
                <a:spcPts val="600"/>
              </a:spcAft>
              <a:buFontTx/>
              <a:buNone/>
              <a:defRPr sz="2400" baseline="0"/>
            </a:lvl1pPr>
            <a:lvl2pPr marL="519785" indent="0">
              <a:buNone/>
              <a:defRPr/>
            </a:lvl2pPr>
            <a:lvl3pPr marL="974603" indent="0">
              <a:buNone/>
              <a:defRPr/>
            </a:lvl3pPr>
            <a:lvl4pPr marL="1424666"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51176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7"/>
            <a:ext cx="8193024" cy="4443984"/>
          </a:xfrm>
          <a:prstGeom prst="rect">
            <a:avLst/>
          </a:prstGeom>
        </p:spPr>
        <p:txBody>
          <a:bodyPr lIns="91280" tIns="45641" rIns="91280" bIns="45641" anchor="t" anchorCtr="1"/>
          <a:lstStyle>
            <a:lvl1pPr marL="237328" indent="-237328">
              <a:lnSpc>
                <a:spcPts val="2200"/>
              </a:lnSpc>
              <a:spcBef>
                <a:spcPts val="1500"/>
              </a:spcBef>
              <a:buSzPct val="100000"/>
              <a:buFont typeface="Arial"/>
              <a:buChar char="•"/>
              <a:defRPr/>
            </a:lvl1pPr>
            <a:lvl2pPr marL="538551" indent="-255582">
              <a:lnSpc>
                <a:spcPts val="1999"/>
              </a:lnSpc>
              <a:spcBef>
                <a:spcPts val="1500"/>
              </a:spcBef>
              <a:defRPr/>
            </a:lvl2pPr>
            <a:lvl3pPr marL="757624" indent="-182560">
              <a:lnSpc>
                <a:spcPts val="1800"/>
              </a:lnSpc>
              <a:spcBef>
                <a:spcPts val="1500"/>
              </a:spcBef>
              <a:buSzPct val="90000"/>
              <a:buFont typeface="Wingdings" charset="2"/>
              <a:buChar char="§"/>
              <a:defRPr/>
            </a:lvl3pPr>
            <a:lvl4pPr marL="1031459" indent="0">
              <a:lnSpc>
                <a:spcPts val="1600"/>
              </a:lnSpc>
              <a:spcBef>
                <a:spcPts val="1500"/>
              </a:spcBef>
              <a:buFontTx/>
              <a:buNone/>
              <a:defRPr/>
            </a:lvl4pPr>
            <a:lvl5pPr marL="1259658" indent="0">
              <a:lnSpc>
                <a:spcPts val="14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26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lIns="91280" tIns="45641" rIns="91280" bIns="45641"/>
          <a:lstStyle>
            <a:lvl1pPr marL="0" indent="0" algn="ctr">
              <a:lnSpc>
                <a:spcPts val="1999"/>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7"/>
            <a:ext cx="5971032" cy="374904"/>
          </a:xfrm>
          <a:prstGeom prst="rect">
            <a:avLst/>
          </a:prstGeom>
        </p:spPr>
        <p:txBody>
          <a:bodyPr vert="horz" lIns="91280" tIns="45641" rIns="91280" bIns="45641" anchor="b" anchorCtr="0"/>
          <a:lstStyle>
            <a:lvl1pPr marL="0" indent="0" algn="ctr">
              <a:lnSpc>
                <a:spcPts val="1999"/>
              </a:lnSpc>
              <a:spcBef>
                <a:spcPts val="300"/>
              </a:spcBef>
              <a:spcAft>
                <a:spcPts val="600"/>
              </a:spcAft>
              <a:buFontTx/>
              <a:buNone/>
              <a:defRPr sz="180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lIns="91280" tIns="45641" rIns="91280" bIns="45641" anchor="t" anchorCtr="0"/>
          <a:lstStyle>
            <a:lvl1pPr marL="0" indent="0" algn="ctr">
              <a:lnSpc>
                <a:spcPts val="1400"/>
              </a:lnSpc>
              <a:spcBef>
                <a:spcPts val="300"/>
              </a:spcBef>
              <a:spcAft>
                <a:spcPts val="600"/>
              </a:spcAft>
              <a:buFontTx/>
              <a:buNone/>
              <a:defRPr sz="1200" b="1" i="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0341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1" y="1828800"/>
            <a:ext cx="5687568" cy="3346704"/>
          </a:xfrm>
          <a:prstGeom prst="rect">
            <a:avLst/>
          </a:prstGeom>
          <a:ln w="12700">
            <a:solidFill>
              <a:schemeClr val="tx1"/>
            </a:solidFill>
          </a:ln>
        </p:spPr>
        <p:txBody>
          <a:bodyPr vert="horz" lIns="91280" tIns="45641" rIns="91280" bIns="45641"/>
          <a:lstStyle>
            <a:lvl1pPr marL="0" indent="0">
              <a:lnSpc>
                <a:spcPts val="1999"/>
              </a:lnSpc>
              <a:spcBef>
                <a:spcPts val="300"/>
              </a:spcBef>
              <a:spcAft>
                <a:spcPts val="60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1" y="1371600"/>
            <a:ext cx="5687568" cy="374904"/>
          </a:xfrm>
          <a:prstGeom prst="rect">
            <a:avLst/>
          </a:prstGeom>
        </p:spPr>
        <p:txBody>
          <a:bodyPr vert="horz" lIns="91280" tIns="45641" rIns="91280" bIns="45641" anchor="b" anchorCtr="0"/>
          <a:lstStyle>
            <a:lvl1pPr marL="0" indent="0" algn="ctr">
              <a:lnSpc>
                <a:spcPts val="1999"/>
              </a:lnSpc>
              <a:spcBef>
                <a:spcPts val="300"/>
              </a:spcBef>
              <a:spcAft>
                <a:spcPts val="600"/>
              </a:spcAft>
              <a:buFontTx/>
              <a:buNone/>
              <a:defRPr sz="180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1" y="5230368"/>
            <a:ext cx="5687568" cy="274320"/>
          </a:xfrm>
          <a:prstGeom prst="rect">
            <a:avLst/>
          </a:prstGeom>
        </p:spPr>
        <p:txBody>
          <a:bodyPr vert="horz" lIns="91280" tIns="45641" rIns="91280" bIns="45641" anchor="t" anchorCtr="0"/>
          <a:lstStyle>
            <a:lvl1pPr marL="0" indent="0" algn="ctr">
              <a:lnSpc>
                <a:spcPts val="1400"/>
              </a:lnSpc>
              <a:spcBef>
                <a:spcPts val="300"/>
              </a:spcBef>
              <a:spcAft>
                <a:spcPts val="600"/>
              </a:spcAft>
              <a:buFontTx/>
              <a:buNone/>
              <a:defRPr sz="1200" b="1" i="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728944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1904" tIns="45952" rIns="91904" bIns="45952"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912797" eaLnBrk="0" fontAlgn="base" hangingPunct="0">
              <a:spcBef>
                <a:spcPct val="0"/>
              </a:spcBef>
              <a:spcAft>
                <a:spcPct val="0"/>
              </a:spcAft>
              <a:defRPr/>
            </a:pPr>
            <a:r>
              <a:rPr lang="en-US" altLang="en-US" sz="700" dirty="0" err="1" smtClean="0">
                <a:solidFill>
                  <a:srgbClr val="000000"/>
                </a:solidFill>
                <a:latin typeface="Arial" pitchFamily="-110" charset="0"/>
              </a:rPr>
              <a:t>Graphulo</a:t>
            </a:r>
            <a:r>
              <a:rPr lang="en-US" altLang="en-US" sz="700" dirty="0" smtClean="0">
                <a:solidFill>
                  <a:srgbClr val="000000"/>
                </a:solidFill>
                <a:latin typeface="Arial" pitchFamily="-110" charset="0"/>
              </a:rPr>
              <a:t>- </a:t>
            </a:r>
            <a:fld id="{321F32AB-3DDB-C54A-A434-42EC1FB733CD}" type="slidenum">
              <a:rPr lang="en-US" altLang="en-US" sz="700">
                <a:solidFill>
                  <a:srgbClr val="000000"/>
                </a:solidFill>
                <a:latin typeface="Arial" pitchFamily="-110" charset="0"/>
              </a:rPr>
              <a:pPr defTabSz="912797" eaLnBrk="0" fontAlgn="base" hangingPunct="0">
                <a:spcBef>
                  <a:spcPct val="0"/>
                </a:spcBef>
                <a:spcAft>
                  <a:spcPct val="0"/>
                </a:spcAft>
                <a:defRPr/>
              </a:pPr>
              <a:t>‹#›</a:t>
            </a:fld>
            <a:endParaRPr lang="en-US" altLang="en-US" sz="700" dirty="0">
              <a:solidFill>
                <a:srgbClr val="000000"/>
              </a:solidFill>
              <a:latin typeface="Arial" pitchFamily="-110" charset="0"/>
            </a:endParaRP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pic>
        <p:nvPicPr>
          <p:cNvPr id="8" name="Picture 7" descr="mit-logo.jpg"/>
          <p:cNvPicPr>
            <a:picLocks noChangeAspect="1"/>
          </p:cNvPicPr>
          <p:nvPr/>
        </p:nvPicPr>
        <p:blipFill rotWithShape="1">
          <a:blip r:embed="rId12" cstate="print">
            <a:clrChange>
              <a:clrFrom>
                <a:srgbClr val="FEFEFE"/>
              </a:clrFrom>
              <a:clrTo>
                <a:srgbClr val="FEFEFE">
                  <a:alpha val="0"/>
                </a:srgbClr>
              </a:clrTo>
            </a:clrChange>
            <a:extLst>
              <a:ext uri="{28A0092B-C50C-407E-A947-70E740481C1C}">
                <a14:useLocalDpi xmlns:a14="http://schemas.microsoft.com/office/drawing/2010/main"/>
              </a:ext>
            </a:extLst>
          </a:blip>
          <a:srcRect r="57689"/>
          <a:stretch/>
        </p:blipFill>
        <p:spPr>
          <a:xfrm>
            <a:off x="144995" y="192376"/>
            <a:ext cx="1113775" cy="624006"/>
          </a:xfrm>
          <a:prstGeom prst="rect">
            <a:avLst/>
          </a:prstGeom>
        </p:spPr>
      </p:pic>
    </p:spTree>
    <p:extLst>
      <p:ext uri="{BB962C8B-B14F-4D97-AF65-F5344CB8AC3E}">
        <p14:creationId xmlns:p14="http://schemas.microsoft.com/office/powerpoint/2010/main" val="1594305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6400" algn="ctr" rtl="0" eaLnBrk="1" fontAlgn="base" hangingPunct="1">
        <a:lnSpc>
          <a:spcPts val="3000"/>
        </a:lnSpc>
        <a:spcBef>
          <a:spcPct val="0"/>
        </a:spcBef>
        <a:spcAft>
          <a:spcPct val="0"/>
        </a:spcAft>
        <a:defRPr sz="2800" b="1">
          <a:solidFill>
            <a:schemeClr val="tx2"/>
          </a:solidFill>
          <a:latin typeface="Arial" pitchFamily="-110" charset="0"/>
        </a:defRPr>
      </a:lvl6pPr>
      <a:lvl7pPr marL="912797" algn="ctr" rtl="0" eaLnBrk="1" fontAlgn="base" hangingPunct="1">
        <a:lnSpc>
          <a:spcPts val="3000"/>
        </a:lnSpc>
        <a:spcBef>
          <a:spcPct val="0"/>
        </a:spcBef>
        <a:spcAft>
          <a:spcPct val="0"/>
        </a:spcAft>
        <a:defRPr sz="2800" b="1">
          <a:solidFill>
            <a:schemeClr val="tx2"/>
          </a:solidFill>
          <a:latin typeface="Arial" pitchFamily="-110" charset="0"/>
        </a:defRPr>
      </a:lvl7pPr>
      <a:lvl8pPr marL="1369197" algn="ctr" rtl="0" eaLnBrk="1" fontAlgn="base" hangingPunct="1">
        <a:lnSpc>
          <a:spcPts val="3000"/>
        </a:lnSpc>
        <a:spcBef>
          <a:spcPct val="0"/>
        </a:spcBef>
        <a:spcAft>
          <a:spcPct val="0"/>
        </a:spcAft>
        <a:defRPr sz="2800" b="1">
          <a:solidFill>
            <a:schemeClr val="tx2"/>
          </a:solidFill>
          <a:latin typeface="Arial" pitchFamily="-110" charset="0"/>
        </a:defRPr>
      </a:lvl8pPr>
      <a:lvl9pPr marL="1825594"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299" indent="-342299"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0503" indent="-340715"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2808" indent="-228203"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3515" indent="-11885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5594"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1995"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38391"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194792"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1189"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6400" rtl="0" eaLnBrk="1" latinLnBrk="0" hangingPunct="1">
        <a:defRPr sz="1800" kern="1200">
          <a:solidFill>
            <a:schemeClr val="tx1"/>
          </a:solidFill>
          <a:latin typeface="+mn-lt"/>
          <a:ea typeface="+mn-ea"/>
          <a:cs typeface="+mn-cs"/>
        </a:defRPr>
      </a:lvl1pPr>
      <a:lvl2pPr marL="456400" algn="l" defTabSz="456400" rtl="0" eaLnBrk="1" latinLnBrk="0" hangingPunct="1">
        <a:defRPr sz="1800" kern="1200">
          <a:solidFill>
            <a:schemeClr val="tx1"/>
          </a:solidFill>
          <a:latin typeface="+mn-lt"/>
          <a:ea typeface="+mn-ea"/>
          <a:cs typeface="+mn-cs"/>
        </a:defRPr>
      </a:lvl2pPr>
      <a:lvl3pPr marL="912797" algn="l" defTabSz="456400" rtl="0" eaLnBrk="1" latinLnBrk="0" hangingPunct="1">
        <a:defRPr sz="1800" kern="1200">
          <a:solidFill>
            <a:schemeClr val="tx1"/>
          </a:solidFill>
          <a:latin typeface="+mn-lt"/>
          <a:ea typeface="+mn-ea"/>
          <a:cs typeface="+mn-cs"/>
        </a:defRPr>
      </a:lvl3pPr>
      <a:lvl4pPr marL="1369197" algn="l" defTabSz="456400" rtl="0" eaLnBrk="1" latinLnBrk="0" hangingPunct="1">
        <a:defRPr sz="1800" kern="1200">
          <a:solidFill>
            <a:schemeClr val="tx1"/>
          </a:solidFill>
          <a:latin typeface="+mn-lt"/>
          <a:ea typeface="+mn-ea"/>
          <a:cs typeface="+mn-cs"/>
        </a:defRPr>
      </a:lvl4pPr>
      <a:lvl5pPr marL="1825594" algn="l" defTabSz="456400" rtl="0" eaLnBrk="1" latinLnBrk="0" hangingPunct="1">
        <a:defRPr sz="1800" kern="1200">
          <a:solidFill>
            <a:schemeClr val="tx1"/>
          </a:solidFill>
          <a:latin typeface="+mn-lt"/>
          <a:ea typeface="+mn-ea"/>
          <a:cs typeface="+mn-cs"/>
        </a:defRPr>
      </a:lvl5pPr>
      <a:lvl6pPr marL="2281995" algn="l" defTabSz="456400" rtl="0" eaLnBrk="1" latinLnBrk="0" hangingPunct="1">
        <a:defRPr sz="1800" kern="1200">
          <a:solidFill>
            <a:schemeClr val="tx1"/>
          </a:solidFill>
          <a:latin typeface="+mn-lt"/>
          <a:ea typeface="+mn-ea"/>
          <a:cs typeface="+mn-cs"/>
        </a:defRPr>
      </a:lvl6pPr>
      <a:lvl7pPr marL="2738391" algn="l" defTabSz="456400" rtl="0" eaLnBrk="1" latinLnBrk="0" hangingPunct="1">
        <a:defRPr sz="1800" kern="1200">
          <a:solidFill>
            <a:schemeClr val="tx1"/>
          </a:solidFill>
          <a:latin typeface="+mn-lt"/>
          <a:ea typeface="+mn-ea"/>
          <a:cs typeface="+mn-cs"/>
        </a:defRPr>
      </a:lvl7pPr>
      <a:lvl8pPr marL="3194792" algn="l" defTabSz="456400" rtl="0" eaLnBrk="1" latinLnBrk="0" hangingPunct="1">
        <a:defRPr sz="1800" kern="1200">
          <a:solidFill>
            <a:schemeClr val="tx1"/>
          </a:solidFill>
          <a:latin typeface="+mn-lt"/>
          <a:ea typeface="+mn-ea"/>
          <a:cs typeface="+mn-cs"/>
        </a:defRPr>
      </a:lvl8pPr>
      <a:lvl9pPr marL="3651189" algn="l" defTabSz="456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stc-bigdata.org/GraphBla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Initial </a:t>
            </a:r>
            <a:r>
              <a:rPr lang="en-US" dirty="0" err="1" smtClean="0"/>
              <a:t>Graphulo</a:t>
            </a:r>
            <a:r>
              <a:rPr lang="en-US" dirty="0" smtClean="0"/>
              <a:t> </a:t>
            </a:r>
            <a:r>
              <a:rPr lang="en-US" dirty="0" smtClean="0"/>
              <a:t>Graph Analytics </a:t>
            </a:r>
            <a:r>
              <a:rPr lang="en-US" dirty="0" smtClean="0"/>
              <a:t>Expressed </a:t>
            </a:r>
            <a:r>
              <a:rPr lang="en-US" dirty="0" smtClean="0"/>
              <a:t>in </a:t>
            </a:r>
            <a:r>
              <a:rPr lang="en-US" dirty="0" err="1" smtClean="0"/>
              <a:t>GraphBLAS</a:t>
            </a:r>
            <a:endParaRPr lang="en-US" dirty="0"/>
          </a:p>
        </p:txBody>
      </p:sp>
      <p:sp>
        <p:nvSpPr>
          <p:cNvPr id="3" name="Subtitle 2"/>
          <p:cNvSpPr>
            <a:spLocks noGrp="1"/>
          </p:cNvSpPr>
          <p:nvPr>
            <p:ph type="subTitle" sz="quarter" idx="1"/>
          </p:nvPr>
        </p:nvSpPr>
        <p:spPr/>
        <p:txBody>
          <a:bodyPr/>
          <a:lstStyle/>
          <a:p>
            <a:r>
              <a:rPr lang="en-US" dirty="0" smtClean="0"/>
              <a:t>Jeremy </a:t>
            </a:r>
            <a:r>
              <a:rPr lang="en-US" dirty="0" smtClean="0"/>
              <a:t>Kepner</a:t>
            </a:r>
            <a:r>
              <a:rPr lang="en-US" dirty="0" smtClean="0"/>
              <a:t>, </a:t>
            </a:r>
            <a:r>
              <a:rPr lang="en-US" dirty="0" smtClean="0"/>
              <a:t>Vijay </a:t>
            </a:r>
            <a:r>
              <a:rPr lang="en-US" dirty="0" err="1" smtClean="0"/>
              <a:t>Gadepally</a:t>
            </a:r>
            <a:r>
              <a:rPr lang="en-US" dirty="0" smtClean="0"/>
              <a:t>, Ben Miller</a:t>
            </a:r>
          </a:p>
          <a:p>
            <a:r>
              <a:rPr lang="en-US" dirty="0" smtClean="0"/>
              <a:t>2014 November</a:t>
            </a:r>
            <a:endParaRPr lang="en-US" dirty="0"/>
          </a:p>
        </p:txBody>
      </p:sp>
      <p:pic>
        <p:nvPicPr>
          <p:cNvPr id="4" name="Picture 3"/>
          <p:cNvPicPr>
            <a:picLocks noChangeAspect="1"/>
          </p:cNvPicPr>
          <p:nvPr/>
        </p:nvPicPr>
        <p:blipFill>
          <a:blip r:embed="rId3"/>
          <a:stretch>
            <a:fillRect/>
          </a:stretch>
        </p:blipFill>
        <p:spPr>
          <a:xfrm>
            <a:off x="15536" y="0"/>
            <a:ext cx="898878" cy="904293"/>
          </a:xfrm>
          <a:prstGeom prst="rect">
            <a:avLst/>
          </a:prstGeom>
        </p:spPr>
      </p:pic>
      <p:sp>
        <p:nvSpPr>
          <p:cNvPr id="5" name="Rectangle 9"/>
          <p:cNvSpPr>
            <a:spLocks noChangeArrowheads="1"/>
          </p:cNvSpPr>
          <p:nvPr/>
        </p:nvSpPr>
        <p:spPr bwMode="auto">
          <a:xfrm>
            <a:off x="1312332" y="6493933"/>
            <a:ext cx="664633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904" tIns="45952" rIns="91904" bIns="45952" anchor="ctr"/>
          <a:lstStyle/>
          <a:p>
            <a:pPr defTabSz="914400" eaLnBrk="0" fontAlgn="base" hangingPunct="0">
              <a:spcBef>
                <a:spcPct val="0"/>
              </a:spcBef>
              <a:spcAft>
                <a:spcPct val="0"/>
              </a:spcAft>
              <a:defRPr/>
            </a:pPr>
            <a:r>
              <a:rPr lang="en-US" sz="1000" dirty="0">
                <a:latin typeface="Arial" pitchFamily="-110" charset="0"/>
              </a:rPr>
              <a:t>This material is based upon work supported by the National Science Foundation under Grant No. DMS-</a:t>
            </a:r>
            <a:r>
              <a:rPr lang="en-US" sz="1000" dirty="0" smtClean="0">
                <a:latin typeface="Arial" pitchFamily="-110" charset="0"/>
              </a:rPr>
              <a:t>1312831.</a:t>
            </a:r>
          </a:p>
          <a:p>
            <a:pPr defTabSz="914400" eaLnBrk="0" fontAlgn="base" hangingPunct="0">
              <a:spcBef>
                <a:spcPct val="0"/>
              </a:spcBef>
              <a:spcAft>
                <a:spcPct val="0"/>
              </a:spcAft>
              <a:defRPr/>
            </a:pPr>
            <a:r>
              <a:rPr lang="en-US" sz="1000" dirty="0">
                <a:latin typeface="Arial" pitchFamily="-110" charset="0"/>
              </a:rPr>
              <a:t>Any opinions, findings, and conclusions or recommendations expressed in this material are those of the author(s) and do not necessarily reflect the views of the National Science Foundation.</a:t>
            </a:r>
          </a:p>
          <a:p>
            <a:pPr defTabSz="914400" eaLnBrk="0" fontAlgn="base" hangingPunct="0">
              <a:spcBef>
                <a:spcPct val="0"/>
              </a:spcBef>
              <a:spcAft>
                <a:spcPct val="0"/>
              </a:spcAft>
              <a:defRPr/>
            </a:pPr>
            <a:endParaRPr lang="en-US" sz="1000" dirty="0">
              <a:latin typeface="Arial" pitchFamily="-110" charset="0"/>
            </a:endParaRPr>
          </a:p>
        </p:txBody>
      </p:sp>
    </p:spTree>
    <p:extLst>
      <p:ext uri="{BB962C8B-B14F-4D97-AF65-F5344CB8AC3E}">
        <p14:creationId xmlns:p14="http://schemas.microsoft.com/office/powerpoint/2010/main" val="18502243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 Algorithm</a:t>
            </a:r>
            <a:br>
              <a:rPr lang="en-US" dirty="0" smtClean="0"/>
            </a:br>
            <a:r>
              <a:rPr lang="en-US" dirty="0" smtClean="0"/>
              <a:t>Steps</a:t>
            </a:r>
            <a:endParaRPr lang="en-US" dirty="0"/>
          </a:p>
        </p:txBody>
      </p:sp>
      <p:sp>
        <p:nvSpPr>
          <p:cNvPr id="3" name="Content Placeholder 2"/>
          <p:cNvSpPr>
            <a:spLocks noGrp="1"/>
          </p:cNvSpPr>
          <p:nvPr>
            <p:ph idx="1"/>
          </p:nvPr>
        </p:nvSpPr>
        <p:spPr>
          <a:xfrm>
            <a:off x="296397" y="1224184"/>
            <a:ext cx="8668512" cy="4828032"/>
          </a:xfrm>
        </p:spPr>
        <p:txBody>
          <a:bodyPr/>
          <a:lstStyle/>
          <a:p>
            <a:pPr marL="0" indent="0">
              <a:buNone/>
            </a:pPr>
            <a:endParaRPr lang="en-US" b="0" dirty="0" smtClean="0"/>
          </a:p>
          <a:p>
            <a:pPr marL="0" indent="0">
              <a:buNone/>
            </a:pPr>
            <a:r>
              <a:rPr lang="en-US" b="0" dirty="0" err="1" smtClean="0"/>
              <a:t>v</a:t>
            </a:r>
            <a:r>
              <a:rPr lang="en-US" b="0" baseline="-25000" dirty="0" err="1" smtClean="0"/>
              <a:t>k</a:t>
            </a:r>
            <a:r>
              <a:rPr lang="en-US" b="0" dirty="0" smtClean="0"/>
              <a:t> </a:t>
            </a:r>
            <a:r>
              <a:rPr lang="en-US" b="0" dirty="0"/>
              <a:t>= v</a:t>
            </a:r>
            <a:r>
              <a:rPr lang="en-US" b="0" baseline="-25000" dirty="0"/>
              <a:t>0</a:t>
            </a:r>
            <a:r>
              <a:rPr lang="en-US" b="0" dirty="0" smtClean="0"/>
              <a:t>;         % Initialize seed set</a:t>
            </a:r>
          </a:p>
          <a:p>
            <a:pPr marL="0" indent="0">
              <a:buNone/>
            </a:pPr>
            <a:endParaRPr lang="en-US" b="0" dirty="0"/>
          </a:p>
          <a:p>
            <a:pPr marL="0" indent="0">
              <a:buNone/>
            </a:pPr>
            <a:r>
              <a:rPr lang="en-US" b="0" dirty="0"/>
              <a:t>for </a:t>
            </a:r>
            <a:r>
              <a:rPr lang="en-US" b="0" dirty="0" err="1"/>
              <a:t>i</a:t>
            </a:r>
            <a:r>
              <a:rPr lang="en-US" b="0" dirty="0"/>
              <a:t>=1:</a:t>
            </a:r>
            <a:r>
              <a:rPr lang="en-US" b="0" dirty="0" smtClean="0"/>
              <a:t>k</a:t>
            </a:r>
          </a:p>
          <a:p>
            <a:pPr marL="0" indent="0">
              <a:buNone/>
            </a:pPr>
            <a:r>
              <a:rPr lang="en-US" b="0" dirty="0" smtClean="0"/>
              <a:t>	</a:t>
            </a:r>
            <a:r>
              <a:rPr lang="en-US" b="0" dirty="0" err="1" smtClean="0"/>
              <a:t>u</a:t>
            </a:r>
            <a:r>
              <a:rPr lang="en-US" b="0" baseline="-25000" dirty="0" err="1" smtClean="0"/>
              <a:t>k</a:t>
            </a:r>
            <a:r>
              <a:rPr lang="en-US" b="0" dirty="0" smtClean="0"/>
              <a:t> </a:t>
            </a:r>
            <a:r>
              <a:rPr lang="en-US" b="0" dirty="0"/>
              <a:t>= Row(</a:t>
            </a:r>
            <a:r>
              <a:rPr lang="en-US" b="0" dirty="0" err="1"/>
              <a:t>d</a:t>
            </a:r>
            <a:r>
              <a:rPr lang="en-US" b="0" baseline="-25000" dirty="0" err="1"/>
              <a:t>min</a:t>
            </a:r>
            <a:r>
              <a:rPr lang="en-US" b="0" dirty="0"/>
              <a:t> &gt; str2num(</a:t>
            </a:r>
            <a:r>
              <a:rPr lang="en-US" b="0" dirty="0" smtClean="0"/>
              <a:t>T</a:t>
            </a:r>
            <a:r>
              <a:rPr lang="en-US" b="0" baseline="-25000" dirty="0" smtClean="0"/>
              <a:t>out</a:t>
            </a:r>
            <a:r>
              <a:rPr lang="en-US" b="0" dirty="0" smtClean="0"/>
              <a:t>(</a:t>
            </a:r>
            <a:r>
              <a:rPr lang="en-US" b="0" dirty="0" err="1"/>
              <a:t>v</a:t>
            </a:r>
            <a:r>
              <a:rPr lang="en-US" b="0" baseline="-25000" dirty="0" err="1"/>
              <a:t>k</a:t>
            </a:r>
            <a:r>
              <a:rPr lang="en-US" b="0" dirty="0"/>
              <a:t>,:)) &lt; </a:t>
            </a:r>
            <a:r>
              <a:rPr lang="en-US" b="0" dirty="0" err="1"/>
              <a:t>d</a:t>
            </a:r>
            <a:r>
              <a:rPr lang="en-US" b="0" baseline="-25000" dirty="0" err="1"/>
              <a:t>max</a:t>
            </a:r>
            <a:r>
              <a:rPr lang="en-US" b="0" dirty="0"/>
              <a:t>)</a:t>
            </a:r>
            <a:r>
              <a:rPr lang="en-US" b="0" smtClean="0"/>
              <a:t>;     % </a:t>
            </a:r>
            <a:r>
              <a:rPr lang="en-US" b="0" dirty="0"/>
              <a:t>Check </a:t>
            </a:r>
            <a:r>
              <a:rPr lang="en-US" b="0" dirty="0" err="1"/>
              <a:t>d</a:t>
            </a:r>
            <a:r>
              <a:rPr lang="en-US" b="0" baseline="-25000" dirty="0" err="1"/>
              <a:t>min</a:t>
            </a:r>
            <a:r>
              <a:rPr lang="en-US" b="0" dirty="0"/>
              <a:t> and </a:t>
            </a:r>
            <a:r>
              <a:rPr lang="en-US" b="0" dirty="0" err="1" smtClean="0"/>
              <a:t>d</a:t>
            </a:r>
            <a:r>
              <a:rPr lang="en-US" b="0" baseline="-25000" dirty="0" err="1" smtClean="0"/>
              <a:t>max</a:t>
            </a:r>
            <a:endParaRPr lang="en-US" b="0" dirty="0" smtClean="0"/>
          </a:p>
          <a:p>
            <a:pPr marL="0" indent="0">
              <a:buNone/>
            </a:pPr>
            <a:r>
              <a:rPr lang="en-US" b="0" dirty="0" smtClean="0"/>
              <a:t>	</a:t>
            </a:r>
            <a:r>
              <a:rPr lang="en-US" b="0" dirty="0" err="1" smtClean="0"/>
              <a:t>A</a:t>
            </a:r>
            <a:r>
              <a:rPr lang="en-US" b="0" baseline="-25000" dirty="0" err="1" smtClean="0"/>
              <a:t>k</a:t>
            </a:r>
            <a:r>
              <a:rPr lang="en-US" b="0" dirty="0" smtClean="0"/>
              <a:t> </a:t>
            </a:r>
            <a:r>
              <a:rPr lang="en-US" b="0" dirty="0"/>
              <a:t>= </a:t>
            </a:r>
            <a:r>
              <a:rPr lang="en-US" b="0" dirty="0" smtClean="0"/>
              <a:t>T(</a:t>
            </a:r>
            <a:r>
              <a:rPr lang="en-US" b="0" dirty="0" err="1" smtClean="0"/>
              <a:t>u</a:t>
            </a:r>
            <a:r>
              <a:rPr lang="en-US" b="0" baseline="-25000" dirty="0" err="1" smtClean="0"/>
              <a:t>k</a:t>
            </a:r>
            <a:r>
              <a:rPr lang="en-US" b="0" dirty="0" smtClean="0"/>
              <a:t>,</a:t>
            </a:r>
            <a:r>
              <a:rPr lang="en-US" b="0" dirty="0"/>
              <a:t>:)</a:t>
            </a:r>
            <a:r>
              <a:rPr lang="en-US" b="0" dirty="0" smtClean="0"/>
              <a:t>;                % </a:t>
            </a:r>
            <a:r>
              <a:rPr lang="en-US" b="0" dirty="0"/>
              <a:t>Get </a:t>
            </a:r>
            <a:r>
              <a:rPr lang="en-US" b="0" dirty="0" smtClean="0"/>
              <a:t>graph of </a:t>
            </a:r>
            <a:r>
              <a:rPr lang="en-US" b="0" dirty="0" err="1" smtClean="0"/>
              <a:t>u</a:t>
            </a:r>
            <a:r>
              <a:rPr lang="en-US" b="0" baseline="-25000" dirty="0" err="1" smtClean="0"/>
              <a:t>k</a:t>
            </a:r>
            <a:endParaRPr lang="en-US" b="0" baseline="-25000" dirty="0"/>
          </a:p>
          <a:p>
            <a:pPr marL="0" indent="0">
              <a:buNone/>
            </a:pPr>
            <a:r>
              <a:rPr lang="en-US" b="0" dirty="0"/>
              <a:t> </a:t>
            </a:r>
            <a:r>
              <a:rPr lang="en-US" b="0" dirty="0" smtClean="0"/>
              <a:t>	</a:t>
            </a:r>
            <a:r>
              <a:rPr lang="en-US" b="0" dirty="0" err="1" smtClean="0"/>
              <a:t>v</a:t>
            </a:r>
            <a:r>
              <a:rPr lang="en-US" b="0" baseline="-25000" dirty="0" err="1" smtClean="0"/>
              <a:t>k</a:t>
            </a:r>
            <a:r>
              <a:rPr lang="en-US" b="0" dirty="0" smtClean="0"/>
              <a:t> </a:t>
            </a:r>
            <a:r>
              <a:rPr lang="en-US" b="0" dirty="0"/>
              <a:t>= Col(</a:t>
            </a:r>
            <a:r>
              <a:rPr lang="en-US" b="0" dirty="0" err="1"/>
              <a:t>A</a:t>
            </a:r>
            <a:r>
              <a:rPr lang="en-US" b="0" baseline="-25000" dirty="0" err="1"/>
              <a:t>k</a:t>
            </a:r>
            <a:r>
              <a:rPr lang="en-US" b="0" dirty="0"/>
              <a:t>)</a:t>
            </a:r>
            <a:r>
              <a:rPr lang="en-US" b="0" dirty="0" smtClean="0"/>
              <a:t>;               % Get neighbors of </a:t>
            </a:r>
            <a:r>
              <a:rPr lang="en-US" b="0" dirty="0" err="1" smtClean="0"/>
              <a:t>u</a:t>
            </a:r>
            <a:r>
              <a:rPr lang="en-US" b="0" baseline="-25000" dirty="0" err="1" smtClean="0"/>
              <a:t>k</a:t>
            </a:r>
            <a:endParaRPr lang="en-US" b="0" baseline="-25000" dirty="0"/>
          </a:p>
          <a:p>
            <a:pPr marL="0" indent="0">
              <a:buNone/>
            </a:pPr>
            <a:r>
              <a:rPr lang="en-US" b="0" dirty="0"/>
              <a:t>end</a:t>
            </a:r>
          </a:p>
          <a:p>
            <a:pPr marL="0" indent="0">
              <a:buNone/>
            </a:pPr>
            <a:endParaRPr lang="en-US" b="0" dirty="0"/>
          </a:p>
        </p:txBody>
      </p:sp>
    </p:spTree>
    <p:extLst>
      <p:ext uri="{BB962C8B-B14F-4D97-AF65-F5344CB8AC3E}">
        <p14:creationId xmlns:p14="http://schemas.microsoft.com/office/powerpoint/2010/main" val="18279327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Incidence Matrix Algorithm</a:t>
            </a:r>
            <a:br>
              <a:rPr lang="en-US" dirty="0" smtClean="0"/>
            </a:br>
            <a:r>
              <a:rPr lang="en-US" dirty="0" smtClean="0"/>
              <a:t>Inputs &amp; Outputs</a:t>
            </a:r>
            <a:endParaRPr lang="en-US" dirty="0"/>
          </a:p>
        </p:txBody>
      </p:sp>
      <p:sp>
        <p:nvSpPr>
          <p:cNvPr id="3" name="Content Placeholder 2"/>
          <p:cNvSpPr>
            <a:spLocks noGrp="1"/>
          </p:cNvSpPr>
          <p:nvPr>
            <p:ph idx="1"/>
          </p:nvPr>
        </p:nvSpPr>
        <p:spPr>
          <a:xfrm>
            <a:off x="475488" y="1224184"/>
            <a:ext cx="8668512" cy="4828032"/>
          </a:xfrm>
        </p:spPr>
        <p:txBody>
          <a:bodyPr/>
          <a:lstStyle/>
          <a:p>
            <a:pPr marL="0" indent="0">
              <a:buNone/>
            </a:pPr>
            <a:r>
              <a:rPr lang="en-US" b="0" dirty="0" smtClean="0"/>
              <a:t>Inputs</a:t>
            </a:r>
            <a:endParaRPr lang="en-US" b="0" dirty="0"/>
          </a:p>
          <a:p>
            <a:pPr marL="0" indent="0">
              <a:buNone/>
            </a:pPr>
            <a:r>
              <a:rPr lang="en-US" b="0" dirty="0" smtClean="0"/>
              <a:t>	v</a:t>
            </a:r>
            <a:r>
              <a:rPr lang="en-US" b="0" baseline="-25000" dirty="0" smtClean="0"/>
              <a:t>0</a:t>
            </a:r>
            <a:r>
              <a:rPr lang="en-US" b="0" dirty="0"/>
              <a:t>: starting vertex set</a:t>
            </a:r>
          </a:p>
          <a:p>
            <a:pPr marL="0" indent="0">
              <a:buNone/>
            </a:pPr>
            <a:r>
              <a:rPr lang="en-US" b="0" dirty="0" smtClean="0"/>
              <a:t>	k</a:t>
            </a:r>
            <a:r>
              <a:rPr lang="en-US" b="0" dirty="0"/>
              <a:t>: number of hops to go</a:t>
            </a:r>
          </a:p>
          <a:p>
            <a:pPr marL="0" indent="0">
              <a:buNone/>
            </a:pPr>
            <a:r>
              <a:rPr lang="en-US" b="0" dirty="0" smtClean="0"/>
              <a:t>	T: </a:t>
            </a:r>
            <a:r>
              <a:rPr lang="en-US" b="0" dirty="0" err="1"/>
              <a:t>Accumulo</a:t>
            </a:r>
            <a:r>
              <a:rPr lang="en-US" b="0" dirty="0"/>
              <a:t> table of graph </a:t>
            </a:r>
            <a:r>
              <a:rPr lang="en-US" b="0" dirty="0" smtClean="0"/>
              <a:t>incidence matrix</a:t>
            </a:r>
            <a:endParaRPr lang="en-US" b="0" dirty="0"/>
          </a:p>
          <a:p>
            <a:pPr marL="0" indent="0">
              <a:buNone/>
            </a:pPr>
            <a:r>
              <a:rPr lang="en-US" b="0" dirty="0" smtClean="0"/>
              <a:t>	</a:t>
            </a:r>
            <a:r>
              <a:rPr lang="en-US" b="0" dirty="0" err="1" smtClean="0"/>
              <a:t>T</a:t>
            </a:r>
            <a:r>
              <a:rPr lang="en-US" b="0" baseline="-25000" dirty="0" err="1" smtClean="0"/>
              <a:t>col</a:t>
            </a:r>
            <a:r>
              <a:rPr lang="en-US" b="0" dirty="0" smtClean="0"/>
              <a:t> </a:t>
            </a:r>
            <a:r>
              <a:rPr lang="en-US" b="0" dirty="0"/>
              <a:t>= sum(Tadj,1).';  % </a:t>
            </a:r>
            <a:r>
              <a:rPr lang="en-US" b="0" dirty="0" err="1"/>
              <a:t>Accumulo</a:t>
            </a:r>
            <a:r>
              <a:rPr lang="en-US" b="0" dirty="0"/>
              <a:t> table </a:t>
            </a:r>
            <a:r>
              <a:rPr lang="en-US" b="0" dirty="0" smtClean="0"/>
              <a:t>column degree</a:t>
            </a:r>
            <a:endParaRPr lang="en-US" b="0" dirty="0"/>
          </a:p>
          <a:p>
            <a:pPr marL="0" indent="0">
              <a:buNone/>
            </a:pPr>
            <a:r>
              <a:rPr lang="en-US" b="0" dirty="0" smtClean="0"/>
              <a:t>	</a:t>
            </a:r>
            <a:r>
              <a:rPr lang="en-US" b="0" dirty="0" err="1" smtClean="0"/>
              <a:t>T</a:t>
            </a:r>
            <a:r>
              <a:rPr lang="en-US" b="0" baseline="-25000" dirty="0" err="1" smtClean="0"/>
              <a:t>row</a:t>
            </a:r>
            <a:r>
              <a:rPr lang="en-US" b="0" dirty="0" smtClean="0"/>
              <a:t> </a:t>
            </a:r>
            <a:r>
              <a:rPr lang="en-US" b="0" dirty="0"/>
              <a:t>= sum(Tadj,2);   % </a:t>
            </a:r>
            <a:r>
              <a:rPr lang="en-US" b="0" dirty="0" err="1"/>
              <a:t>Accumulo</a:t>
            </a:r>
            <a:r>
              <a:rPr lang="en-US" b="0" dirty="0"/>
              <a:t> table </a:t>
            </a:r>
            <a:r>
              <a:rPr lang="en-US" b="0" dirty="0" smtClean="0"/>
              <a:t>row degree</a:t>
            </a:r>
          </a:p>
          <a:p>
            <a:pPr marL="0" indent="0">
              <a:buNone/>
            </a:pPr>
            <a:r>
              <a:rPr lang="en-US" b="0" dirty="0"/>
              <a:t>	</a:t>
            </a:r>
            <a:r>
              <a:rPr lang="en-US" b="0" dirty="0" err="1" smtClean="0"/>
              <a:t>d</a:t>
            </a:r>
            <a:r>
              <a:rPr lang="en-US" b="0" baseline="-25000" dirty="0" err="1" smtClean="0"/>
              <a:t>min</a:t>
            </a:r>
            <a:r>
              <a:rPr lang="en-US" b="0" dirty="0"/>
              <a:t>: minimum allowable degree</a:t>
            </a:r>
          </a:p>
          <a:p>
            <a:pPr marL="0" indent="0">
              <a:buNone/>
            </a:pPr>
            <a:r>
              <a:rPr lang="en-US" b="0" dirty="0" smtClean="0"/>
              <a:t>	</a:t>
            </a:r>
            <a:r>
              <a:rPr lang="en-US" b="0" dirty="0" err="1" smtClean="0"/>
              <a:t>d</a:t>
            </a:r>
            <a:r>
              <a:rPr lang="en-US" b="0" baseline="-25000" dirty="0" err="1" smtClean="0"/>
              <a:t>max</a:t>
            </a:r>
            <a:r>
              <a:rPr lang="en-US" b="0" dirty="0"/>
              <a:t>: maximum allowable </a:t>
            </a:r>
            <a:r>
              <a:rPr lang="en-US" b="0" dirty="0" smtClean="0"/>
              <a:t>degree</a:t>
            </a:r>
          </a:p>
          <a:p>
            <a:pPr marL="0" indent="0">
              <a:buNone/>
            </a:pPr>
            <a:endParaRPr lang="en-US" b="0" dirty="0" smtClean="0"/>
          </a:p>
          <a:p>
            <a:pPr marL="0" indent="0">
              <a:buNone/>
            </a:pPr>
            <a:r>
              <a:rPr lang="en-US" b="0" dirty="0" smtClean="0"/>
              <a:t>Output</a:t>
            </a:r>
            <a:endParaRPr lang="en-US" b="0" dirty="0"/>
          </a:p>
          <a:p>
            <a:pPr marL="0" indent="0">
              <a:buNone/>
            </a:pPr>
            <a:r>
              <a:rPr lang="en-US" b="0" dirty="0" smtClean="0"/>
              <a:t>	</a:t>
            </a:r>
            <a:r>
              <a:rPr lang="en-US" b="0" dirty="0" err="1" smtClean="0"/>
              <a:t>E</a:t>
            </a:r>
            <a:r>
              <a:rPr lang="en-US" b="0" baseline="-25000" dirty="0" err="1" smtClean="0"/>
              <a:t>k</a:t>
            </a:r>
            <a:r>
              <a:rPr lang="en-US" b="0" dirty="0"/>
              <a:t>: adjacency matrix of sub-graph</a:t>
            </a:r>
          </a:p>
          <a:p>
            <a:pPr marL="0" indent="0">
              <a:buNone/>
            </a:pPr>
            <a:endParaRPr lang="en-US" b="0" dirty="0"/>
          </a:p>
        </p:txBody>
      </p:sp>
    </p:spTree>
    <p:extLst>
      <p:ext uri="{BB962C8B-B14F-4D97-AF65-F5344CB8AC3E}">
        <p14:creationId xmlns:p14="http://schemas.microsoft.com/office/powerpoint/2010/main" val="12231098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Incidence Matrix Algorithm</a:t>
            </a:r>
            <a:br>
              <a:rPr lang="en-US" dirty="0" smtClean="0"/>
            </a:br>
            <a:r>
              <a:rPr lang="en-US" dirty="0" smtClean="0"/>
              <a:t>Steps</a:t>
            </a:r>
            <a:endParaRPr lang="en-US" dirty="0"/>
          </a:p>
        </p:txBody>
      </p:sp>
      <p:sp>
        <p:nvSpPr>
          <p:cNvPr id="3" name="Content Placeholder 2"/>
          <p:cNvSpPr>
            <a:spLocks noGrp="1"/>
          </p:cNvSpPr>
          <p:nvPr>
            <p:ph idx="1"/>
          </p:nvPr>
        </p:nvSpPr>
        <p:spPr>
          <a:xfrm>
            <a:off x="296397" y="1224184"/>
            <a:ext cx="8668512" cy="4828032"/>
          </a:xfrm>
        </p:spPr>
        <p:txBody>
          <a:bodyPr/>
          <a:lstStyle/>
          <a:p>
            <a:pPr marL="0" indent="0">
              <a:buNone/>
            </a:pPr>
            <a:endParaRPr lang="en-US" b="0" dirty="0" smtClean="0"/>
          </a:p>
          <a:p>
            <a:pPr marL="0" indent="0">
              <a:buNone/>
            </a:pPr>
            <a:r>
              <a:rPr lang="en-US" b="0" dirty="0" err="1" smtClean="0"/>
              <a:t>v</a:t>
            </a:r>
            <a:r>
              <a:rPr lang="en-US" b="0" baseline="-25000" dirty="0" err="1" smtClean="0"/>
              <a:t>k</a:t>
            </a:r>
            <a:r>
              <a:rPr lang="en-US" b="0" dirty="0" smtClean="0"/>
              <a:t> </a:t>
            </a:r>
            <a:r>
              <a:rPr lang="en-US" b="0" dirty="0"/>
              <a:t>= v</a:t>
            </a:r>
            <a:r>
              <a:rPr lang="en-US" b="0" baseline="-25000" dirty="0"/>
              <a:t>0</a:t>
            </a:r>
            <a:r>
              <a:rPr lang="en-US" b="0" dirty="0" smtClean="0"/>
              <a:t>;         % Initialize seed set</a:t>
            </a:r>
          </a:p>
          <a:p>
            <a:pPr marL="0" indent="0">
              <a:buNone/>
            </a:pPr>
            <a:endParaRPr lang="en-US" b="0" dirty="0"/>
          </a:p>
          <a:p>
            <a:pPr marL="0" indent="0">
              <a:buNone/>
            </a:pPr>
            <a:r>
              <a:rPr lang="en-US" b="0" dirty="0"/>
              <a:t>for </a:t>
            </a:r>
            <a:r>
              <a:rPr lang="en-US" b="0" dirty="0" err="1"/>
              <a:t>i</a:t>
            </a:r>
            <a:r>
              <a:rPr lang="en-US" b="0" dirty="0"/>
              <a:t>=1:</a:t>
            </a:r>
            <a:r>
              <a:rPr lang="en-US" b="0" dirty="0" smtClean="0"/>
              <a:t>k</a:t>
            </a:r>
          </a:p>
          <a:p>
            <a:pPr marL="0" indent="0">
              <a:buNone/>
            </a:pPr>
            <a:r>
              <a:rPr lang="en-US" b="0" dirty="0" smtClean="0"/>
              <a:t>	</a:t>
            </a:r>
            <a:r>
              <a:rPr lang="en-US" b="0" dirty="0" err="1" smtClean="0"/>
              <a:t>u</a:t>
            </a:r>
            <a:r>
              <a:rPr lang="en-US" b="0" baseline="-25000" dirty="0" err="1" smtClean="0"/>
              <a:t>k</a:t>
            </a:r>
            <a:r>
              <a:rPr lang="en-US" b="0" dirty="0" smtClean="0"/>
              <a:t> </a:t>
            </a:r>
            <a:r>
              <a:rPr lang="en-US" b="0" dirty="0"/>
              <a:t>= Row(</a:t>
            </a:r>
            <a:r>
              <a:rPr lang="en-US" b="0" dirty="0" err="1"/>
              <a:t>d</a:t>
            </a:r>
            <a:r>
              <a:rPr lang="en-US" b="0" baseline="-25000" dirty="0" err="1"/>
              <a:t>min</a:t>
            </a:r>
            <a:r>
              <a:rPr lang="en-US" b="0" dirty="0"/>
              <a:t> &gt; str2num(</a:t>
            </a:r>
            <a:r>
              <a:rPr lang="en-US" b="0" dirty="0" err="1" smtClean="0"/>
              <a:t>T</a:t>
            </a:r>
            <a:r>
              <a:rPr lang="en-US" b="0" baseline="-25000" dirty="0" err="1" smtClean="0"/>
              <a:t>col</a:t>
            </a:r>
            <a:r>
              <a:rPr lang="en-US" b="0" dirty="0" smtClean="0"/>
              <a:t>(</a:t>
            </a:r>
            <a:r>
              <a:rPr lang="en-US" b="0" dirty="0" err="1"/>
              <a:t>v</a:t>
            </a:r>
            <a:r>
              <a:rPr lang="en-US" b="0" baseline="-25000" dirty="0" err="1"/>
              <a:t>k</a:t>
            </a:r>
            <a:r>
              <a:rPr lang="en-US" b="0" dirty="0"/>
              <a:t>,:)) &lt; </a:t>
            </a:r>
            <a:r>
              <a:rPr lang="en-US" b="0" dirty="0" err="1"/>
              <a:t>d</a:t>
            </a:r>
            <a:r>
              <a:rPr lang="en-US" b="0" baseline="-25000" dirty="0" err="1"/>
              <a:t>max</a:t>
            </a:r>
            <a:r>
              <a:rPr lang="en-US" b="0" dirty="0"/>
              <a:t>)</a:t>
            </a:r>
            <a:r>
              <a:rPr lang="en-US" b="0" dirty="0" smtClean="0"/>
              <a:t>;     % </a:t>
            </a:r>
            <a:r>
              <a:rPr lang="en-US" b="0" dirty="0"/>
              <a:t>Check </a:t>
            </a:r>
            <a:r>
              <a:rPr lang="en-US" b="0" dirty="0" err="1"/>
              <a:t>d</a:t>
            </a:r>
            <a:r>
              <a:rPr lang="en-US" b="0" baseline="-25000" dirty="0" err="1"/>
              <a:t>min</a:t>
            </a:r>
            <a:r>
              <a:rPr lang="en-US" b="0" dirty="0"/>
              <a:t> and </a:t>
            </a:r>
            <a:r>
              <a:rPr lang="en-US" b="0" dirty="0" err="1" smtClean="0"/>
              <a:t>d</a:t>
            </a:r>
            <a:r>
              <a:rPr lang="en-US" b="0" baseline="-25000" dirty="0" err="1" smtClean="0"/>
              <a:t>max</a:t>
            </a:r>
            <a:endParaRPr lang="en-US" b="0" dirty="0" smtClean="0"/>
          </a:p>
          <a:p>
            <a:pPr marL="0" indent="0">
              <a:buNone/>
            </a:pPr>
            <a:r>
              <a:rPr lang="en-US" b="0" dirty="0" smtClean="0"/>
              <a:t>	</a:t>
            </a:r>
            <a:r>
              <a:rPr lang="en-US" b="0" dirty="0" err="1" smtClean="0"/>
              <a:t>E</a:t>
            </a:r>
            <a:r>
              <a:rPr lang="en-US" b="0" baseline="-25000" dirty="0" err="1" smtClean="0"/>
              <a:t>k</a:t>
            </a:r>
            <a:r>
              <a:rPr lang="en-US" b="0" dirty="0" smtClean="0"/>
              <a:t> </a:t>
            </a:r>
            <a:r>
              <a:rPr lang="en-US" b="0" dirty="0"/>
              <a:t>= </a:t>
            </a:r>
            <a:r>
              <a:rPr lang="en-US" b="0" dirty="0" smtClean="0"/>
              <a:t>T(Row(T(:,</a:t>
            </a:r>
            <a:r>
              <a:rPr lang="en-US" b="0" dirty="0" err="1" smtClean="0"/>
              <a:t>u</a:t>
            </a:r>
            <a:r>
              <a:rPr lang="en-US" b="0" baseline="-25000" dirty="0" err="1" smtClean="0"/>
              <a:t>k</a:t>
            </a:r>
            <a:r>
              <a:rPr lang="en-US" b="0" dirty="0" smtClean="0"/>
              <a:t>)),:);                % </a:t>
            </a:r>
            <a:r>
              <a:rPr lang="en-US" b="0" dirty="0"/>
              <a:t>Get </a:t>
            </a:r>
            <a:r>
              <a:rPr lang="en-US" b="0" dirty="0" smtClean="0"/>
              <a:t>graph of </a:t>
            </a:r>
            <a:r>
              <a:rPr lang="en-US" b="0" dirty="0" err="1" smtClean="0"/>
              <a:t>u</a:t>
            </a:r>
            <a:r>
              <a:rPr lang="en-US" b="0" baseline="-25000" dirty="0" err="1" smtClean="0"/>
              <a:t>k</a:t>
            </a:r>
            <a:endParaRPr lang="en-US" b="0" baseline="-25000" dirty="0"/>
          </a:p>
          <a:p>
            <a:pPr marL="0" indent="0">
              <a:buNone/>
            </a:pPr>
            <a:r>
              <a:rPr lang="en-US" b="0" dirty="0"/>
              <a:t> </a:t>
            </a:r>
            <a:r>
              <a:rPr lang="en-US" b="0" dirty="0" smtClean="0"/>
              <a:t>	</a:t>
            </a:r>
            <a:r>
              <a:rPr lang="en-US" b="0" dirty="0" err="1" smtClean="0"/>
              <a:t>v</a:t>
            </a:r>
            <a:r>
              <a:rPr lang="en-US" b="0" baseline="-25000" dirty="0" err="1" smtClean="0"/>
              <a:t>k</a:t>
            </a:r>
            <a:r>
              <a:rPr lang="en-US" b="0" dirty="0" smtClean="0"/>
              <a:t> </a:t>
            </a:r>
            <a:r>
              <a:rPr lang="en-US" b="0" dirty="0"/>
              <a:t>= Col</a:t>
            </a:r>
            <a:r>
              <a:rPr lang="en-US" b="0" dirty="0" smtClean="0"/>
              <a:t>(</a:t>
            </a:r>
            <a:r>
              <a:rPr lang="en-US" b="0" dirty="0" err="1" smtClean="0"/>
              <a:t>E</a:t>
            </a:r>
            <a:r>
              <a:rPr lang="en-US" b="0" baseline="-25000" dirty="0" err="1" smtClean="0"/>
              <a:t>k</a:t>
            </a:r>
            <a:r>
              <a:rPr lang="en-US" b="0" dirty="0"/>
              <a:t>)</a:t>
            </a:r>
            <a:r>
              <a:rPr lang="en-US" b="0" dirty="0" smtClean="0"/>
              <a:t>;                               % Get neighbors of </a:t>
            </a:r>
            <a:r>
              <a:rPr lang="en-US" b="0" dirty="0" err="1" smtClean="0"/>
              <a:t>u</a:t>
            </a:r>
            <a:r>
              <a:rPr lang="en-US" b="0" baseline="-25000" dirty="0" err="1" smtClean="0"/>
              <a:t>k</a:t>
            </a:r>
            <a:endParaRPr lang="en-US" b="0" baseline="-25000" dirty="0"/>
          </a:p>
          <a:p>
            <a:pPr marL="0" indent="0">
              <a:buNone/>
            </a:pPr>
            <a:r>
              <a:rPr lang="en-US" b="0" dirty="0"/>
              <a:t>end</a:t>
            </a:r>
          </a:p>
          <a:p>
            <a:pPr marL="0" indent="0">
              <a:buNone/>
            </a:pPr>
            <a:endParaRPr lang="en-US" b="0" dirty="0"/>
          </a:p>
        </p:txBody>
      </p:sp>
    </p:spTree>
    <p:extLst>
      <p:ext uri="{BB962C8B-B14F-4D97-AF65-F5344CB8AC3E}">
        <p14:creationId xmlns:p14="http://schemas.microsoft.com/office/powerpoint/2010/main" val="39106287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52399" y="152400"/>
            <a:ext cx="1299149" cy="685800"/>
          </a:xfrm>
          <a:prstGeom prst="rect">
            <a:avLst/>
          </a:prstGeom>
          <a:solidFill>
            <a:schemeClr val="bg1"/>
          </a:solidFill>
          <a:ln w="12700" cap="flat" cmpd="sng" algn="ctr">
            <a:solidFill>
              <a:srgbClr val="FFFFFF"/>
            </a:solidFill>
            <a:prstDash val="solid"/>
            <a:round/>
            <a:headEnd type="none" w="sm" len="sm"/>
            <a:tailEnd type="none" w="sm" len="sm"/>
          </a:ln>
          <a:effectLst/>
        </p:spPr>
        <p:txBody>
          <a:bodyPr vert="horz" wrap="square" lIns="91291" tIns="45646" rIns="91291" bIns="45646" numCol="1" rtlCol="0" anchor="ctr" anchorCtr="0" compatLnSpc="1">
            <a:prstTxWarp prst="textNoShape">
              <a:avLst/>
            </a:prstTxWarp>
          </a:bodyPr>
          <a:lstStyle/>
          <a:p>
            <a:pPr algn="ctr" defTabSz="912903"/>
            <a:endParaRPr lang="en-US" sz="1400" b="1" dirty="0">
              <a:solidFill>
                <a:srgbClr val="000000"/>
              </a:solidFill>
            </a:endParaRPr>
          </a:p>
        </p:txBody>
      </p:sp>
      <p:sp>
        <p:nvSpPr>
          <p:cNvPr id="28"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endParaRPr lang="en-US" dirty="0"/>
          </a:p>
        </p:txBody>
      </p:sp>
      <p:sp>
        <p:nvSpPr>
          <p:cNvPr id="35" name="Title 34"/>
          <p:cNvSpPr>
            <a:spLocks noGrp="1"/>
          </p:cNvSpPr>
          <p:nvPr>
            <p:ph type="title"/>
          </p:nvPr>
        </p:nvSpPr>
        <p:spPr>
          <a:xfrm>
            <a:off x="940532" y="185719"/>
            <a:ext cx="7262946" cy="816989"/>
          </a:xfrm>
        </p:spPr>
        <p:txBody>
          <a:bodyPr/>
          <a:lstStyle/>
          <a:p>
            <a:r>
              <a:rPr lang="en-US" dirty="0" smtClean="0"/>
              <a:t>Outline</a:t>
            </a:r>
            <a:endParaRPr lang="en-US" dirty="0"/>
          </a:p>
        </p:txBody>
      </p:sp>
      <p:sp>
        <p:nvSpPr>
          <p:cNvPr id="36" name="AutoShape 7"/>
          <p:cNvSpPr>
            <a:spLocks noChangeArrowheads="1"/>
          </p:cNvSpPr>
          <p:nvPr/>
        </p:nvSpPr>
        <p:spPr bwMode="auto">
          <a:xfrm>
            <a:off x="1058088" y="3597836"/>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721008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K-Truss</a:t>
            </a:r>
            <a:endParaRPr lang="en-US" dirty="0"/>
          </a:p>
        </p:txBody>
      </p:sp>
      <p:sp>
        <p:nvSpPr>
          <p:cNvPr id="3" name="Content Placeholder 2"/>
          <p:cNvSpPr>
            <a:spLocks noGrp="1"/>
          </p:cNvSpPr>
          <p:nvPr>
            <p:ph idx="1"/>
          </p:nvPr>
        </p:nvSpPr>
        <p:spPr/>
        <p:txBody>
          <a:bodyPr>
            <a:normAutofit/>
          </a:bodyPr>
          <a:lstStyle/>
          <a:p>
            <a:r>
              <a:rPr lang="en-US" dirty="0" smtClean="0"/>
              <a:t>A graph is a k-truss if each edge is part of at least k-2 triangles</a:t>
            </a:r>
          </a:p>
          <a:p>
            <a:r>
              <a:rPr lang="en-US" dirty="0"/>
              <a:t>A generalization of a clique (a k-clique is a k-truss), ensuring a </a:t>
            </a:r>
            <a:r>
              <a:rPr lang="en-US" dirty="0" smtClean="0"/>
              <a:t>minimum </a:t>
            </a:r>
            <a:r>
              <a:rPr lang="en-US" dirty="0"/>
              <a:t>level of connectivity within the graph </a:t>
            </a:r>
          </a:p>
          <a:p>
            <a:r>
              <a:rPr lang="en-US" dirty="0" smtClean="0"/>
              <a:t>Traditional technique:</a:t>
            </a:r>
          </a:p>
          <a:p>
            <a:pPr lvl="1"/>
            <a:r>
              <a:rPr lang="en-US" dirty="0" smtClean="0"/>
              <a:t>Compute the support for every edge</a:t>
            </a:r>
            <a:endParaRPr lang="en-US" dirty="0"/>
          </a:p>
          <a:p>
            <a:pPr lvl="1"/>
            <a:r>
              <a:rPr lang="en-US" dirty="0"/>
              <a:t>R</a:t>
            </a:r>
            <a:r>
              <a:rPr lang="en-US" dirty="0" smtClean="0"/>
              <a:t>emove any edges with support less than k-2 and update the list of edges</a:t>
            </a:r>
          </a:p>
          <a:p>
            <a:pPr lvl="1"/>
            <a:r>
              <a:rPr lang="en-US" dirty="0" smtClean="0"/>
              <a:t>When all edges have support of at least k-2, we have a k-truss</a:t>
            </a:r>
            <a:endParaRPr lang="en-US" dirty="0"/>
          </a:p>
        </p:txBody>
      </p:sp>
    </p:spTree>
    <p:extLst>
      <p:ext uri="{BB962C8B-B14F-4D97-AF65-F5344CB8AC3E}">
        <p14:creationId xmlns:p14="http://schemas.microsoft.com/office/powerpoint/2010/main" val="143561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terms of Matrices</a:t>
            </a:r>
            <a:endParaRPr lang="en-US" dirty="0"/>
          </a:p>
        </p:txBody>
      </p:sp>
      <p:sp>
        <p:nvSpPr>
          <p:cNvPr id="3" name="Content Placeholder 2"/>
          <p:cNvSpPr>
            <a:spLocks noGrp="1"/>
          </p:cNvSpPr>
          <p:nvPr>
            <p:ph idx="1"/>
          </p:nvPr>
        </p:nvSpPr>
        <p:spPr>
          <a:xfrm>
            <a:off x="226280" y="1417638"/>
            <a:ext cx="8229600" cy="4525963"/>
          </a:xfrm>
        </p:spPr>
        <p:txBody>
          <a:bodyPr>
            <a:normAutofit/>
          </a:bodyPr>
          <a:lstStyle/>
          <a:p>
            <a:r>
              <a:rPr lang="en-US" dirty="0" smtClean="0"/>
              <a:t>If E is the </a:t>
            </a:r>
            <a:r>
              <a:rPr lang="en-US" dirty="0" err="1" smtClean="0"/>
              <a:t>unoriented</a:t>
            </a:r>
            <a:r>
              <a:rPr lang="en-US" dirty="0" smtClean="0"/>
              <a:t> incidence matrix (rows are edges and columns are vertices) of graph G, and A is the associated adjacency matrix</a:t>
            </a:r>
          </a:p>
          <a:p>
            <a:r>
              <a:rPr lang="en-US" dirty="0" smtClean="0"/>
              <a:t>If G is a k-truss, the following must be satisfied:</a:t>
            </a:r>
          </a:p>
          <a:p>
            <a:pPr lvl="1"/>
            <a:r>
              <a:rPr lang="en-US" b="0" dirty="0" smtClean="0"/>
              <a:t>AND((E*A == 2) * 1 &gt; k – 2)</a:t>
            </a:r>
          </a:p>
          <a:p>
            <a:r>
              <a:rPr lang="en-US" dirty="0" smtClean="0"/>
              <a:t>Why?</a:t>
            </a:r>
          </a:p>
          <a:p>
            <a:pPr lvl="1"/>
            <a:r>
              <a:rPr lang="en-US" b="0" dirty="0" smtClean="0"/>
              <a:t>E*A: each row of the result is the sum of rows in A associated with the two vertices of an edge in G</a:t>
            </a:r>
          </a:p>
          <a:p>
            <a:pPr lvl="1"/>
            <a:r>
              <a:rPr lang="en-US" b="0" dirty="0" smtClean="0"/>
              <a:t>E*A == 2:  Result is 1 where vertex pair of edge have a common neighbor</a:t>
            </a:r>
          </a:p>
          <a:p>
            <a:pPr lvl="1"/>
            <a:r>
              <a:rPr lang="en-US" b="0" dirty="0" smtClean="0"/>
              <a:t>(E*A ==2) * 1 : Result is the sum of number of common neighbors for vertices of each edge</a:t>
            </a:r>
          </a:p>
          <a:p>
            <a:pPr lvl="1"/>
            <a:r>
              <a:rPr lang="en-US" b="0" dirty="0" smtClean="0"/>
              <a:t>(E*A ==2) * 1 &gt; k – 2: Result is 1 if more common neighbors than k-2</a:t>
            </a:r>
            <a:endParaRPr lang="en-US" b="0" dirty="0"/>
          </a:p>
        </p:txBody>
      </p:sp>
    </p:spTree>
    <p:extLst>
      <p:ext uri="{BB962C8B-B14F-4D97-AF65-F5344CB8AC3E}">
        <p14:creationId xmlns:p14="http://schemas.microsoft.com/office/powerpoint/2010/main" val="339616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 iterative algorithm</a:t>
            </a:r>
            <a:endParaRPr lang="en-US" dirty="0"/>
          </a:p>
        </p:txBody>
      </p:sp>
      <p:sp>
        <p:nvSpPr>
          <p:cNvPr id="3" name="Content Placeholder 2"/>
          <p:cNvSpPr>
            <a:spLocks noGrp="1"/>
          </p:cNvSpPr>
          <p:nvPr>
            <p:ph idx="1"/>
          </p:nvPr>
        </p:nvSpPr>
        <p:spPr>
          <a:xfrm>
            <a:off x="457200" y="1600200"/>
            <a:ext cx="8229600" cy="4823983"/>
          </a:xfrm>
        </p:spPr>
        <p:txBody>
          <a:bodyPr>
            <a:normAutofit/>
          </a:bodyPr>
          <a:lstStyle/>
          <a:p>
            <a:r>
              <a:rPr lang="en-US" dirty="0" smtClean="0"/>
              <a:t>Strategy: start with the whole graph and iteratively remove edges that don’t find the k-truss criteria</a:t>
            </a:r>
          </a:p>
          <a:p>
            <a:r>
              <a:rPr lang="en-US" b="0" dirty="0" smtClean="0"/>
              <a:t>Adjacency Matrix (A) = E</a:t>
            </a:r>
            <a:r>
              <a:rPr lang="en-US" b="0" baseline="30000" dirty="0" smtClean="0"/>
              <a:t>T</a:t>
            </a:r>
            <a:r>
              <a:rPr lang="en-US" b="0" dirty="0"/>
              <a:t>E</a:t>
            </a:r>
            <a:r>
              <a:rPr lang="en-US" b="0" dirty="0" smtClean="0"/>
              <a:t> – </a:t>
            </a:r>
            <a:r>
              <a:rPr lang="en-US" b="0" dirty="0" err="1" smtClean="0"/>
              <a:t>diag</a:t>
            </a:r>
            <a:r>
              <a:rPr lang="en-US" b="0" dirty="0" smtClean="0"/>
              <a:t>(E</a:t>
            </a:r>
            <a:r>
              <a:rPr lang="en-US" b="0" baseline="30000" dirty="0" smtClean="0"/>
              <a:t>T</a:t>
            </a:r>
            <a:r>
              <a:rPr lang="en-US" b="0" dirty="0"/>
              <a:t>E</a:t>
            </a:r>
            <a:r>
              <a:rPr lang="en-US" b="0" dirty="0" smtClean="0"/>
              <a:t>)</a:t>
            </a:r>
          </a:p>
          <a:p>
            <a:r>
              <a:rPr lang="en-US" dirty="0" smtClean="0"/>
              <a:t>Algorithm:</a:t>
            </a:r>
          </a:p>
          <a:p>
            <a:pPr lvl="1"/>
            <a:r>
              <a:rPr lang="en-US" b="0" dirty="0" smtClean="0"/>
              <a:t>R </a:t>
            </a:r>
            <a:r>
              <a:rPr lang="en-US" b="0" dirty="0"/>
              <a:t>← </a:t>
            </a:r>
            <a:r>
              <a:rPr lang="en-US" b="0" dirty="0" smtClean="0"/>
              <a:t>E*A </a:t>
            </a:r>
          </a:p>
          <a:p>
            <a:pPr lvl="1"/>
            <a:r>
              <a:rPr lang="en-US" b="0" dirty="0" smtClean="0"/>
              <a:t>x </a:t>
            </a:r>
            <a:r>
              <a:rPr lang="en-US" b="0" dirty="0"/>
              <a:t>← </a:t>
            </a:r>
            <a:r>
              <a:rPr lang="en-US" b="0" dirty="0" smtClean="0"/>
              <a:t>find(( R </a:t>
            </a:r>
            <a:r>
              <a:rPr lang="en-US" b="0" dirty="0"/>
              <a:t>= 2 </a:t>
            </a:r>
            <a:r>
              <a:rPr lang="en-US" b="0" dirty="0" smtClean="0"/>
              <a:t>)*𝟏 </a:t>
            </a:r>
            <a:r>
              <a:rPr lang="en-US" b="0" dirty="0"/>
              <a:t>&lt; </a:t>
            </a:r>
            <a:r>
              <a:rPr lang="en-US" b="0" dirty="0" smtClean="0"/>
              <a:t>k </a:t>
            </a:r>
            <a:r>
              <a:rPr lang="en-US" b="0" dirty="0"/>
              <a:t>− </a:t>
            </a:r>
            <a:r>
              <a:rPr lang="en-US" b="0" dirty="0" smtClean="0"/>
              <a:t>2) % x </a:t>
            </a:r>
            <a:r>
              <a:rPr lang="en-US" b="0" dirty="0"/>
              <a:t>is </a:t>
            </a:r>
            <a:r>
              <a:rPr lang="en-US" b="0" dirty="0" smtClean="0"/>
              <a:t>edges preventing </a:t>
            </a:r>
            <a:r>
              <a:rPr lang="en-US" b="0" dirty="0"/>
              <a:t>a </a:t>
            </a:r>
            <a:r>
              <a:rPr lang="en-US" b="0" dirty="0" smtClean="0"/>
              <a:t>k-truss </a:t>
            </a:r>
            <a:endParaRPr lang="en-US" b="0" dirty="0"/>
          </a:p>
          <a:p>
            <a:pPr lvl="1"/>
            <a:r>
              <a:rPr lang="en-US" b="0" dirty="0" smtClean="0"/>
              <a:t>While x is not empty, do:</a:t>
            </a:r>
            <a:endParaRPr lang="en-US" b="0" dirty="0"/>
          </a:p>
          <a:p>
            <a:pPr lvl="2"/>
            <a:r>
              <a:rPr lang="en-US" b="0" dirty="0">
                <a:latin typeface="Arial"/>
                <a:cs typeface="Arial"/>
              </a:rPr>
              <a:t>E</a:t>
            </a:r>
            <a:r>
              <a:rPr lang="en-US" b="0" baseline="-25000" dirty="0" smtClean="0">
                <a:latin typeface="Arial"/>
                <a:cs typeface="Arial"/>
              </a:rPr>
              <a:t>𝑥</a:t>
            </a:r>
            <a:r>
              <a:rPr lang="en-US" b="0" dirty="0" smtClean="0">
                <a:latin typeface="Arial"/>
                <a:cs typeface="Arial"/>
              </a:rPr>
              <a:t> </a:t>
            </a:r>
            <a:r>
              <a:rPr lang="en-US" b="0" dirty="0">
                <a:latin typeface="Arial"/>
                <a:cs typeface="Arial"/>
              </a:rPr>
              <a:t>← </a:t>
            </a:r>
            <a:r>
              <a:rPr lang="en-US" b="0" dirty="0" smtClean="0">
                <a:latin typeface="Arial"/>
                <a:cs typeface="Arial"/>
              </a:rPr>
              <a:t>E(x,  ∶) 	% get </a:t>
            </a:r>
            <a:r>
              <a:rPr lang="en-US" b="0" dirty="0">
                <a:latin typeface="Arial"/>
                <a:cs typeface="Arial"/>
              </a:rPr>
              <a:t>the edges to </a:t>
            </a:r>
            <a:r>
              <a:rPr lang="en-US" b="0" dirty="0" smtClean="0">
                <a:latin typeface="Arial"/>
                <a:cs typeface="Arial"/>
              </a:rPr>
              <a:t>remove</a:t>
            </a:r>
            <a:endParaRPr lang="en-US" b="0" dirty="0">
              <a:latin typeface="Arial"/>
              <a:cs typeface="Arial"/>
            </a:endParaRPr>
          </a:p>
          <a:p>
            <a:pPr lvl="2"/>
            <a:r>
              <a:rPr lang="en-US" b="0" dirty="0" smtClean="0">
                <a:latin typeface="Arial"/>
                <a:cs typeface="Arial"/>
              </a:rPr>
              <a:t>E  ← E(x</a:t>
            </a:r>
            <a:r>
              <a:rPr lang="en-US" b="0" baseline="-25000" dirty="0" smtClean="0">
                <a:latin typeface="Arial"/>
                <a:cs typeface="Arial"/>
              </a:rPr>
              <a:t>c</a:t>
            </a:r>
            <a:r>
              <a:rPr lang="en-US" b="0" dirty="0" smtClean="0">
                <a:latin typeface="Arial"/>
                <a:cs typeface="Arial"/>
              </a:rPr>
              <a:t>, ∶) 	% keep </a:t>
            </a:r>
            <a:r>
              <a:rPr lang="en-US" b="0" dirty="0">
                <a:latin typeface="Arial"/>
                <a:cs typeface="Arial"/>
              </a:rPr>
              <a:t>only the complementary </a:t>
            </a:r>
            <a:r>
              <a:rPr lang="en-US" b="0" dirty="0" smtClean="0">
                <a:latin typeface="Arial"/>
                <a:cs typeface="Arial"/>
              </a:rPr>
              <a:t>edges</a:t>
            </a:r>
            <a:endParaRPr lang="en-US" b="0" dirty="0">
              <a:latin typeface="Arial"/>
              <a:cs typeface="Arial"/>
            </a:endParaRPr>
          </a:p>
          <a:p>
            <a:pPr lvl="2"/>
            <a:r>
              <a:rPr lang="en-US" b="0" dirty="0" smtClean="0">
                <a:latin typeface="Arial"/>
                <a:cs typeface="Arial"/>
              </a:rPr>
              <a:t>R  ← E(x</a:t>
            </a:r>
            <a:r>
              <a:rPr lang="en-US" b="0" baseline="-25000" dirty="0" smtClean="0">
                <a:latin typeface="Arial"/>
                <a:cs typeface="Arial"/>
              </a:rPr>
              <a:t>c</a:t>
            </a:r>
            <a:r>
              <a:rPr lang="en-US" b="0" dirty="0" smtClean="0">
                <a:latin typeface="Arial"/>
                <a:cs typeface="Arial"/>
              </a:rPr>
              <a:t>, </a:t>
            </a:r>
            <a:r>
              <a:rPr lang="en-US" b="0" dirty="0">
                <a:latin typeface="Arial"/>
                <a:cs typeface="Arial"/>
              </a:rPr>
              <a:t>∶</a:t>
            </a:r>
            <a:r>
              <a:rPr lang="en-US" b="0" dirty="0" smtClean="0">
                <a:latin typeface="Arial"/>
                <a:cs typeface="Arial"/>
              </a:rPr>
              <a:t>)*A 	% remove </a:t>
            </a:r>
            <a:r>
              <a:rPr lang="en-US" b="0" dirty="0">
                <a:latin typeface="Arial"/>
                <a:cs typeface="Arial"/>
              </a:rPr>
              <a:t>the </a:t>
            </a:r>
            <a:r>
              <a:rPr lang="en-US" b="0" dirty="0" smtClean="0">
                <a:latin typeface="Arial"/>
                <a:cs typeface="Arial"/>
              </a:rPr>
              <a:t>rows associated </a:t>
            </a:r>
            <a:r>
              <a:rPr lang="en-US" b="0" dirty="0">
                <a:latin typeface="Arial"/>
                <a:cs typeface="Arial"/>
              </a:rPr>
              <a:t>with non-truss </a:t>
            </a:r>
            <a:r>
              <a:rPr lang="en-US" b="0" dirty="0" smtClean="0">
                <a:latin typeface="Arial"/>
                <a:cs typeface="Arial"/>
              </a:rPr>
              <a:t>edges</a:t>
            </a:r>
            <a:endParaRPr lang="en-US" b="0" dirty="0">
              <a:latin typeface="Arial"/>
              <a:cs typeface="Arial"/>
            </a:endParaRPr>
          </a:p>
          <a:p>
            <a:pPr lvl="2"/>
            <a:r>
              <a:rPr lang="en-US" b="0" dirty="0" smtClean="0">
                <a:latin typeface="Arial"/>
                <a:cs typeface="Arial"/>
              </a:rPr>
              <a:t>R  ← R−E * [E</a:t>
            </a:r>
            <a:r>
              <a:rPr lang="en-US" b="0" baseline="-25000" dirty="0" smtClean="0">
                <a:latin typeface="Arial"/>
                <a:cs typeface="Arial"/>
              </a:rPr>
              <a:t>𝑥</a:t>
            </a:r>
            <a:r>
              <a:rPr lang="en-US" b="0" dirty="0" smtClean="0">
                <a:latin typeface="Arial"/>
                <a:cs typeface="Arial"/>
              </a:rPr>
              <a:t>E</a:t>
            </a:r>
            <a:r>
              <a:rPr lang="en-US" b="0" baseline="-25000" dirty="0" smtClean="0">
                <a:latin typeface="Arial"/>
                <a:cs typeface="Arial"/>
              </a:rPr>
              <a:t>𝑥</a:t>
            </a:r>
            <a:r>
              <a:rPr lang="en-US" b="0" baseline="30000" dirty="0" smtClean="0">
                <a:latin typeface="Arial"/>
                <a:cs typeface="Arial"/>
              </a:rPr>
              <a:t>𝑇</a:t>
            </a:r>
            <a:r>
              <a:rPr lang="en-US" b="0" dirty="0" smtClean="0">
                <a:latin typeface="Arial"/>
                <a:cs typeface="Arial"/>
              </a:rPr>
              <a:t>− ( </a:t>
            </a:r>
            <a:r>
              <a:rPr lang="en-US" b="0" dirty="0" err="1" smtClean="0">
                <a:latin typeface="Arial"/>
                <a:cs typeface="Arial"/>
              </a:rPr>
              <a:t>diag</a:t>
            </a:r>
            <a:r>
              <a:rPr lang="en-US" b="0" dirty="0" smtClean="0">
                <a:latin typeface="Arial"/>
                <a:cs typeface="Arial"/>
              </a:rPr>
              <a:t>(</a:t>
            </a:r>
            <a:r>
              <a:rPr lang="en-US" b="0" dirty="0">
                <a:latin typeface="Arial"/>
                <a:cs typeface="Arial"/>
              </a:rPr>
              <a:t>E</a:t>
            </a:r>
            <a:r>
              <a:rPr lang="en-US" b="0" baseline="-25000" dirty="0">
                <a:latin typeface="Arial"/>
                <a:cs typeface="Arial"/>
              </a:rPr>
              <a:t>𝑥</a:t>
            </a:r>
            <a:r>
              <a:rPr lang="en-US" b="0" dirty="0">
                <a:latin typeface="Arial"/>
                <a:cs typeface="Arial"/>
              </a:rPr>
              <a:t>E</a:t>
            </a:r>
            <a:r>
              <a:rPr lang="en-US" b="0" baseline="-25000" dirty="0">
                <a:latin typeface="Arial"/>
                <a:cs typeface="Arial"/>
              </a:rPr>
              <a:t>𝑥</a:t>
            </a:r>
            <a:r>
              <a:rPr lang="en-US" b="0" baseline="30000" dirty="0">
                <a:latin typeface="Arial"/>
                <a:cs typeface="Arial"/>
              </a:rPr>
              <a:t>𝑇</a:t>
            </a:r>
            <a:r>
              <a:rPr lang="en-US" b="0" dirty="0" smtClean="0">
                <a:latin typeface="Arial"/>
                <a:cs typeface="Arial"/>
              </a:rPr>
              <a:t>) ) ] 	%update R </a:t>
            </a:r>
          </a:p>
          <a:p>
            <a:pPr lvl="2"/>
            <a:r>
              <a:rPr lang="en-US" b="0" dirty="0" smtClean="0">
                <a:latin typeface="Arial"/>
                <a:cs typeface="Arial"/>
              </a:rPr>
              <a:t>x </a:t>
            </a:r>
            <a:r>
              <a:rPr lang="en-US" b="0" dirty="0">
                <a:latin typeface="Arial"/>
                <a:cs typeface="Arial"/>
              </a:rPr>
              <a:t> </a:t>
            </a:r>
            <a:r>
              <a:rPr lang="en-US" b="0" dirty="0" smtClean="0">
                <a:latin typeface="Arial"/>
                <a:cs typeface="Arial"/>
              </a:rPr>
              <a:t> ← find(( R==2 )*𝟏&lt; k−2 )     		%update x </a:t>
            </a:r>
          </a:p>
          <a:p>
            <a:r>
              <a:rPr lang="en-US" dirty="0" err="1" smtClean="0">
                <a:latin typeface="Arial"/>
                <a:cs typeface="Arial"/>
              </a:rPr>
              <a:t>GraphBLAS</a:t>
            </a:r>
            <a:r>
              <a:rPr lang="en-US" dirty="0" smtClean="0">
                <a:latin typeface="Arial"/>
                <a:cs typeface="Arial"/>
              </a:rPr>
              <a:t> kernels required: </a:t>
            </a:r>
            <a:r>
              <a:rPr lang="en-US" dirty="0" err="1" smtClean="0">
                <a:latin typeface="Arial"/>
                <a:cs typeface="Arial"/>
              </a:rPr>
              <a:t>SpGEMM</a:t>
            </a:r>
            <a:r>
              <a:rPr lang="en-US" dirty="0" smtClean="0">
                <a:latin typeface="Arial"/>
                <a:cs typeface="Arial"/>
              </a:rPr>
              <a:t>, </a:t>
            </a:r>
            <a:r>
              <a:rPr lang="en-US" dirty="0" err="1" smtClean="0">
                <a:latin typeface="Arial"/>
                <a:cs typeface="Arial"/>
              </a:rPr>
              <a:t>SpMV</a:t>
            </a:r>
            <a:endParaRPr lang="en-US" dirty="0">
              <a:latin typeface="Arial"/>
              <a:cs typeface="Arial"/>
            </a:endParaRPr>
          </a:p>
        </p:txBody>
      </p:sp>
    </p:spTree>
    <p:extLst>
      <p:ext uri="{BB962C8B-B14F-4D97-AF65-F5344CB8AC3E}">
        <p14:creationId xmlns:p14="http://schemas.microsoft.com/office/powerpoint/2010/main" val="305167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 find a 3-truss of G</a:t>
            </a:r>
            <a:endParaRPr lang="en-US" dirty="0"/>
          </a:p>
        </p:txBody>
      </p:sp>
      <p:sp>
        <p:nvSpPr>
          <p:cNvPr id="38" name="TextBox 37"/>
          <p:cNvSpPr txBox="1"/>
          <p:nvPr/>
        </p:nvSpPr>
        <p:spPr>
          <a:xfrm>
            <a:off x="6298331" y="2947631"/>
            <a:ext cx="2965560" cy="369332"/>
          </a:xfrm>
          <a:prstGeom prst="rect">
            <a:avLst/>
          </a:prstGeom>
          <a:noFill/>
        </p:spPr>
        <p:txBody>
          <a:bodyPr wrap="square" rtlCol="0">
            <a:spAutoFit/>
          </a:bodyPr>
          <a:lstStyle/>
          <a:p>
            <a:r>
              <a:rPr lang="en-US" dirty="0" smtClean="0">
                <a:latin typeface="Times"/>
                <a:cs typeface="Times"/>
              </a:rPr>
              <a:t>For 3 truss, k=3</a:t>
            </a:r>
            <a:endParaRPr lang="en-US" dirty="0">
              <a:latin typeface="Times"/>
              <a:cs typeface="Times"/>
            </a:endParaRPr>
          </a:p>
        </p:txBody>
      </p:sp>
      <p:grpSp>
        <p:nvGrpSpPr>
          <p:cNvPr id="60" name="Group 59"/>
          <p:cNvGrpSpPr/>
          <p:nvPr/>
        </p:nvGrpSpPr>
        <p:grpSpPr>
          <a:xfrm>
            <a:off x="265436" y="1131317"/>
            <a:ext cx="3388976" cy="3310752"/>
            <a:chOff x="184206" y="1003351"/>
            <a:chExt cx="3692416" cy="3380463"/>
          </a:xfrm>
        </p:grpSpPr>
        <p:sp>
          <p:nvSpPr>
            <p:cNvPr id="4" name="Oval 3"/>
            <p:cNvSpPr/>
            <p:nvPr/>
          </p:nvSpPr>
          <p:spPr>
            <a:xfrm>
              <a:off x="184206" y="1732915"/>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621269" y="1073062"/>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2315283" y="2810997"/>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808572" y="3335269"/>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7"/>
              <a:endCxn id="5" idx="2"/>
            </p:cNvCxnSpPr>
            <p:nvPr/>
          </p:nvCxnSpPr>
          <p:spPr>
            <a:xfrm flipV="1">
              <a:off x="940906" y="1597335"/>
              <a:ext cx="680363" cy="2891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5"/>
              <a:endCxn id="7" idx="0"/>
            </p:cNvCxnSpPr>
            <p:nvPr/>
          </p:nvCxnSpPr>
          <p:spPr>
            <a:xfrm>
              <a:off x="940906" y="2627904"/>
              <a:ext cx="310931" cy="707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0"/>
              <a:endCxn id="5" idx="5"/>
            </p:cNvCxnSpPr>
            <p:nvPr/>
          </p:nvCxnSpPr>
          <p:spPr>
            <a:xfrm flipH="1" flipV="1">
              <a:off x="2377969" y="1968051"/>
              <a:ext cx="380579" cy="8429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7" idx="6"/>
              <a:endCxn id="6" idx="3"/>
            </p:cNvCxnSpPr>
            <p:nvPr/>
          </p:nvCxnSpPr>
          <p:spPr>
            <a:xfrm flipV="1">
              <a:off x="1695101" y="3705986"/>
              <a:ext cx="750011" cy="1535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70735" y="2389481"/>
              <a:ext cx="1307234" cy="696149"/>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963337" y="1351871"/>
              <a:ext cx="577000" cy="369332"/>
            </a:xfrm>
            <a:prstGeom prst="rect">
              <a:avLst/>
            </a:prstGeom>
            <a:noFill/>
          </p:spPr>
          <p:txBody>
            <a:bodyPr wrap="square" rtlCol="0">
              <a:spAutoFit/>
            </a:bodyPr>
            <a:lstStyle/>
            <a:p>
              <a:r>
                <a:rPr lang="en-US" dirty="0" smtClean="0"/>
                <a:t>e1</a:t>
              </a:r>
              <a:endParaRPr lang="en-US" dirty="0"/>
            </a:p>
          </p:txBody>
        </p:sp>
        <p:sp>
          <p:nvSpPr>
            <p:cNvPr id="28" name="TextBox 27"/>
            <p:cNvSpPr txBox="1"/>
            <p:nvPr/>
          </p:nvSpPr>
          <p:spPr>
            <a:xfrm>
              <a:off x="2551820" y="2130357"/>
              <a:ext cx="649992" cy="369332"/>
            </a:xfrm>
            <a:prstGeom prst="rect">
              <a:avLst/>
            </a:prstGeom>
            <a:noFill/>
          </p:spPr>
          <p:txBody>
            <a:bodyPr wrap="square" rtlCol="0">
              <a:spAutoFit/>
            </a:bodyPr>
            <a:lstStyle/>
            <a:p>
              <a:r>
                <a:rPr lang="en-US" dirty="0" smtClean="0"/>
                <a:t>e2</a:t>
              </a:r>
              <a:endParaRPr lang="en-US" dirty="0"/>
            </a:p>
          </p:txBody>
        </p:sp>
        <p:sp>
          <p:nvSpPr>
            <p:cNvPr id="30" name="TextBox 29"/>
            <p:cNvSpPr txBox="1"/>
            <p:nvPr/>
          </p:nvSpPr>
          <p:spPr>
            <a:xfrm>
              <a:off x="630814" y="2947631"/>
              <a:ext cx="621023" cy="369332"/>
            </a:xfrm>
            <a:prstGeom prst="rect">
              <a:avLst/>
            </a:prstGeom>
            <a:noFill/>
          </p:spPr>
          <p:txBody>
            <a:bodyPr wrap="square" rtlCol="0">
              <a:spAutoFit/>
            </a:bodyPr>
            <a:lstStyle/>
            <a:p>
              <a:r>
                <a:rPr lang="en-US" dirty="0" smtClean="0"/>
                <a:t>e3</a:t>
              </a:r>
              <a:endParaRPr lang="en-US" dirty="0"/>
            </a:p>
          </p:txBody>
        </p:sp>
        <p:sp>
          <p:nvSpPr>
            <p:cNvPr id="31" name="TextBox 30"/>
            <p:cNvSpPr txBox="1"/>
            <p:nvPr/>
          </p:nvSpPr>
          <p:spPr>
            <a:xfrm>
              <a:off x="1651079" y="2381662"/>
              <a:ext cx="620182" cy="369332"/>
            </a:xfrm>
            <a:prstGeom prst="rect">
              <a:avLst/>
            </a:prstGeom>
            <a:noFill/>
          </p:spPr>
          <p:txBody>
            <a:bodyPr wrap="square" rtlCol="0">
              <a:spAutoFit/>
            </a:bodyPr>
            <a:lstStyle/>
            <a:p>
              <a:r>
                <a:rPr lang="en-US" dirty="0" smtClean="0"/>
                <a:t>e5</a:t>
              </a:r>
              <a:endParaRPr lang="en-US" dirty="0"/>
            </a:p>
          </p:txBody>
        </p:sp>
        <p:sp>
          <p:nvSpPr>
            <p:cNvPr id="32" name="TextBox 31"/>
            <p:cNvSpPr txBox="1"/>
            <p:nvPr/>
          </p:nvSpPr>
          <p:spPr>
            <a:xfrm>
              <a:off x="1790663" y="3369967"/>
              <a:ext cx="587306" cy="369332"/>
            </a:xfrm>
            <a:prstGeom prst="rect">
              <a:avLst/>
            </a:prstGeom>
            <a:noFill/>
          </p:spPr>
          <p:txBody>
            <a:bodyPr wrap="square" rtlCol="0">
              <a:spAutoFit/>
            </a:bodyPr>
            <a:lstStyle/>
            <a:p>
              <a:r>
                <a:rPr lang="en-US" dirty="0" smtClean="0"/>
                <a:t>e4</a:t>
              </a:r>
              <a:endParaRPr lang="en-US" dirty="0"/>
            </a:p>
          </p:txBody>
        </p:sp>
        <p:sp>
          <p:nvSpPr>
            <p:cNvPr id="43" name="Oval 42"/>
            <p:cNvSpPr/>
            <p:nvPr/>
          </p:nvSpPr>
          <p:spPr>
            <a:xfrm>
              <a:off x="2990093" y="1003351"/>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cxnSp>
          <p:nvCxnSpPr>
            <p:cNvPr id="44" name="Straight Connector 43"/>
            <p:cNvCxnSpPr>
              <a:stCxn id="43" idx="2"/>
              <a:endCxn id="5" idx="6"/>
            </p:cNvCxnSpPr>
            <p:nvPr/>
          </p:nvCxnSpPr>
          <p:spPr>
            <a:xfrm flipH="1">
              <a:off x="2507798" y="1527624"/>
              <a:ext cx="482295" cy="69711"/>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507798" y="1167205"/>
              <a:ext cx="649992" cy="369332"/>
            </a:xfrm>
            <a:prstGeom prst="rect">
              <a:avLst/>
            </a:prstGeom>
            <a:noFill/>
          </p:spPr>
          <p:txBody>
            <a:bodyPr wrap="square" rtlCol="0">
              <a:spAutoFit/>
            </a:bodyPr>
            <a:lstStyle/>
            <a:p>
              <a:r>
                <a:rPr lang="en-US" dirty="0" smtClean="0"/>
                <a:t>e6</a:t>
              </a:r>
              <a:endParaRPr lang="en-US" dirty="0"/>
            </a:p>
          </p:txBody>
        </p:sp>
      </p:grpSp>
      <p:pic>
        <p:nvPicPr>
          <p:cNvPr id="50" name="Picture 49"/>
          <p:cNvPicPr>
            <a:picLocks noChangeAspect="1"/>
          </p:cNvPicPr>
          <p:nvPr/>
        </p:nvPicPr>
        <p:blipFill>
          <a:blip r:embed="rId3"/>
          <a:stretch>
            <a:fillRect/>
          </a:stretch>
        </p:blipFill>
        <p:spPr>
          <a:xfrm>
            <a:off x="4082814" y="1012638"/>
            <a:ext cx="1904147" cy="1553690"/>
          </a:xfrm>
          <a:prstGeom prst="rect">
            <a:avLst/>
          </a:prstGeom>
        </p:spPr>
      </p:pic>
      <p:pic>
        <p:nvPicPr>
          <p:cNvPr id="51" name="Picture 50"/>
          <p:cNvPicPr>
            <a:picLocks noChangeAspect="1"/>
          </p:cNvPicPr>
          <p:nvPr/>
        </p:nvPicPr>
        <p:blipFill>
          <a:blip r:embed="rId4"/>
          <a:stretch>
            <a:fillRect/>
          </a:stretch>
        </p:blipFill>
        <p:spPr>
          <a:xfrm>
            <a:off x="6144768" y="1089989"/>
            <a:ext cx="2057400" cy="1409700"/>
          </a:xfrm>
          <a:prstGeom prst="rect">
            <a:avLst/>
          </a:prstGeom>
        </p:spPr>
      </p:pic>
      <p:pic>
        <p:nvPicPr>
          <p:cNvPr id="52" name="Picture 51"/>
          <p:cNvPicPr>
            <a:picLocks noChangeAspect="1"/>
          </p:cNvPicPr>
          <p:nvPr/>
        </p:nvPicPr>
        <p:blipFill>
          <a:blip r:embed="rId5"/>
          <a:stretch>
            <a:fillRect/>
          </a:stretch>
        </p:blipFill>
        <p:spPr>
          <a:xfrm>
            <a:off x="3433358" y="2861436"/>
            <a:ext cx="2641600" cy="1689100"/>
          </a:xfrm>
          <a:prstGeom prst="rect">
            <a:avLst/>
          </a:prstGeom>
        </p:spPr>
      </p:pic>
      <p:pic>
        <p:nvPicPr>
          <p:cNvPr id="54" name="Picture 53"/>
          <p:cNvPicPr>
            <a:picLocks noChangeAspect="1"/>
          </p:cNvPicPr>
          <p:nvPr/>
        </p:nvPicPr>
        <p:blipFill>
          <a:blip r:embed="rId6"/>
          <a:stretch>
            <a:fillRect/>
          </a:stretch>
        </p:blipFill>
        <p:spPr>
          <a:xfrm>
            <a:off x="6298331" y="3422650"/>
            <a:ext cx="2184400" cy="520700"/>
          </a:xfrm>
          <a:prstGeom prst="rect">
            <a:avLst/>
          </a:prstGeom>
        </p:spPr>
      </p:pic>
      <p:pic>
        <p:nvPicPr>
          <p:cNvPr id="56" name="Picture 55"/>
          <p:cNvPicPr>
            <a:picLocks noChangeAspect="1"/>
          </p:cNvPicPr>
          <p:nvPr/>
        </p:nvPicPr>
        <p:blipFill>
          <a:blip r:embed="rId7"/>
          <a:stretch>
            <a:fillRect/>
          </a:stretch>
        </p:blipFill>
        <p:spPr>
          <a:xfrm>
            <a:off x="774700" y="4174098"/>
            <a:ext cx="7594600" cy="1409700"/>
          </a:xfrm>
          <a:prstGeom prst="rect">
            <a:avLst/>
          </a:prstGeom>
        </p:spPr>
      </p:pic>
      <p:sp>
        <p:nvSpPr>
          <p:cNvPr id="57" name="TextBox 56"/>
          <p:cNvSpPr txBox="1"/>
          <p:nvPr/>
        </p:nvSpPr>
        <p:spPr>
          <a:xfrm>
            <a:off x="1080692" y="5478939"/>
            <a:ext cx="2965560" cy="369332"/>
          </a:xfrm>
          <a:prstGeom prst="rect">
            <a:avLst/>
          </a:prstGeom>
          <a:noFill/>
        </p:spPr>
        <p:txBody>
          <a:bodyPr wrap="square" rtlCol="0">
            <a:spAutoFit/>
          </a:bodyPr>
          <a:lstStyle/>
          <a:p>
            <a:r>
              <a:rPr lang="en-US" dirty="0" smtClean="0">
                <a:latin typeface="Times"/>
                <a:cs typeface="Times"/>
              </a:rPr>
              <a:t>3 truss </a:t>
            </a:r>
            <a:r>
              <a:rPr lang="en-US" dirty="0" err="1" smtClean="0">
                <a:latin typeface="Times"/>
                <a:cs typeface="Times"/>
              </a:rPr>
              <a:t>SubGraph</a:t>
            </a:r>
            <a:r>
              <a:rPr lang="en-US" dirty="0" smtClean="0">
                <a:latin typeface="Times"/>
                <a:cs typeface="Times"/>
              </a:rPr>
              <a:t> given by </a:t>
            </a:r>
            <a:endParaRPr lang="en-US" dirty="0">
              <a:latin typeface="Times"/>
              <a:cs typeface="Times"/>
            </a:endParaRPr>
          </a:p>
        </p:txBody>
      </p:sp>
      <p:pic>
        <p:nvPicPr>
          <p:cNvPr id="58" name="Picture 57"/>
          <p:cNvPicPr>
            <a:picLocks noChangeAspect="1"/>
          </p:cNvPicPr>
          <p:nvPr/>
        </p:nvPicPr>
        <p:blipFill>
          <a:blip r:embed="rId8"/>
          <a:stretch>
            <a:fillRect/>
          </a:stretch>
        </p:blipFill>
        <p:spPr>
          <a:xfrm>
            <a:off x="3669431" y="5055346"/>
            <a:ext cx="2405527" cy="1289920"/>
          </a:xfrm>
          <a:prstGeom prst="rect">
            <a:avLst/>
          </a:prstGeom>
        </p:spPr>
      </p:pic>
    </p:spTree>
    <p:extLst>
      <p:ext uri="{BB962C8B-B14F-4D97-AF65-F5344CB8AC3E}">
        <p14:creationId xmlns:p14="http://schemas.microsoft.com/office/powerpoint/2010/main" val="415035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52399" y="152400"/>
            <a:ext cx="1299149" cy="685800"/>
          </a:xfrm>
          <a:prstGeom prst="rect">
            <a:avLst/>
          </a:prstGeom>
          <a:solidFill>
            <a:schemeClr val="bg1"/>
          </a:solidFill>
          <a:ln w="12700" cap="flat" cmpd="sng" algn="ctr">
            <a:solidFill>
              <a:srgbClr val="FFFFFF"/>
            </a:solidFill>
            <a:prstDash val="solid"/>
            <a:round/>
            <a:headEnd type="none" w="sm" len="sm"/>
            <a:tailEnd type="none" w="sm" len="sm"/>
          </a:ln>
          <a:effectLst/>
        </p:spPr>
        <p:txBody>
          <a:bodyPr vert="horz" wrap="square" lIns="91291" tIns="45646" rIns="91291" bIns="45646" numCol="1" rtlCol="0" anchor="ctr" anchorCtr="0" compatLnSpc="1">
            <a:prstTxWarp prst="textNoShape">
              <a:avLst/>
            </a:prstTxWarp>
          </a:bodyPr>
          <a:lstStyle/>
          <a:p>
            <a:pPr algn="ctr" defTabSz="912903"/>
            <a:endParaRPr lang="en-US" sz="1400" b="1" dirty="0">
              <a:solidFill>
                <a:srgbClr val="000000"/>
              </a:solidFill>
            </a:endParaRPr>
          </a:p>
        </p:txBody>
      </p:sp>
      <p:sp>
        <p:nvSpPr>
          <p:cNvPr id="28"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endParaRPr lang="en-US" dirty="0"/>
          </a:p>
        </p:txBody>
      </p:sp>
      <p:sp>
        <p:nvSpPr>
          <p:cNvPr id="35" name="Title 34"/>
          <p:cNvSpPr>
            <a:spLocks noGrp="1"/>
          </p:cNvSpPr>
          <p:nvPr>
            <p:ph type="title"/>
          </p:nvPr>
        </p:nvSpPr>
        <p:spPr>
          <a:xfrm>
            <a:off x="940532" y="185719"/>
            <a:ext cx="7262946" cy="816989"/>
          </a:xfrm>
        </p:spPr>
        <p:txBody>
          <a:bodyPr/>
          <a:lstStyle/>
          <a:p>
            <a:r>
              <a:rPr lang="en-US" dirty="0" smtClean="0"/>
              <a:t>Outline</a:t>
            </a:r>
            <a:endParaRPr lang="en-US" dirty="0"/>
          </a:p>
        </p:txBody>
      </p:sp>
      <p:sp>
        <p:nvSpPr>
          <p:cNvPr id="36" name="AutoShape 7"/>
          <p:cNvSpPr>
            <a:spLocks noChangeArrowheads="1"/>
          </p:cNvSpPr>
          <p:nvPr/>
        </p:nvSpPr>
        <p:spPr bwMode="auto">
          <a:xfrm>
            <a:off x="1058088" y="4315013"/>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4062378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Jaccard</a:t>
            </a:r>
            <a:r>
              <a:rPr lang="en-US" dirty="0" smtClean="0"/>
              <a:t> Index</a:t>
            </a:r>
            <a:endParaRPr lang="en-US" dirty="0"/>
          </a:p>
        </p:txBody>
      </p:sp>
      <p:sp>
        <p:nvSpPr>
          <p:cNvPr id="3" name="Content Placeholder 2"/>
          <p:cNvSpPr>
            <a:spLocks noGrp="1"/>
          </p:cNvSpPr>
          <p:nvPr>
            <p:ph idx="1"/>
          </p:nvPr>
        </p:nvSpPr>
        <p:spPr/>
        <p:txBody>
          <a:bodyPr/>
          <a:lstStyle/>
          <a:p>
            <a:r>
              <a:rPr lang="en-US" dirty="0" err="1" smtClean="0"/>
              <a:t>Jaccard</a:t>
            </a:r>
            <a:r>
              <a:rPr lang="en-US" dirty="0" smtClean="0"/>
              <a:t> coefficient measures the overlap of two vertices in an </a:t>
            </a:r>
            <a:r>
              <a:rPr lang="en-US" dirty="0" err="1" smtClean="0"/>
              <a:t>unweighted</a:t>
            </a:r>
            <a:r>
              <a:rPr lang="en-US" dirty="0" smtClean="0"/>
              <a:t>, undirected graph</a:t>
            </a:r>
          </a:p>
          <a:p>
            <a:pPr marL="237328" lvl="1" indent="-237328">
              <a:lnSpc>
                <a:spcPts val="2200"/>
              </a:lnSpc>
              <a:spcBef>
                <a:spcPts val="1200"/>
              </a:spcBef>
              <a:buFont typeface="Arial"/>
              <a:buChar char="•"/>
            </a:pPr>
            <a:r>
              <a:rPr lang="en-US" dirty="0" smtClean="0"/>
              <a:t>Expressed </a:t>
            </a:r>
            <a:r>
              <a:rPr lang="en-US" dirty="0"/>
              <a:t>as </a:t>
            </a:r>
            <a:r>
              <a:rPr lang="en-US" dirty="0" smtClean="0"/>
              <a:t>(for </a:t>
            </a:r>
            <a:r>
              <a:rPr lang="en-US" dirty="0"/>
              <a:t>vertices v</a:t>
            </a:r>
            <a:r>
              <a:rPr lang="en-US" baseline="-25000" dirty="0"/>
              <a:t>i</a:t>
            </a:r>
            <a:r>
              <a:rPr lang="en-US" dirty="0"/>
              <a:t> and </a:t>
            </a:r>
            <a:r>
              <a:rPr lang="en-US" dirty="0" err="1" smtClean="0"/>
              <a:t>v</a:t>
            </a:r>
            <a:r>
              <a:rPr lang="en-US" baseline="-25000" dirty="0" err="1" smtClean="0"/>
              <a:t>j</a:t>
            </a:r>
            <a:r>
              <a:rPr lang="en-US" dirty="0" smtClean="0"/>
              <a:t>), where </a:t>
            </a:r>
            <a:r>
              <a:rPr lang="en-US" i="1" dirty="0" smtClean="0"/>
              <a:t>N </a:t>
            </a:r>
            <a:r>
              <a:rPr lang="en-US" dirty="0" smtClean="0"/>
              <a:t>is the neighbors: </a:t>
            </a:r>
          </a:p>
          <a:p>
            <a:endParaRPr lang="en-US" dirty="0"/>
          </a:p>
          <a:p>
            <a:endParaRPr lang="en-US" dirty="0" smtClean="0"/>
          </a:p>
          <a:p>
            <a:r>
              <a:rPr lang="en-US" dirty="0" smtClean="0"/>
              <a:t>Given the connection vectors (a column or row in the adjacency matrix A) for vertices </a:t>
            </a:r>
            <a:r>
              <a:rPr lang="en-US" dirty="0"/>
              <a:t>v</a:t>
            </a:r>
            <a:r>
              <a:rPr lang="en-US" baseline="-25000" dirty="0"/>
              <a:t>i</a:t>
            </a:r>
            <a:r>
              <a:rPr lang="en-US" dirty="0"/>
              <a:t> and </a:t>
            </a:r>
            <a:r>
              <a:rPr lang="en-US" dirty="0" err="1" smtClean="0"/>
              <a:t>v</a:t>
            </a:r>
            <a:r>
              <a:rPr lang="en-US" baseline="-25000" dirty="0" err="1" smtClean="0"/>
              <a:t>j</a:t>
            </a:r>
            <a:r>
              <a:rPr lang="en-US" baseline="-25000" dirty="0" smtClean="0"/>
              <a:t> </a:t>
            </a:r>
            <a:r>
              <a:rPr lang="en-US" dirty="0" smtClean="0"/>
              <a:t>(denoted as </a:t>
            </a:r>
            <a:r>
              <a:rPr lang="en-US" dirty="0" err="1" smtClean="0"/>
              <a:t>a</a:t>
            </a:r>
            <a:r>
              <a:rPr lang="en-US" baseline="-25000" dirty="0" err="1" smtClean="0"/>
              <a:t>i</a:t>
            </a:r>
            <a:r>
              <a:rPr lang="en-US" dirty="0" smtClean="0"/>
              <a:t> and </a:t>
            </a:r>
            <a:r>
              <a:rPr lang="en-US" dirty="0" err="1" smtClean="0"/>
              <a:t>a</a:t>
            </a:r>
            <a:r>
              <a:rPr lang="en-US" baseline="-25000" dirty="0" err="1" smtClean="0"/>
              <a:t>j</a:t>
            </a:r>
            <a:r>
              <a:rPr lang="en-US" dirty="0" smtClean="0"/>
              <a:t>) the numerator and denominator can be expressed as </a:t>
            </a:r>
            <a:r>
              <a:rPr lang="en-US" dirty="0" err="1" smtClean="0"/>
              <a:t>a</a:t>
            </a:r>
            <a:r>
              <a:rPr lang="en-US" baseline="-25000" dirty="0" err="1" smtClean="0"/>
              <a:t>i</a:t>
            </a:r>
            <a:r>
              <a:rPr lang="en-US" baseline="30000" dirty="0" err="1" smtClean="0"/>
              <a:t>T</a:t>
            </a:r>
            <a:r>
              <a:rPr lang="en-US" dirty="0" err="1" smtClean="0"/>
              <a:t>a</a:t>
            </a:r>
            <a:r>
              <a:rPr lang="en-US" baseline="-25000" dirty="0" err="1" smtClean="0"/>
              <a:t>j</a:t>
            </a:r>
            <a:r>
              <a:rPr lang="en-US" dirty="0" smtClean="0"/>
              <a:t> where the we replace multiplication with the AND operator in the numerator and the OR operator in the denominator</a:t>
            </a:r>
          </a:p>
          <a:p>
            <a:r>
              <a:rPr lang="en-US" dirty="0" smtClean="0"/>
              <a:t>This gives us:</a:t>
            </a:r>
          </a:p>
          <a:p>
            <a:endParaRPr lang="en-US" dirty="0"/>
          </a:p>
          <a:p>
            <a:pPr lvl="1"/>
            <a:r>
              <a:rPr lang="en-US" b="0" dirty="0" smtClean="0"/>
              <a:t>Where ./ represents the element by element division</a:t>
            </a:r>
          </a:p>
          <a:p>
            <a:endParaRPr lang="en-US" dirty="0" smtClean="0"/>
          </a:p>
          <a:p>
            <a:endParaRPr lang="en-US" dirty="0"/>
          </a:p>
        </p:txBody>
      </p:sp>
      <p:pic>
        <p:nvPicPr>
          <p:cNvPr id="8" name="Picture 7" descr="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461" y="2550283"/>
            <a:ext cx="2108200" cy="571500"/>
          </a:xfrm>
          <a:prstGeom prst="rect">
            <a:avLst/>
          </a:prstGeom>
        </p:spPr>
      </p:pic>
      <p:pic>
        <p:nvPicPr>
          <p:cNvPr id="9" name="Picture 8"/>
          <p:cNvPicPr>
            <a:picLocks noChangeAspect="1"/>
          </p:cNvPicPr>
          <p:nvPr/>
        </p:nvPicPr>
        <p:blipFill>
          <a:blip r:embed="rId4"/>
          <a:stretch>
            <a:fillRect/>
          </a:stretch>
        </p:blipFill>
        <p:spPr>
          <a:xfrm>
            <a:off x="2565400" y="5230328"/>
            <a:ext cx="4000500" cy="279400"/>
          </a:xfrm>
          <a:prstGeom prst="rect">
            <a:avLst/>
          </a:prstGeom>
        </p:spPr>
      </p:pic>
    </p:spTree>
    <p:extLst>
      <p:ext uri="{BB962C8B-B14F-4D97-AF65-F5344CB8AC3E}">
        <p14:creationId xmlns:p14="http://schemas.microsoft.com/office/powerpoint/2010/main" val="44717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52399" y="152400"/>
            <a:ext cx="1299149" cy="685800"/>
          </a:xfrm>
          <a:prstGeom prst="rect">
            <a:avLst/>
          </a:prstGeom>
          <a:solidFill>
            <a:schemeClr val="bg1"/>
          </a:solidFill>
          <a:ln w="12700" cap="flat" cmpd="sng" algn="ctr">
            <a:solidFill>
              <a:srgbClr val="FFFFFF"/>
            </a:solidFill>
            <a:prstDash val="solid"/>
            <a:round/>
            <a:headEnd type="none" w="sm" len="sm"/>
            <a:tailEnd type="none" w="sm" len="sm"/>
          </a:ln>
          <a:effectLst/>
        </p:spPr>
        <p:txBody>
          <a:bodyPr vert="horz" wrap="square" lIns="91291" tIns="45646" rIns="91291" bIns="45646" numCol="1" rtlCol="0" anchor="ctr" anchorCtr="0" compatLnSpc="1">
            <a:prstTxWarp prst="textNoShape">
              <a:avLst/>
            </a:prstTxWarp>
          </a:bodyPr>
          <a:lstStyle/>
          <a:p>
            <a:pPr algn="ctr" defTabSz="912903"/>
            <a:endParaRPr lang="en-US" sz="1400" b="1" dirty="0">
              <a:solidFill>
                <a:srgbClr val="000000"/>
              </a:solidFill>
            </a:endParaRPr>
          </a:p>
        </p:txBody>
      </p:sp>
      <p:sp>
        <p:nvSpPr>
          <p:cNvPr id="28"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endParaRPr lang="en-US" dirty="0"/>
          </a:p>
        </p:txBody>
      </p:sp>
      <p:sp>
        <p:nvSpPr>
          <p:cNvPr id="35" name="Title 34"/>
          <p:cNvSpPr>
            <a:spLocks noGrp="1"/>
          </p:cNvSpPr>
          <p:nvPr>
            <p:ph type="title"/>
          </p:nvPr>
        </p:nvSpPr>
        <p:spPr>
          <a:xfrm>
            <a:off x="940532" y="185719"/>
            <a:ext cx="7262946" cy="816989"/>
          </a:xfrm>
        </p:spPr>
        <p:txBody>
          <a:bodyPr/>
          <a:lstStyle/>
          <a:p>
            <a:r>
              <a:rPr lang="en-US" dirty="0" smtClean="0"/>
              <a:t>Outline</a:t>
            </a:r>
            <a:endParaRPr lang="en-US" dirty="0"/>
          </a:p>
        </p:txBody>
      </p:sp>
      <p:sp>
        <p:nvSpPr>
          <p:cNvPr id="36" name="AutoShape 7"/>
          <p:cNvSpPr>
            <a:spLocks noChangeArrowheads="1"/>
          </p:cNvSpPr>
          <p:nvPr/>
        </p:nvSpPr>
        <p:spPr bwMode="auto">
          <a:xfrm>
            <a:off x="1058088" y="2133601"/>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18877757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Find </a:t>
            </a:r>
            <a:r>
              <a:rPr lang="en-US" dirty="0" err="1" smtClean="0"/>
              <a:t>Jaccard</a:t>
            </a:r>
            <a:r>
              <a:rPr lang="en-US" dirty="0" smtClean="0"/>
              <a:t> Index</a:t>
            </a:r>
            <a:endParaRPr lang="en-US" dirty="0"/>
          </a:p>
        </p:txBody>
      </p:sp>
      <p:sp>
        <p:nvSpPr>
          <p:cNvPr id="3" name="Content Placeholder 2"/>
          <p:cNvSpPr>
            <a:spLocks noGrp="1"/>
          </p:cNvSpPr>
          <p:nvPr>
            <p:ph idx="1"/>
          </p:nvPr>
        </p:nvSpPr>
        <p:spPr/>
        <p:txBody>
          <a:bodyPr/>
          <a:lstStyle/>
          <a:p>
            <a:r>
              <a:rPr lang="en-US" dirty="0" smtClean="0"/>
              <a:t>Using the standard operations, A</a:t>
            </a:r>
            <a:r>
              <a:rPr lang="en-US" baseline="30000" dirty="0" smtClean="0"/>
              <a:t>2</a:t>
            </a:r>
            <a:r>
              <a:rPr lang="en-US" baseline="-25000" dirty="0" smtClean="0"/>
              <a:t>AND</a:t>
            </a:r>
            <a:r>
              <a:rPr lang="en-US" dirty="0"/>
              <a:t> </a:t>
            </a:r>
            <a:r>
              <a:rPr lang="en-US" dirty="0" smtClean="0"/>
              <a:t>is the same as A</a:t>
            </a:r>
            <a:r>
              <a:rPr lang="en-US" baseline="30000" dirty="0" smtClean="0"/>
              <a:t>2</a:t>
            </a:r>
          </a:p>
          <a:p>
            <a:r>
              <a:rPr lang="en-US" dirty="0" smtClean="0"/>
              <a:t>Also, the inclusion-exclusion principle gives us a way to compute </a:t>
            </a:r>
            <a:r>
              <a:rPr lang="en-US" b="0" dirty="0" smtClean="0"/>
              <a:t>A</a:t>
            </a:r>
            <a:r>
              <a:rPr lang="en-US" b="0" baseline="30000" dirty="0" smtClean="0"/>
              <a:t>2</a:t>
            </a:r>
            <a:r>
              <a:rPr lang="en-US" b="0" baseline="-25000" dirty="0" smtClean="0"/>
              <a:t>OR</a:t>
            </a:r>
            <a:r>
              <a:rPr lang="en-US" dirty="0"/>
              <a:t> </a:t>
            </a:r>
            <a:r>
              <a:rPr lang="en-US" dirty="0" smtClean="0"/>
              <a:t>when we have the degrees of the vertex neighbors d</a:t>
            </a:r>
            <a:r>
              <a:rPr lang="en-US" baseline="-25000" dirty="0" smtClean="0"/>
              <a:t>i</a:t>
            </a:r>
            <a:r>
              <a:rPr lang="en-US" dirty="0" smtClean="0"/>
              <a:t> and </a:t>
            </a:r>
            <a:r>
              <a:rPr lang="en-US" dirty="0" err="1" smtClean="0"/>
              <a:t>d</a:t>
            </a:r>
            <a:r>
              <a:rPr lang="en-US" baseline="-25000" dirty="0" err="1" smtClean="0"/>
              <a:t>j</a:t>
            </a:r>
            <a:r>
              <a:rPr lang="en-US" dirty="0" smtClean="0"/>
              <a:t>: </a:t>
            </a:r>
            <a:r>
              <a:rPr lang="en-US" b="0" dirty="0" smtClean="0"/>
              <a:t>A</a:t>
            </a:r>
            <a:r>
              <a:rPr lang="en-US" b="0" baseline="30000" dirty="0" smtClean="0"/>
              <a:t>2</a:t>
            </a:r>
            <a:r>
              <a:rPr lang="en-US" b="0" baseline="-25000" dirty="0" smtClean="0"/>
              <a:t>OR </a:t>
            </a:r>
            <a:r>
              <a:rPr lang="en-US" b="0" dirty="0" smtClean="0"/>
              <a:t>= </a:t>
            </a:r>
            <a:r>
              <a:rPr lang="en-US" b="0" dirty="0" err="1" smtClean="0"/>
              <a:t>Σd</a:t>
            </a:r>
            <a:r>
              <a:rPr lang="en-US" b="0" baseline="-25000" dirty="0" err="1" smtClean="0"/>
              <a:t>i</a:t>
            </a:r>
            <a:r>
              <a:rPr lang="en-US" b="0" baseline="-25000" dirty="0" smtClean="0"/>
              <a:t> </a:t>
            </a:r>
            <a:r>
              <a:rPr lang="en-US" b="0" dirty="0" smtClean="0"/>
              <a:t>+ </a:t>
            </a:r>
            <a:r>
              <a:rPr lang="en-US" b="0" dirty="0" err="1" smtClean="0"/>
              <a:t>Σd</a:t>
            </a:r>
            <a:r>
              <a:rPr lang="en-US" b="0" baseline="-25000" dirty="0" err="1" smtClean="0"/>
              <a:t>j</a:t>
            </a:r>
            <a:r>
              <a:rPr lang="en-US" b="0" dirty="0" smtClean="0"/>
              <a:t> - A</a:t>
            </a:r>
            <a:r>
              <a:rPr lang="en-US" b="0" baseline="30000" dirty="0" smtClean="0"/>
              <a:t>2</a:t>
            </a:r>
            <a:r>
              <a:rPr lang="en-US" b="0" baseline="-25000" dirty="0" smtClean="0"/>
              <a:t>AND</a:t>
            </a:r>
          </a:p>
          <a:p>
            <a:r>
              <a:rPr lang="en-US" dirty="0" smtClean="0"/>
              <a:t>So, an algorithm to compute the </a:t>
            </a:r>
            <a:r>
              <a:rPr lang="en-US" dirty="0" err="1" smtClean="0"/>
              <a:t>Jaccard</a:t>
            </a:r>
            <a:r>
              <a:rPr lang="en-US" dirty="0" smtClean="0"/>
              <a:t> in linear algebraic terms would be:</a:t>
            </a:r>
          </a:p>
          <a:p>
            <a:pPr lvl="1"/>
            <a:r>
              <a:rPr lang="en-US" b="0" dirty="0" smtClean="0"/>
              <a:t>Initialize J to A</a:t>
            </a:r>
            <a:r>
              <a:rPr lang="en-US" b="0" baseline="30000" dirty="0" smtClean="0"/>
              <a:t>2: </a:t>
            </a:r>
            <a:r>
              <a:rPr lang="en-US" b="0" dirty="0" smtClean="0"/>
              <a:t>J = </a:t>
            </a:r>
            <a:r>
              <a:rPr lang="en-US" b="0" dirty="0" err="1" smtClean="0"/>
              <a:t>triu</a:t>
            </a:r>
            <a:r>
              <a:rPr lang="en-US" b="0" dirty="0" smtClean="0"/>
              <a:t>(A</a:t>
            </a:r>
            <a:r>
              <a:rPr lang="en-US" b="0" baseline="30000" dirty="0" smtClean="0"/>
              <a:t>2</a:t>
            </a:r>
            <a:r>
              <a:rPr lang="en-US" b="0" dirty="0" smtClean="0"/>
              <a:t>)</a:t>
            </a:r>
          </a:p>
          <a:p>
            <a:pPr lvl="1"/>
            <a:r>
              <a:rPr lang="en-US" b="0" dirty="0" smtClean="0"/>
              <a:t>Remove diagonal of J: J = J-</a:t>
            </a:r>
            <a:r>
              <a:rPr lang="en-US" b="0" dirty="0" err="1" smtClean="0"/>
              <a:t>diag</a:t>
            </a:r>
            <a:r>
              <a:rPr lang="en-US" b="0" dirty="0" smtClean="0"/>
              <a:t>(J)</a:t>
            </a:r>
          </a:p>
          <a:p>
            <a:pPr lvl="1"/>
            <a:r>
              <a:rPr lang="en-US" b="0" dirty="0" smtClean="0"/>
              <a:t>For each non zero entry in J given by index </a:t>
            </a:r>
            <a:r>
              <a:rPr lang="en-US" b="0" dirty="0" err="1" smtClean="0"/>
              <a:t>i</a:t>
            </a:r>
            <a:r>
              <a:rPr lang="en-US" b="0" dirty="0" smtClean="0"/>
              <a:t> and j that correspond to vertices v</a:t>
            </a:r>
            <a:r>
              <a:rPr lang="en-US" b="0" baseline="-25000" dirty="0" smtClean="0"/>
              <a:t>i</a:t>
            </a:r>
            <a:r>
              <a:rPr lang="en-US" b="0" dirty="0" smtClean="0"/>
              <a:t> and </a:t>
            </a:r>
            <a:r>
              <a:rPr lang="en-US" b="0" dirty="0" err="1" smtClean="0"/>
              <a:t>v</a:t>
            </a:r>
            <a:r>
              <a:rPr lang="en-US" b="0" baseline="-25000" dirty="0" err="1" smtClean="0"/>
              <a:t>j</a:t>
            </a:r>
            <a:r>
              <a:rPr lang="en-US" b="0" dirty="0" smtClean="0"/>
              <a:t>:</a:t>
            </a:r>
          </a:p>
          <a:p>
            <a:pPr marL="575064" lvl="2" indent="0">
              <a:buNone/>
            </a:pPr>
            <a:r>
              <a:rPr lang="en-US" sz="1800" b="0" dirty="0" smtClean="0"/>
              <a:t>	</a:t>
            </a:r>
            <a:br>
              <a:rPr lang="en-US" sz="1800" b="0" dirty="0" smtClean="0"/>
            </a:br>
            <a:r>
              <a:rPr lang="en-US" sz="1800" b="0" dirty="0" smtClean="0"/>
              <a:t>			</a:t>
            </a:r>
            <a:r>
              <a:rPr lang="en-US" sz="1800" b="0" dirty="0" err="1" smtClean="0"/>
              <a:t>J</a:t>
            </a:r>
            <a:r>
              <a:rPr lang="en-US" sz="1800" b="0" baseline="-25000" dirty="0" err="1" smtClean="0"/>
              <a:t>ij</a:t>
            </a:r>
            <a:r>
              <a:rPr lang="en-US" sz="1800" b="0" dirty="0" smtClean="0"/>
              <a:t> = </a:t>
            </a:r>
            <a:r>
              <a:rPr lang="en-US" sz="1800" b="0" dirty="0" err="1" smtClean="0"/>
              <a:t>J</a:t>
            </a:r>
            <a:r>
              <a:rPr lang="en-US" sz="1800" b="0" baseline="-25000" dirty="0" err="1" smtClean="0"/>
              <a:t>ij</a:t>
            </a:r>
            <a:r>
              <a:rPr lang="en-US" sz="1800" b="0" dirty="0" smtClean="0"/>
              <a:t>/(d</a:t>
            </a:r>
            <a:r>
              <a:rPr lang="en-US" sz="1800" b="0" baseline="-25000" dirty="0" smtClean="0"/>
              <a:t>i </a:t>
            </a:r>
            <a:r>
              <a:rPr lang="en-US" sz="1800" b="0" dirty="0"/>
              <a:t>+ </a:t>
            </a:r>
            <a:r>
              <a:rPr lang="en-US" sz="1800" b="0" dirty="0" err="1" smtClean="0"/>
              <a:t>d</a:t>
            </a:r>
            <a:r>
              <a:rPr lang="en-US" sz="1800" b="0" baseline="-25000" dirty="0" err="1" smtClean="0"/>
              <a:t>j</a:t>
            </a:r>
            <a:r>
              <a:rPr lang="en-US" sz="1800" b="0" dirty="0" smtClean="0"/>
              <a:t> – </a:t>
            </a:r>
            <a:r>
              <a:rPr lang="en-US" sz="1800" b="0" dirty="0" err="1" smtClean="0"/>
              <a:t>J</a:t>
            </a:r>
            <a:r>
              <a:rPr lang="en-US" sz="1800" b="0" baseline="-25000" dirty="0" err="1" smtClean="0"/>
              <a:t>ij</a:t>
            </a:r>
            <a:r>
              <a:rPr lang="en-US" sz="1800" b="0" dirty="0" smtClean="0"/>
              <a:t>)</a:t>
            </a:r>
          </a:p>
          <a:p>
            <a:pPr lvl="1"/>
            <a:endParaRPr lang="en-US" dirty="0" smtClean="0"/>
          </a:p>
          <a:p>
            <a:endParaRPr lang="en-US" baseline="-25000" dirty="0"/>
          </a:p>
        </p:txBody>
      </p:sp>
    </p:spTree>
    <p:extLst>
      <p:ext uri="{BB962C8B-B14F-4D97-AF65-F5344CB8AC3E}">
        <p14:creationId xmlns:p14="http://schemas.microsoft.com/office/powerpoint/2010/main" val="57163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52399" y="152400"/>
            <a:ext cx="1299149" cy="685800"/>
          </a:xfrm>
          <a:prstGeom prst="rect">
            <a:avLst/>
          </a:prstGeom>
          <a:solidFill>
            <a:schemeClr val="bg1"/>
          </a:solidFill>
          <a:ln w="12700" cap="flat" cmpd="sng" algn="ctr">
            <a:solidFill>
              <a:srgbClr val="FFFFFF"/>
            </a:solidFill>
            <a:prstDash val="solid"/>
            <a:round/>
            <a:headEnd type="none" w="sm" len="sm"/>
            <a:tailEnd type="none" w="sm" len="sm"/>
          </a:ln>
          <a:effectLst/>
        </p:spPr>
        <p:txBody>
          <a:bodyPr vert="horz" wrap="square" lIns="91291" tIns="45646" rIns="91291" bIns="45646" numCol="1" rtlCol="0" anchor="ctr" anchorCtr="0" compatLnSpc="1">
            <a:prstTxWarp prst="textNoShape">
              <a:avLst/>
            </a:prstTxWarp>
          </a:bodyPr>
          <a:lstStyle/>
          <a:p>
            <a:pPr algn="ctr" defTabSz="912903"/>
            <a:endParaRPr lang="en-US" sz="1400" b="1" dirty="0">
              <a:solidFill>
                <a:srgbClr val="000000"/>
              </a:solidFill>
            </a:endParaRPr>
          </a:p>
        </p:txBody>
      </p:sp>
      <p:sp>
        <p:nvSpPr>
          <p:cNvPr id="28"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endParaRPr lang="en-US" dirty="0"/>
          </a:p>
        </p:txBody>
      </p:sp>
      <p:sp>
        <p:nvSpPr>
          <p:cNvPr id="35" name="Title 34"/>
          <p:cNvSpPr>
            <a:spLocks noGrp="1"/>
          </p:cNvSpPr>
          <p:nvPr>
            <p:ph type="title"/>
          </p:nvPr>
        </p:nvSpPr>
        <p:spPr>
          <a:xfrm>
            <a:off x="940532" y="185719"/>
            <a:ext cx="7262946" cy="816989"/>
          </a:xfrm>
        </p:spPr>
        <p:txBody>
          <a:bodyPr/>
          <a:lstStyle/>
          <a:p>
            <a:r>
              <a:rPr lang="en-US" dirty="0" smtClean="0"/>
              <a:t>Outline</a:t>
            </a:r>
            <a:endParaRPr lang="en-US" dirty="0"/>
          </a:p>
        </p:txBody>
      </p:sp>
      <p:sp>
        <p:nvSpPr>
          <p:cNvPr id="36" name="AutoShape 7"/>
          <p:cNvSpPr>
            <a:spLocks noChangeArrowheads="1"/>
          </p:cNvSpPr>
          <p:nvPr/>
        </p:nvSpPr>
        <p:spPr bwMode="auto">
          <a:xfrm>
            <a:off x="1058088" y="5017248"/>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522103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a:xfrm>
            <a:off x="475488" y="1289304"/>
            <a:ext cx="8193024" cy="5037010"/>
          </a:xfrm>
        </p:spPr>
        <p:txBody>
          <a:bodyPr/>
          <a:lstStyle/>
          <a:p>
            <a:r>
              <a:rPr lang="en-US" sz="1800" dirty="0" smtClean="0"/>
              <a:t>Common tool for individuals working with big data</a:t>
            </a:r>
          </a:p>
          <a:p>
            <a:pPr lvl="1"/>
            <a:r>
              <a:rPr lang="en-US" sz="1600" dirty="0" smtClean="0"/>
              <a:t>Quick summarization</a:t>
            </a:r>
            <a:endParaRPr lang="en-US" sz="1600" dirty="0"/>
          </a:p>
          <a:p>
            <a:pPr lvl="1"/>
            <a:r>
              <a:rPr lang="en-US" sz="1600" dirty="0" smtClean="0"/>
              <a:t>Understanding of common themes in dataset</a:t>
            </a:r>
          </a:p>
          <a:p>
            <a:pPr lvl="1"/>
            <a:r>
              <a:rPr lang="en-US" sz="1600" dirty="0" smtClean="0"/>
              <a:t>Used extensively in recommender systems and similar systems</a:t>
            </a:r>
          </a:p>
          <a:p>
            <a:r>
              <a:rPr lang="en-US" sz="1800" dirty="0" smtClean="0"/>
              <a:t>Common techniques: Latent </a:t>
            </a:r>
            <a:r>
              <a:rPr lang="en-US" sz="1800" dirty="0" err="1"/>
              <a:t>d</a:t>
            </a:r>
            <a:r>
              <a:rPr lang="en-US" sz="1800" dirty="0" err="1" smtClean="0"/>
              <a:t>irichlet</a:t>
            </a:r>
            <a:r>
              <a:rPr lang="en-US" sz="1800" dirty="0" smtClean="0"/>
              <a:t> allocation, Latent semantic analysis, Non-negative matrix factorization (NMF)</a:t>
            </a:r>
          </a:p>
          <a:p>
            <a:r>
              <a:rPr lang="en-US" sz="1800" dirty="0" smtClean="0"/>
              <a:t>Non-negative matrix factorization is a (relatively) recent algorithm for matrix factorization that has the property that the results will be positive</a:t>
            </a:r>
          </a:p>
          <a:p>
            <a:r>
              <a:rPr lang="en-US" sz="1800" dirty="0" smtClean="0"/>
              <a:t>NMF applied on a matrix </a:t>
            </a:r>
            <a:r>
              <a:rPr lang="en-US" sz="1800" dirty="0" err="1" smtClean="0"/>
              <a:t>A</a:t>
            </a:r>
            <a:r>
              <a:rPr lang="en-US" sz="1800" baseline="-25000" dirty="0" err="1" smtClean="0"/>
              <a:t>mxn</a:t>
            </a:r>
            <a:r>
              <a:rPr lang="en-US" sz="1800" dirty="0" smtClean="0"/>
              <a:t>:</a:t>
            </a:r>
          </a:p>
          <a:p>
            <a:endParaRPr lang="en-US" sz="1800" baseline="-25000" dirty="0"/>
          </a:p>
          <a:p>
            <a:pPr lvl="1"/>
            <a:r>
              <a:rPr lang="en-US" sz="1600" b="0" dirty="0" smtClean="0"/>
              <a:t>where W, H are the resultant matrices and k is the number of desired topics</a:t>
            </a:r>
          </a:p>
          <a:p>
            <a:r>
              <a:rPr lang="en-US" sz="1800" dirty="0"/>
              <a:t>C</a:t>
            </a:r>
            <a:r>
              <a:rPr lang="en-US" sz="1800" dirty="0" smtClean="0"/>
              <a:t>olumns of W can be considered as basis for matrix A and rows of H being the associated weights needed to reconstruct A (or vice versa)</a:t>
            </a:r>
          </a:p>
        </p:txBody>
      </p:sp>
      <p:pic>
        <p:nvPicPr>
          <p:cNvPr id="4" name="Picture 3"/>
          <p:cNvPicPr>
            <a:picLocks noChangeAspect="1"/>
          </p:cNvPicPr>
          <p:nvPr/>
        </p:nvPicPr>
        <p:blipFill>
          <a:blip r:embed="rId2"/>
          <a:stretch>
            <a:fillRect/>
          </a:stretch>
        </p:blipFill>
        <p:spPr>
          <a:xfrm>
            <a:off x="3374856" y="4896997"/>
            <a:ext cx="2070100" cy="190500"/>
          </a:xfrm>
          <a:prstGeom prst="rect">
            <a:avLst/>
          </a:prstGeom>
        </p:spPr>
      </p:pic>
    </p:spTree>
    <p:extLst>
      <p:ext uri="{BB962C8B-B14F-4D97-AF65-F5344CB8AC3E}">
        <p14:creationId xmlns:p14="http://schemas.microsoft.com/office/powerpoint/2010/main" val="127630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NMF through Iteration</a:t>
            </a:r>
            <a:endParaRPr lang="en-US" dirty="0"/>
          </a:p>
        </p:txBody>
      </p:sp>
      <p:sp>
        <p:nvSpPr>
          <p:cNvPr id="3" name="Content Placeholder 2"/>
          <p:cNvSpPr>
            <a:spLocks noGrp="1"/>
          </p:cNvSpPr>
          <p:nvPr>
            <p:ph idx="1"/>
          </p:nvPr>
        </p:nvSpPr>
        <p:spPr/>
        <p:txBody>
          <a:bodyPr/>
          <a:lstStyle/>
          <a:p>
            <a:r>
              <a:rPr lang="en-US" dirty="0" smtClean="0"/>
              <a:t>One way to compute the NMF is through an iterative technique known as alternating least squares given below:</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 challenge implementing the above is in determining the matrix inverse (essentially the solution of a least squares problem for alternating W and H</a:t>
            </a:r>
            <a:endParaRPr lang="en-US" dirty="0"/>
          </a:p>
        </p:txBody>
      </p:sp>
      <p:pic>
        <p:nvPicPr>
          <p:cNvPr id="4" name="Picture 3"/>
          <p:cNvPicPr>
            <a:picLocks noChangeAspect="1"/>
          </p:cNvPicPr>
          <p:nvPr/>
        </p:nvPicPr>
        <p:blipFill>
          <a:blip r:embed="rId2"/>
          <a:stretch>
            <a:fillRect/>
          </a:stretch>
        </p:blipFill>
        <p:spPr>
          <a:xfrm>
            <a:off x="1727431" y="2139088"/>
            <a:ext cx="5689138" cy="2246197"/>
          </a:xfrm>
          <a:prstGeom prst="rect">
            <a:avLst/>
          </a:prstGeom>
        </p:spPr>
      </p:pic>
    </p:spTree>
    <p:extLst>
      <p:ext uri="{BB962C8B-B14F-4D97-AF65-F5344CB8AC3E}">
        <p14:creationId xmlns:p14="http://schemas.microsoft.com/office/powerpoint/2010/main" val="3471086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Inversion through Iteration</a:t>
            </a:r>
            <a:endParaRPr lang="en-US" dirty="0"/>
          </a:p>
        </p:txBody>
      </p:sp>
      <p:sp>
        <p:nvSpPr>
          <p:cNvPr id="3" name="Content Placeholder 2"/>
          <p:cNvSpPr>
            <a:spLocks noGrp="1"/>
          </p:cNvSpPr>
          <p:nvPr>
            <p:ph idx="1"/>
          </p:nvPr>
        </p:nvSpPr>
        <p:spPr/>
        <p:txBody>
          <a:bodyPr/>
          <a:lstStyle/>
          <a:p>
            <a:r>
              <a:rPr lang="en-US" b="0" dirty="0" smtClean="0"/>
              <a:t>A (not too common) way to solve a least squares problem is to use the relation that  </a:t>
            </a:r>
          </a:p>
          <a:p>
            <a:r>
              <a:rPr lang="en-US" b="0" dirty="0" smtClean="0"/>
              <a:t>In matrix notation,</a:t>
            </a:r>
          </a:p>
          <a:p>
            <a:r>
              <a:rPr lang="en-US" b="0" dirty="0" smtClean="0"/>
              <a:t>Thus, to compute the least squares solution, we can use an algorithm as below: </a:t>
            </a:r>
            <a:endParaRPr lang="en-US" b="0" dirty="0"/>
          </a:p>
        </p:txBody>
      </p:sp>
      <p:pic>
        <p:nvPicPr>
          <p:cNvPr id="4" name="Picture 3"/>
          <p:cNvPicPr>
            <a:picLocks noChangeAspect="1"/>
          </p:cNvPicPr>
          <p:nvPr/>
        </p:nvPicPr>
        <p:blipFill>
          <a:blip r:embed="rId2"/>
          <a:stretch>
            <a:fillRect/>
          </a:stretch>
        </p:blipFill>
        <p:spPr>
          <a:xfrm>
            <a:off x="2791342" y="1661231"/>
            <a:ext cx="2108200" cy="228600"/>
          </a:xfrm>
          <a:prstGeom prst="rect">
            <a:avLst/>
          </a:prstGeom>
        </p:spPr>
      </p:pic>
      <p:pic>
        <p:nvPicPr>
          <p:cNvPr id="5" name="Picture 4"/>
          <p:cNvPicPr>
            <a:picLocks noChangeAspect="1"/>
          </p:cNvPicPr>
          <p:nvPr/>
        </p:nvPicPr>
        <p:blipFill>
          <a:blip r:embed="rId3"/>
          <a:stretch>
            <a:fillRect/>
          </a:stretch>
        </p:blipFill>
        <p:spPr>
          <a:xfrm>
            <a:off x="2904769" y="2051114"/>
            <a:ext cx="2363843" cy="282853"/>
          </a:xfrm>
          <a:prstGeom prst="rect">
            <a:avLst/>
          </a:prstGeom>
        </p:spPr>
      </p:pic>
      <p:pic>
        <p:nvPicPr>
          <p:cNvPr id="7" name="Picture 6"/>
          <p:cNvPicPr>
            <a:picLocks noChangeAspect="1"/>
          </p:cNvPicPr>
          <p:nvPr/>
        </p:nvPicPr>
        <p:blipFill>
          <a:blip r:embed="rId4"/>
          <a:stretch>
            <a:fillRect/>
          </a:stretch>
        </p:blipFill>
        <p:spPr>
          <a:xfrm>
            <a:off x="1509818" y="3280937"/>
            <a:ext cx="6124364" cy="2248947"/>
          </a:xfrm>
          <a:prstGeom prst="rect">
            <a:avLst/>
          </a:prstGeom>
        </p:spPr>
      </p:pic>
    </p:spTree>
    <p:extLst>
      <p:ext uri="{BB962C8B-B14F-4D97-AF65-F5344CB8AC3E}">
        <p14:creationId xmlns:p14="http://schemas.microsoft.com/office/powerpoint/2010/main" val="336239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NMF and matrix inversion</a:t>
            </a:r>
            <a:endParaRPr lang="en-US" dirty="0"/>
          </a:p>
        </p:txBody>
      </p:sp>
      <p:sp>
        <p:nvSpPr>
          <p:cNvPr id="3" name="Content Placeholder 2"/>
          <p:cNvSpPr>
            <a:spLocks noGrp="1"/>
          </p:cNvSpPr>
          <p:nvPr>
            <p:ph idx="1"/>
          </p:nvPr>
        </p:nvSpPr>
        <p:spPr/>
        <p:txBody>
          <a:bodyPr/>
          <a:lstStyle/>
          <a:p>
            <a:r>
              <a:rPr lang="en-US" dirty="0" smtClean="0"/>
              <a:t>The previous two slides can be combined to provide an algorithm that uses only </a:t>
            </a:r>
            <a:r>
              <a:rPr lang="en-US" dirty="0" err="1" smtClean="0"/>
              <a:t>GraphBLAS</a:t>
            </a:r>
            <a:r>
              <a:rPr lang="en-US" dirty="0" smtClean="0"/>
              <a:t> kernels to determine the factorization of a matrix A (which can be a matrix representation of a graph)</a:t>
            </a:r>
            <a:endParaRPr lang="en-US" dirty="0"/>
          </a:p>
        </p:txBody>
      </p:sp>
      <p:pic>
        <p:nvPicPr>
          <p:cNvPr id="7" name="Picture 6"/>
          <p:cNvPicPr>
            <a:picLocks noChangeAspect="1"/>
          </p:cNvPicPr>
          <p:nvPr/>
        </p:nvPicPr>
        <p:blipFill>
          <a:blip r:embed="rId2"/>
          <a:stretch>
            <a:fillRect/>
          </a:stretch>
        </p:blipFill>
        <p:spPr>
          <a:xfrm>
            <a:off x="1627850" y="2705099"/>
            <a:ext cx="5888301" cy="2351159"/>
          </a:xfrm>
          <a:prstGeom prst="rect">
            <a:avLst/>
          </a:prstGeom>
        </p:spPr>
      </p:pic>
    </p:spTree>
    <p:extLst>
      <p:ext uri="{BB962C8B-B14F-4D97-AF65-F5344CB8AC3E}">
        <p14:creationId xmlns:p14="http://schemas.microsoft.com/office/powerpoint/2010/main" val="1881227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a:t>
            </a:r>
            <a:r>
              <a:rPr lang="en-US" dirty="0" err="1" smtClean="0"/>
              <a:t>GraphBLAS</a:t>
            </a:r>
            <a:endParaRPr lang="en-US" dirty="0"/>
          </a:p>
        </p:txBody>
      </p:sp>
      <p:sp>
        <p:nvSpPr>
          <p:cNvPr id="3" name="Content Placeholder 2"/>
          <p:cNvSpPr>
            <a:spLocks noGrp="1"/>
          </p:cNvSpPr>
          <p:nvPr>
            <p:ph idx="1"/>
          </p:nvPr>
        </p:nvSpPr>
        <p:spPr/>
        <p:txBody>
          <a:bodyPr/>
          <a:lstStyle/>
          <a:p>
            <a:r>
              <a:rPr lang="en-US" dirty="0" smtClean="0"/>
              <a:t>In order to implement the NMF using the formulation, the functions necessary are:</a:t>
            </a:r>
          </a:p>
          <a:p>
            <a:pPr lvl="1"/>
            <a:r>
              <a:rPr lang="en-US" b="0" dirty="0" err="1" smtClean="0"/>
              <a:t>SpRef</a:t>
            </a:r>
            <a:r>
              <a:rPr lang="en-US" b="0" dirty="0" smtClean="0"/>
              <a:t>/</a:t>
            </a:r>
            <a:r>
              <a:rPr lang="en-US" b="0" dirty="0" err="1" smtClean="0"/>
              <a:t>SpAsgn</a:t>
            </a:r>
            <a:endParaRPr lang="en-US" b="0" dirty="0" smtClean="0"/>
          </a:p>
          <a:p>
            <a:pPr lvl="1"/>
            <a:r>
              <a:rPr lang="en-US" b="0" dirty="0" err="1" smtClean="0"/>
              <a:t>SpGEMM</a:t>
            </a:r>
            <a:endParaRPr lang="en-US" b="0" dirty="0" smtClean="0"/>
          </a:p>
          <a:p>
            <a:pPr lvl="1"/>
            <a:r>
              <a:rPr lang="en-US" b="0" dirty="0" err="1" smtClean="0"/>
              <a:t>SpEWiseX</a:t>
            </a:r>
            <a:endParaRPr lang="en-US" b="0" dirty="0" smtClean="0"/>
          </a:p>
          <a:p>
            <a:pPr lvl="1"/>
            <a:r>
              <a:rPr lang="en-US" b="0" dirty="0" smtClean="0"/>
              <a:t>Scale</a:t>
            </a:r>
          </a:p>
          <a:p>
            <a:pPr lvl="1"/>
            <a:r>
              <a:rPr lang="en-US" b="0" dirty="0" smtClean="0"/>
              <a:t>Reduce</a:t>
            </a:r>
          </a:p>
          <a:p>
            <a:pPr lvl="1"/>
            <a:r>
              <a:rPr lang="en-US" b="0" dirty="0" smtClean="0"/>
              <a:t>Addition/Subtraction (can be realized over (min,+) </a:t>
            </a:r>
            <a:r>
              <a:rPr lang="en-US" b="0" dirty="0" err="1" smtClean="0"/>
              <a:t>semiring</a:t>
            </a:r>
            <a:r>
              <a:rPr lang="en-US" b="0" dirty="0"/>
              <a:t> </a:t>
            </a:r>
            <a:r>
              <a:rPr lang="en-US" b="0" dirty="0" smtClean="0"/>
              <a:t>with scale operator)</a:t>
            </a:r>
          </a:p>
          <a:p>
            <a:r>
              <a:rPr lang="en-US" dirty="0" smtClean="0"/>
              <a:t>Challenges:</a:t>
            </a:r>
          </a:p>
          <a:p>
            <a:pPr lvl="1"/>
            <a:r>
              <a:rPr lang="en-US" b="0" dirty="0" smtClean="0"/>
              <a:t>Major challenge is making sure pieces are sparse. The matrix inversion process may lead to dense matrices. Looking at other ways to solve the least squares problem through QR factorization (however same challenge applies)</a:t>
            </a:r>
          </a:p>
          <a:p>
            <a:pPr lvl="1"/>
            <a:r>
              <a:rPr lang="en-US" b="0" dirty="0" smtClean="0"/>
              <a:t>Complexity of the proposed algorithm is quite high</a:t>
            </a:r>
            <a:endParaRPr lang="en-US" b="0" dirty="0"/>
          </a:p>
        </p:txBody>
      </p:sp>
    </p:spTree>
    <p:extLst>
      <p:ext uri="{BB962C8B-B14F-4D97-AF65-F5344CB8AC3E}">
        <p14:creationId xmlns:p14="http://schemas.microsoft.com/office/powerpoint/2010/main" val="290780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Graphulo</a:t>
            </a:r>
            <a:r>
              <a:rPr lang="en-US" dirty="0" smtClean="0"/>
              <a:t> Goals</a:t>
            </a:r>
            <a:endParaRPr lang="en-US" dirty="0"/>
          </a:p>
        </p:txBody>
      </p:sp>
      <p:sp>
        <p:nvSpPr>
          <p:cNvPr id="3" name="Content Placeholder 2"/>
          <p:cNvSpPr>
            <a:spLocks noGrp="1"/>
          </p:cNvSpPr>
          <p:nvPr>
            <p:ph idx="1"/>
          </p:nvPr>
        </p:nvSpPr>
        <p:spPr>
          <a:xfrm>
            <a:off x="475488" y="1091750"/>
            <a:ext cx="8193024" cy="4828032"/>
          </a:xfrm>
        </p:spPr>
        <p:txBody>
          <a:bodyPr/>
          <a:lstStyle/>
          <a:p>
            <a:r>
              <a:rPr lang="en-US" dirty="0" smtClean="0"/>
              <a:t>Primary Goal</a:t>
            </a:r>
          </a:p>
          <a:p>
            <a:pPr lvl="1"/>
            <a:r>
              <a:rPr lang="en-US" dirty="0"/>
              <a:t>Open source Apache </a:t>
            </a:r>
            <a:r>
              <a:rPr lang="en-US" dirty="0" err="1"/>
              <a:t>Accumulo</a:t>
            </a:r>
            <a:r>
              <a:rPr lang="en-US" dirty="0"/>
              <a:t> Java library that enables </a:t>
            </a:r>
            <a:r>
              <a:rPr lang="en-US" dirty="0" smtClean="0"/>
              <a:t>many graph </a:t>
            </a:r>
            <a:r>
              <a:rPr lang="en-US" dirty="0"/>
              <a:t>algorithms </a:t>
            </a:r>
            <a:r>
              <a:rPr lang="en-US" dirty="0" smtClean="0"/>
              <a:t>in </a:t>
            </a:r>
            <a:r>
              <a:rPr lang="en-US" dirty="0" err="1" smtClean="0"/>
              <a:t>Accumulo</a:t>
            </a:r>
            <a:endParaRPr lang="en-US" dirty="0" smtClean="0"/>
          </a:p>
          <a:p>
            <a:r>
              <a:rPr lang="en-US" dirty="0" smtClean="0"/>
              <a:t>Additional Goals</a:t>
            </a:r>
          </a:p>
          <a:p>
            <a:pPr lvl="1"/>
            <a:r>
              <a:rPr lang="en-US" dirty="0" smtClean="0"/>
              <a:t>Enable a wide range of graph algorithms with a small number of functions on a range of graph schemas</a:t>
            </a:r>
          </a:p>
          <a:p>
            <a:pPr lvl="1"/>
            <a:r>
              <a:rPr lang="en-US" dirty="0" smtClean="0"/>
              <a:t>Efficient and predictable performance; minimize maximum run time</a:t>
            </a:r>
          </a:p>
          <a:p>
            <a:pPr lvl="1"/>
            <a:r>
              <a:rPr lang="en-US" dirty="0" smtClean="0"/>
              <a:t>Instructive and useful example programs; well written spec</a:t>
            </a:r>
          </a:p>
          <a:p>
            <a:pPr lvl="1"/>
            <a:r>
              <a:rPr lang="en-US" dirty="0" smtClean="0"/>
              <a:t>Small and tight code </a:t>
            </a:r>
            <a:r>
              <a:rPr lang="en-US" dirty="0" smtClean="0"/>
              <a:t>base</a:t>
            </a:r>
            <a:endParaRPr lang="en-US" dirty="0" smtClean="0"/>
          </a:p>
          <a:p>
            <a:pPr lvl="1"/>
            <a:r>
              <a:rPr lang="en-US" dirty="0"/>
              <a:t>M</a:t>
            </a:r>
            <a:r>
              <a:rPr lang="en-US" dirty="0" smtClean="0"/>
              <a:t>inimal external dependencies</a:t>
            </a:r>
          </a:p>
          <a:p>
            <a:pPr lvl="1"/>
            <a:r>
              <a:rPr lang="en-US" dirty="0"/>
              <a:t>Fully documented at </a:t>
            </a:r>
            <a:r>
              <a:rPr lang="en-US" dirty="0" err="1" smtClean="0"/>
              <a:t>graphulo.mit.edu</a:t>
            </a:r>
            <a:endParaRPr lang="en-US" dirty="0" smtClean="0"/>
          </a:p>
          <a:p>
            <a:pPr lvl="1"/>
            <a:r>
              <a:rPr lang="en-US" dirty="0" smtClean="0"/>
              <a:t>Accepted to </a:t>
            </a:r>
            <a:r>
              <a:rPr lang="en-US" dirty="0" err="1" smtClean="0"/>
              <a:t>Accumulo</a:t>
            </a:r>
            <a:r>
              <a:rPr lang="en-US" dirty="0" smtClean="0"/>
              <a:t> </a:t>
            </a:r>
            <a:r>
              <a:rPr lang="en-US" dirty="0" err="1" smtClean="0"/>
              <a:t>Contrib</a:t>
            </a:r>
            <a:endParaRPr lang="en-US" dirty="0" smtClean="0"/>
          </a:p>
          <a:p>
            <a:pPr lvl="1"/>
            <a:r>
              <a:rPr lang="en-US" dirty="0" smtClean="0"/>
              <a:t>Drive </a:t>
            </a:r>
            <a:r>
              <a:rPr lang="en-US" dirty="0" err="1" smtClean="0"/>
              <a:t>Accumulo</a:t>
            </a:r>
            <a:r>
              <a:rPr lang="en-US" dirty="0" smtClean="0"/>
              <a:t> features (e.g., temporary tables, split API, user defined functions, …)</a:t>
            </a:r>
          </a:p>
          <a:p>
            <a:pPr lvl="1"/>
            <a:r>
              <a:rPr lang="en-US" dirty="0" smtClean="0"/>
              <a:t>Focused on dynamic/queued analytics (i.e., not whole table enrichment)</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3088315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a:xfrm>
            <a:off x="475488" y="1049417"/>
            <a:ext cx="8193024" cy="4828032"/>
          </a:xfrm>
        </p:spPr>
        <p:txBody>
          <a:bodyPr/>
          <a:lstStyle/>
          <a:p>
            <a:r>
              <a:rPr lang="en-US" dirty="0" smtClean="0"/>
              <a:t>Phase </a:t>
            </a:r>
            <a:r>
              <a:rPr lang="en-US" dirty="0" smtClean="0"/>
              <a:t>1: Graph Mathematics Specification</a:t>
            </a:r>
            <a:endParaRPr lang="en-US" dirty="0" smtClean="0"/>
          </a:p>
          <a:p>
            <a:pPr lvl="1"/>
            <a:r>
              <a:rPr lang="en-US" dirty="0" smtClean="0"/>
              <a:t>Define library </a:t>
            </a:r>
            <a:r>
              <a:rPr lang="en-US" dirty="0" smtClean="0"/>
              <a:t>mathematics</a:t>
            </a:r>
          </a:p>
          <a:p>
            <a:pPr lvl="1"/>
            <a:r>
              <a:rPr lang="en-US" dirty="0" smtClean="0"/>
              <a:t>Define </a:t>
            </a:r>
            <a:r>
              <a:rPr lang="en-US" dirty="0" smtClean="0"/>
              <a:t>example applications </a:t>
            </a:r>
            <a:r>
              <a:rPr lang="en-US" dirty="0" smtClean="0"/>
              <a:t>and </a:t>
            </a:r>
            <a:r>
              <a:rPr lang="en-US" dirty="0" smtClean="0"/>
              <a:t>data </a:t>
            </a:r>
            <a:r>
              <a:rPr lang="en-US" dirty="0" smtClean="0"/>
              <a:t>sets</a:t>
            </a:r>
            <a:endParaRPr lang="en-US" dirty="0" smtClean="0"/>
          </a:p>
          <a:p>
            <a:endParaRPr lang="en-US" dirty="0" smtClean="0"/>
          </a:p>
          <a:p>
            <a:r>
              <a:rPr lang="en-US" dirty="0" smtClean="0"/>
              <a:t>Phase 2: Graph Mathematics Prototype</a:t>
            </a:r>
            <a:endParaRPr lang="en-US" dirty="0" smtClean="0"/>
          </a:p>
          <a:p>
            <a:pPr lvl="1"/>
            <a:r>
              <a:rPr lang="en-US" dirty="0" smtClean="0"/>
              <a:t>Implement example applications in </a:t>
            </a:r>
            <a:r>
              <a:rPr lang="en-US" dirty="0" err="1" smtClean="0"/>
              <a:t>Accumulo</a:t>
            </a:r>
            <a:r>
              <a:rPr lang="en-US" dirty="0" smtClean="0"/>
              <a:t> prototyping </a:t>
            </a:r>
            <a:r>
              <a:rPr lang="en-US" dirty="0" smtClean="0"/>
              <a:t>environment</a:t>
            </a:r>
          </a:p>
          <a:p>
            <a:pPr lvl="1"/>
            <a:r>
              <a:rPr lang="en-US" dirty="0" smtClean="0"/>
              <a:t>Verify </a:t>
            </a:r>
            <a:r>
              <a:rPr lang="en-US" dirty="0" smtClean="0"/>
              <a:t>that example applications can be effectively implemented</a:t>
            </a:r>
          </a:p>
          <a:p>
            <a:endParaRPr lang="en-US" dirty="0" smtClean="0"/>
          </a:p>
          <a:p>
            <a:r>
              <a:rPr lang="en-US" dirty="0" smtClean="0"/>
              <a:t>Phase 3: Java Implementation</a:t>
            </a:r>
            <a:endParaRPr lang="en-US" dirty="0" smtClean="0"/>
          </a:p>
          <a:p>
            <a:pPr lvl="1"/>
            <a:r>
              <a:rPr lang="en-US" dirty="0" smtClean="0"/>
              <a:t>Implement in Java and test at scale</a:t>
            </a:r>
          </a:p>
        </p:txBody>
      </p:sp>
    </p:spTree>
    <p:extLst>
      <p:ext uri="{BB962C8B-B14F-4D97-AF65-F5344CB8AC3E}">
        <p14:creationId xmlns:p14="http://schemas.microsoft.com/office/powerpoint/2010/main" val="15536531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GraphBLAS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GraphBLAS</a:t>
            </a:r>
            <a:r>
              <a:rPr lang="en-US" dirty="0" smtClean="0"/>
              <a:t> is an effort to define standard building blocks for graph algorithms in the language of linear algebra</a:t>
            </a:r>
          </a:p>
          <a:p>
            <a:pPr lvl="1"/>
            <a:r>
              <a:rPr lang="en-US" dirty="0" smtClean="0"/>
              <a:t>More information about </a:t>
            </a:r>
            <a:r>
              <a:rPr lang="en-US" dirty="0"/>
              <a:t>the group: </a:t>
            </a:r>
            <a:r>
              <a:rPr lang="en-US" dirty="0">
                <a:hlinkClick r:id="rId2"/>
              </a:rPr>
              <a:t>http://istc-bigdata.org/GraphBlas</a:t>
            </a:r>
            <a:r>
              <a:rPr lang="en-US" dirty="0" smtClean="0">
                <a:hlinkClick r:id="rId2"/>
              </a:rPr>
              <a:t>/</a:t>
            </a:r>
            <a:endParaRPr lang="en-US" dirty="0" smtClean="0"/>
          </a:p>
          <a:p>
            <a:r>
              <a:rPr lang="en-US" dirty="0" smtClean="0"/>
              <a:t>Background material in book by J. </a:t>
            </a:r>
            <a:r>
              <a:rPr lang="en-US" dirty="0" err="1" smtClean="0"/>
              <a:t>Kepner</a:t>
            </a:r>
            <a:r>
              <a:rPr lang="en-US" dirty="0" smtClean="0"/>
              <a:t> and J. Gilbert</a:t>
            </a:r>
            <a:r>
              <a:rPr lang="en-US" dirty="0"/>
              <a:t>: Graph Algorithms in the Language of Linear </a:t>
            </a:r>
            <a:r>
              <a:rPr lang="en-US" dirty="0" smtClean="0"/>
              <a:t>Algebra. SIAM, 2011</a:t>
            </a:r>
          </a:p>
          <a:p>
            <a:r>
              <a:rPr lang="en-US" dirty="0" smtClean="0"/>
              <a:t>Draft </a:t>
            </a:r>
            <a:r>
              <a:rPr lang="en-US" dirty="0" err="1" smtClean="0"/>
              <a:t>GraphBLAS</a:t>
            </a:r>
            <a:r>
              <a:rPr lang="en-US" dirty="0" smtClean="0"/>
              <a:t> functions:</a:t>
            </a:r>
            <a:br>
              <a:rPr lang="en-US" dirty="0" smtClean="0"/>
            </a:br>
            <a:endParaRPr lang="en-US" dirty="0" smtClean="0"/>
          </a:p>
          <a:p>
            <a:pPr lvl="1"/>
            <a:r>
              <a:rPr lang="en-US" dirty="0" err="1" smtClean="0"/>
              <a:t>SpGEMM</a:t>
            </a:r>
            <a:r>
              <a:rPr lang="en-US" dirty="0" smtClean="0"/>
              <a:t>, </a:t>
            </a:r>
            <a:r>
              <a:rPr lang="en-US" dirty="0" err="1" smtClean="0"/>
              <a:t>SpM</a:t>
            </a:r>
            <a:r>
              <a:rPr lang="en-US" dirty="0" smtClean="0"/>
              <a:t>{</a:t>
            </a:r>
            <a:r>
              <a:rPr lang="en-US" dirty="0" err="1" smtClean="0"/>
              <a:t>Sp</a:t>
            </a:r>
            <a:r>
              <a:rPr lang="en-US" dirty="0" smtClean="0"/>
              <a:t>}V, </a:t>
            </a:r>
            <a:r>
              <a:rPr lang="en-US" dirty="0" err="1" smtClean="0"/>
              <a:t>SpEWiseX</a:t>
            </a:r>
            <a:r>
              <a:rPr lang="en-US" dirty="0" smtClean="0"/>
              <a:t>, Reduce, </a:t>
            </a:r>
            <a:r>
              <a:rPr lang="en-US" dirty="0" err="1" smtClean="0"/>
              <a:t>SpRef</a:t>
            </a:r>
            <a:r>
              <a:rPr lang="en-US" dirty="0" smtClean="0"/>
              <a:t>, </a:t>
            </a:r>
            <a:r>
              <a:rPr lang="en-US" dirty="0" err="1" smtClean="0"/>
              <a:t>SpAsgn</a:t>
            </a:r>
            <a:r>
              <a:rPr lang="en-US" dirty="0" smtClean="0"/>
              <a:t>, Scale, Apply</a:t>
            </a:r>
          </a:p>
          <a:p>
            <a:pPr lvl="1"/>
            <a:endParaRPr lang="en-US" dirty="0" smtClean="0"/>
          </a:p>
          <a:p>
            <a:r>
              <a:rPr lang="en-US" dirty="0" smtClean="0"/>
              <a:t>Goal: show that these functions can perform the types of analytics that are often applied to data represented in graphs</a:t>
            </a:r>
            <a:endParaRPr lang="en-US" dirty="0"/>
          </a:p>
        </p:txBody>
      </p:sp>
      <p:sp>
        <p:nvSpPr>
          <p:cNvPr id="4" name="Rectangle 3"/>
          <p:cNvSpPr>
            <a:spLocks noChangeArrowheads="1"/>
          </p:cNvSpPr>
          <p:nvPr/>
        </p:nvSpPr>
        <p:spPr bwMode="auto">
          <a:xfrm>
            <a:off x="490787" y="5573888"/>
            <a:ext cx="8184695" cy="680893"/>
          </a:xfrm>
          <a:prstGeom prst="rect">
            <a:avLst/>
          </a:prstGeom>
          <a:solidFill>
            <a:srgbClr val="D2DCF2"/>
          </a:solidFill>
          <a:ln w="12700" cmpd="sng">
            <a:solidFill>
              <a:schemeClr val="tx1"/>
            </a:solidFill>
            <a:miter lim="800000"/>
            <a:headEnd/>
            <a:tailEnd/>
          </a:ln>
          <a:effectLst/>
        </p:spPr>
        <p:txBody>
          <a:bodyPr wrap="square" lIns="91829" tIns="45914" rIns="91829" bIns="45914" anchor="ctr">
            <a:noAutofit/>
          </a:bodyPr>
          <a:lstStyle/>
          <a:p>
            <a:pPr marL="342019" indent="-342019">
              <a:lnSpc>
                <a:spcPct val="90000"/>
              </a:lnSpc>
              <a:spcBef>
                <a:spcPct val="25000"/>
              </a:spcBef>
              <a:buSzPct val="125000"/>
              <a:buFontTx/>
              <a:buChar char="•"/>
            </a:pPr>
            <a:r>
              <a:rPr lang="en-US" sz="1800" b="1" dirty="0" err="1" smtClean="0">
                <a:solidFill>
                  <a:srgbClr val="000000"/>
                </a:solidFill>
              </a:rPr>
              <a:t>GraphBLAS</a:t>
            </a:r>
            <a:r>
              <a:rPr lang="en-US" sz="1800" b="1" dirty="0" smtClean="0">
                <a:solidFill>
                  <a:srgbClr val="000000"/>
                </a:solidFill>
              </a:rPr>
              <a:t> is a natural starting point </a:t>
            </a:r>
            <a:r>
              <a:rPr lang="en-US" sz="1800" b="1" dirty="0" err="1" smtClean="0">
                <a:solidFill>
                  <a:srgbClr val="000000"/>
                </a:solidFill>
              </a:rPr>
              <a:t>Graphulo</a:t>
            </a:r>
            <a:r>
              <a:rPr lang="en-US" sz="1800" b="1" dirty="0" smtClean="0">
                <a:solidFill>
                  <a:srgbClr val="000000"/>
                </a:solidFill>
              </a:rPr>
              <a:t> Mathematics</a:t>
            </a:r>
            <a:endParaRPr lang="en-US" sz="1600" b="1" dirty="0">
              <a:solidFill>
                <a:srgbClr val="000000"/>
              </a:solidFill>
            </a:endParaRPr>
          </a:p>
        </p:txBody>
      </p:sp>
    </p:spTree>
    <p:extLst>
      <p:ext uri="{BB962C8B-B14F-4D97-AF65-F5344CB8AC3E}">
        <p14:creationId xmlns:p14="http://schemas.microsoft.com/office/powerpoint/2010/main" val="1560215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Accumulo</a:t>
            </a:r>
            <a:r>
              <a:rPr lang="en-US" dirty="0" smtClean="0"/>
              <a:t> Graph Schema Variants</a:t>
            </a:r>
            <a:endParaRPr lang="en-US" dirty="0"/>
          </a:p>
        </p:txBody>
      </p:sp>
      <p:sp>
        <p:nvSpPr>
          <p:cNvPr id="3" name="Content Placeholder 2"/>
          <p:cNvSpPr>
            <a:spLocks noGrp="1"/>
          </p:cNvSpPr>
          <p:nvPr>
            <p:ph idx="1"/>
          </p:nvPr>
        </p:nvSpPr>
        <p:spPr/>
        <p:txBody>
          <a:bodyPr/>
          <a:lstStyle/>
          <a:p>
            <a:r>
              <a:rPr lang="en-US" dirty="0"/>
              <a:t>Adjacency </a:t>
            </a:r>
            <a:r>
              <a:rPr lang="en-US" dirty="0" smtClean="0"/>
              <a:t>Matrix (directed/undirected/weighted graphs)</a:t>
            </a:r>
          </a:p>
          <a:p>
            <a:pPr lvl="1"/>
            <a:r>
              <a:rPr lang="en-US" dirty="0"/>
              <a:t>r</a:t>
            </a:r>
            <a:r>
              <a:rPr lang="en-US" dirty="0" smtClean="0"/>
              <a:t>ow = start vertex; column = vertex; value = edge weight</a:t>
            </a:r>
            <a:endParaRPr lang="en-US" dirty="0"/>
          </a:p>
          <a:p>
            <a:r>
              <a:rPr lang="en-US" dirty="0" smtClean="0"/>
              <a:t>Incidence Matrix (multi-hyper-graphs)</a:t>
            </a:r>
          </a:p>
          <a:p>
            <a:pPr lvl="1"/>
            <a:r>
              <a:rPr lang="en-US" dirty="0" smtClean="0"/>
              <a:t>row = edge; column = vertices associated with edge; value = weight</a:t>
            </a:r>
          </a:p>
          <a:p>
            <a:r>
              <a:rPr lang="en-US" dirty="0" smtClean="0"/>
              <a:t>D4M </a:t>
            </a:r>
            <a:r>
              <a:rPr lang="en-US" dirty="0" smtClean="0"/>
              <a:t>Schema</a:t>
            </a:r>
          </a:p>
          <a:p>
            <a:pPr lvl="1"/>
            <a:r>
              <a:rPr lang="en-US" dirty="0" smtClean="0"/>
              <a:t>Standard: main table</a:t>
            </a:r>
            <a:r>
              <a:rPr lang="en-US" dirty="0"/>
              <a:t>, </a:t>
            </a:r>
            <a:r>
              <a:rPr lang="en-US" dirty="0" smtClean="0"/>
              <a:t>transpose table, column degree table, row degree table, raw data table</a:t>
            </a:r>
          </a:p>
          <a:p>
            <a:pPr lvl="1"/>
            <a:r>
              <a:rPr lang="en-US" dirty="0" smtClean="0"/>
              <a:t>Multi-Family: use 1 table with multiple column families</a:t>
            </a:r>
            <a:endParaRPr lang="en-US" dirty="0"/>
          </a:p>
          <a:p>
            <a:pPr lvl="1"/>
            <a:r>
              <a:rPr lang="en-US" dirty="0" smtClean="0"/>
              <a:t>Many-</a:t>
            </a:r>
            <a:r>
              <a:rPr lang="en-US" dirty="0"/>
              <a:t>Table: </a:t>
            </a:r>
            <a:r>
              <a:rPr lang="en-US" dirty="0" smtClean="0"/>
              <a:t>use different tables for different classes of data</a:t>
            </a:r>
            <a:endParaRPr lang="en-US" dirty="0"/>
          </a:p>
          <a:p>
            <a:r>
              <a:rPr lang="en-US" dirty="0" smtClean="0"/>
              <a:t>Single</a:t>
            </a:r>
            <a:r>
              <a:rPr lang="en-US" dirty="0"/>
              <a:t>-</a:t>
            </a:r>
            <a:r>
              <a:rPr lang="en-US" dirty="0" smtClean="0"/>
              <a:t>Table</a:t>
            </a:r>
          </a:p>
          <a:p>
            <a:pPr lvl="1"/>
            <a:r>
              <a:rPr lang="en-US" dirty="0" smtClean="0"/>
              <a:t>use </a:t>
            </a:r>
            <a:r>
              <a:rPr lang="en-US" dirty="0"/>
              <a:t>concatenated v1|v2 as a row key, and </a:t>
            </a:r>
            <a:r>
              <a:rPr lang="en-US" dirty="0" smtClean="0"/>
              <a:t>isolated </a:t>
            </a:r>
            <a:r>
              <a:rPr lang="en-US" dirty="0"/>
              <a:t>v1 or v2 row key implies a </a:t>
            </a:r>
            <a:r>
              <a:rPr lang="en-US" dirty="0" smtClean="0"/>
              <a:t>degree</a:t>
            </a:r>
            <a:endParaRPr lang="en-US" dirty="0"/>
          </a:p>
        </p:txBody>
      </p:sp>
      <p:sp>
        <p:nvSpPr>
          <p:cNvPr id="4" name="Rectangle 3"/>
          <p:cNvSpPr>
            <a:spLocks noChangeArrowheads="1"/>
          </p:cNvSpPr>
          <p:nvPr/>
        </p:nvSpPr>
        <p:spPr bwMode="auto">
          <a:xfrm>
            <a:off x="490787" y="5573888"/>
            <a:ext cx="8184695" cy="680893"/>
          </a:xfrm>
          <a:prstGeom prst="rect">
            <a:avLst/>
          </a:prstGeom>
          <a:solidFill>
            <a:srgbClr val="D2DCF2"/>
          </a:solidFill>
          <a:ln w="12700" cmpd="sng">
            <a:solidFill>
              <a:schemeClr val="tx1"/>
            </a:solidFill>
            <a:miter lim="800000"/>
            <a:headEnd/>
            <a:tailEnd/>
          </a:ln>
          <a:effectLst/>
        </p:spPr>
        <p:txBody>
          <a:bodyPr wrap="square" lIns="91829" tIns="45914" rIns="91829" bIns="45914" anchor="ctr">
            <a:noAutofit/>
          </a:bodyPr>
          <a:lstStyle/>
          <a:p>
            <a:pPr marL="342019" indent="-342019">
              <a:lnSpc>
                <a:spcPct val="90000"/>
              </a:lnSpc>
              <a:spcBef>
                <a:spcPct val="25000"/>
              </a:spcBef>
              <a:buSzPct val="125000"/>
              <a:buFontTx/>
              <a:buChar char="•"/>
            </a:pPr>
            <a:r>
              <a:rPr lang="en-US" sz="1800" b="1" dirty="0" err="1" smtClean="0">
                <a:solidFill>
                  <a:srgbClr val="000000"/>
                </a:solidFill>
              </a:rPr>
              <a:t>Graphulo</a:t>
            </a:r>
            <a:r>
              <a:rPr lang="en-US" sz="1800" b="1" dirty="0" smtClean="0">
                <a:solidFill>
                  <a:srgbClr val="000000"/>
                </a:solidFill>
              </a:rPr>
              <a:t> needs to work with as many of </a:t>
            </a:r>
            <a:r>
              <a:rPr lang="en-US" b="1" dirty="0" err="1" smtClean="0">
                <a:solidFill>
                  <a:srgbClr val="000000"/>
                </a:solidFill>
              </a:rPr>
              <a:t>Accumulo</a:t>
            </a:r>
            <a:r>
              <a:rPr lang="en-US" b="1" dirty="0" smtClean="0">
                <a:solidFill>
                  <a:srgbClr val="000000"/>
                </a:solidFill>
              </a:rPr>
              <a:t> graph schemas as is possible</a:t>
            </a:r>
            <a:endParaRPr lang="en-US" sz="1600" b="1" dirty="0">
              <a:solidFill>
                <a:srgbClr val="000000"/>
              </a:solidFill>
            </a:endParaRPr>
          </a:p>
        </p:txBody>
      </p:sp>
    </p:spTree>
    <p:extLst>
      <p:ext uri="{BB962C8B-B14F-4D97-AF65-F5344CB8AC3E}">
        <p14:creationId xmlns:p14="http://schemas.microsoft.com/office/powerpoint/2010/main" val="260080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of Interest</a:t>
            </a:r>
            <a:endParaRPr lang="en-US" dirty="0"/>
          </a:p>
        </p:txBody>
      </p:sp>
      <p:sp>
        <p:nvSpPr>
          <p:cNvPr id="3" name="Content Placeholder 2"/>
          <p:cNvSpPr>
            <a:spLocks noGrp="1"/>
          </p:cNvSpPr>
          <p:nvPr>
            <p:ph idx="1"/>
          </p:nvPr>
        </p:nvSpPr>
        <p:spPr/>
        <p:txBody>
          <a:bodyPr/>
          <a:lstStyle/>
          <a:p>
            <a:r>
              <a:rPr lang="en-US" dirty="0" smtClean="0"/>
              <a:t>Degree Filtered Breadth First </a:t>
            </a:r>
            <a:r>
              <a:rPr lang="en-US" dirty="0" smtClean="0"/>
              <a:t>Search</a:t>
            </a:r>
          </a:p>
          <a:p>
            <a:pPr lvl="1"/>
            <a:r>
              <a:rPr lang="en-US" dirty="0" smtClean="0"/>
              <a:t>Very </a:t>
            </a:r>
            <a:r>
              <a:rPr lang="en-US" dirty="0" smtClean="0"/>
              <a:t>common graph </a:t>
            </a:r>
            <a:r>
              <a:rPr lang="en-US" dirty="0" smtClean="0"/>
              <a:t>analytic</a:t>
            </a:r>
          </a:p>
          <a:p>
            <a:endParaRPr lang="en-US" dirty="0" smtClean="0"/>
          </a:p>
          <a:p>
            <a:r>
              <a:rPr lang="en-US" dirty="0" smtClean="0"/>
              <a:t>K-</a:t>
            </a:r>
            <a:r>
              <a:rPr lang="en-US" dirty="0" smtClean="0"/>
              <a:t>Truss</a:t>
            </a:r>
          </a:p>
          <a:p>
            <a:pPr lvl="1"/>
            <a:r>
              <a:rPr lang="en-US" dirty="0" smtClean="0"/>
              <a:t>Finds </a:t>
            </a:r>
            <a:r>
              <a:rPr lang="en-US" dirty="0" smtClean="0"/>
              <a:t>the clique-</a:t>
            </a:r>
            <a:r>
              <a:rPr lang="en-US" i="1" dirty="0" err="1" smtClean="0"/>
              <a:t>iness</a:t>
            </a:r>
            <a:r>
              <a:rPr lang="en-US" dirty="0" smtClean="0"/>
              <a:t> of a graph</a:t>
            </a:r>
          </a:p>
          <a:p>
            <a:endParaRPr lang="en-US" dirty="0" smtClean="0"/>
          </a:p>
          <a:p>
            <a:r>
              <a:rPr lang="en-US" dirty="0" err="1" smtClean="0"/>
              <a:t>Jaccard</a:t>
            </a:r>
            <a:r>
              <a:rPr lang="en-US" dirty="0" smtClean="0"/>
              <a:t> Coefficient</a:t>
            </a:r>
          </a:p>
          <a:p>
            <a:pPr lvl="1"/>
            <a:r>
              <a:rPr lang="en-US" dirty="0" smtClean="0"/>
              <a:t>Finds </a:t>
            </a:r>
            <a:r>
              <a:rPr lang="en-US" dirty="0" smtClean="0"/>
              <a:t>areas of similarity in a graph</a:t>
            </a:r>
          </a:p>
          <a:p>
            <a:endParaRPr lang="en-US" dirty="0" smtClean="0"/>
          </a:p>
          <a:p>
            <a:r>
              <a:rPr lang="en-US" dirty="0" smtClean="0"/>
              <a:t>Topic </a:t>
            </a:r>
            <a:r>
              <a:rPr lang="en-US" dirty="0" smtClean="0"/>
              <a:t>Modeling through Non-negative matrix </a:t>
            </a:r>
            <a:r>
              <a:rPr lang="en-US" dirty="0" smtClean="0"/>
              <a:t>factorization</a:t>
            </a:r>
          </a:p>
          <a:p>
            <a:pPr lvl="1"/>
            <a:r>
              <a:rPr lang="en-US" dirty="0" smtClean="0"/>
              <a:t>Provides </a:t>
            </a:r>
            <a:r>
              <a:rPr lang="en-US" dirty="0" smtClean="0"/>
              <a:t>a quick topic model of a graph</a:t>
            </a:r>
            <a:endParaRPr lang="en-US" dirty="0"/>
          </a:p>
        </p:txBody>
      </p:sp>
    </p:spTree>
    <p:extLst>
      <p:ext uri="{BB962C8B-B14F-4D97-AF65-F5344CB8AC3E}">
        <p14:creationId xmlns:p14="http://schemas.microsoft.com/office/powerpoint/2010/main" val="19642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52399" y="152400"/>
            <a:ext cx="1299149" cy="685800"/>
          </a:xfrm>
          <a:prstGeom prst="rect">
            <a:avLst/>
          </a:prstGeom>
          <a:solidFill>
            <a:schemeClr val="bg1"/>
          </a:solidFill>
          <a:ln w="12700" cap="flat" cmpd="sng" algn="ctr">
            <a:solidFill>
              <a:srgbClr val="FFFFFF"/>
            </a:solidFill>
            <a:prstDash val="solid"/>
            <a:round/>
            <a:headEnd type="none" w="sm" len="sm"/>
            <a:tailEnd type="none" w="sm" len="sm"/>
          </a:ln>
          <a:effectLst/>
        </p:spPr>
        <p:txBody>
          <a:bodyPr vert="horz" wrap="square" lIns="91291" tIns="45646" rIns="91291" bIns="45646" numCol="1" rtlCol="0" anchor="ctr" anchorCtr="0" compatLnSpc="1">
            <a:prstTxWarp prst="textNoShape">
              <a:avLst/>
            </a:prstTxWarp>
          </a:bodyPr>
          <a:lstStyle/>
          <a:p>
            <a:pPr algn="ctr" defTabSz="912903"/>
            <a:endParaRPr lang="en-US" sz="1400" b="1" dirty="0">
              <a:solidFill>
                <a:srgbClr val="000000"/>
              </a:solidFill>
            </a:endParaRPr>
          </a:p>
        </p:txBody>
      </p:sp>
      <p:sp>
        <p:nvSpPr>
          <p:cNvPr id="28"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endParaRPr lang="en-US" dirty="0"/>
          </a:p>
        </p:txBody>
      </p:sp>
      <p:sp>
        <p:nvSpPr>
          <p:cNvPr id="35" name="Title 34"/>
          <p:cNvSpPr>
            <a:spLocks noGrp="1"/>
          </p:cNvSpPr>
          <p:nvPr>
            <p:ph type="title"/>
          </p:nvPr>
        </p:nvSpPr>
        <p:spPr>
          <a:xfrm>
            <a:off x="940532" y="185719"/>
            <a:ext cx="7262946" cy="816989"/>
          </a:xfrm>
        </p:spPr>
        <p:txBody>
          <a:bodyPr/>
          <a:lstStyle/>
          <a:p>
            <a:r>
              <a:rPr lang="en-US" dirty="0" smtClean="0"/>
              <a:t>Outline</a:t>
            </a:r>
            <a:endParaRPr lang="en-US" dirty="0"/>
          </a:p>
        </p:txBody>
      </p:sp>
      <p:sp>
        <p:nvSpPr>
          <p:cNvPr id="36" name="AutoShape 7"/>
          <p:cNvSpPr>
            <a:spLocks noChangeArrowheads="1"/>
          </p:cNvSpPr>
          <p:nvPr/>
        </p:nvSpPr>
        <p:spPr bwMode="auto">
          <a:xfrm>
            <a:off x="1058088" y="2925483"/>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10926912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 Algorithm</a:t>
            </a:r>
            <a:br>
              <a:rPr lang="en-US" dirty="0" smtClean="0"/>
            </a:br>
            <a:r>
              <a:rPr lang="en-US" dirty="0" smtClean="0"/>
              <a:t>Inputs &amp; Outputs</a:t>
            </a:r>
            <a:endParaRPr lang="en-US" dirty="0"/>
          </a:p>
        </p:txBody>
      </p:sp>
      <p:sp>
        <p:nvSpPr>
          <p:cNvPr id="3" name="Content Placeholder 2"/>
          <p:cNvSpPr>
            <a:spLocks noGrp="1"/>
          </p:cNvSpPr>
          <p:nvPr>
            <p:ph idx="1"/>
          </p:nvPr>
        </p:nvSpPr>
        <p:spPr>
          <a:xfrm>
            <a:off x="475488" y="1224184"/>
            <a:ext cx="8668512" cy="4828032"/>
          </a:xfrm>
        </p:spPr>
        <p:txBody>
          <a:bodyPr/>
          <a:lstStyle/>
          <a:p>
            <a:pPr marL="0" indent="0">
              <a:buNone/>
            </a:pPr>
            <a:r>
              <a:rPr lang="en-US" b="0" dirty="0" smtClean="0"/>
              <a:t>Inputs</a:t>
            </a:r>
            <a:endParaRPr lang="en-US" b="0" dirty="0"/>
          </a:p>
          <a:p>
            <a:pPr marL="0" indent="0">
              <a:buNone/>
            </a:pPr>
            <a:r>
              <a:rPr lang="en-US" b="0" dirty="0" smtClean="0"/>
              <a:t>	v</a:t>
            </a:r>
            <a:r>
              <a:rPr lang="en-US" b="0" baseline="-25000" dirty="0" smtClean="0"/>
              <a:t>0</a:t>
            </a:r>
            <a:r>
              <a:rPr lang="en-US" b="0" dirty="0"/>
              <a:t>: starting vertex set</a:t>
            </a:r>
          </a:p>
          <a:p>
            <a:pPr marL="0" indent="0">
              <a:buNone/>
            </a:pPr>
            <a:r>
              <a:rPr lang="en-US" b="0" dirty="0" smtClean="0"/>
              <a:t>	k</a:t>
            </a:r>
            <a:r>
              <a:rPr lang="en-US" b="0" dirty="0"/>
              <a:t>: number of hops to go</a:t>
            </a:r>
          </a:p>
          <a:p>
            <a:pPr marL="0" indent="0">
              <a:buNone/>
            </a:pPr>
            <a:r>
              <a:rPr lang="en-US" b="0" dirty="0" smtClean="0"/>
              <a:t>	T: </a:t>
            </a:r>
            <a:r>
              <a:rPr lang="en-US" b="0" dirty="0" err="1"/>
              <a:t>Accumulo</a:t>
            </a:r>
            <a:r>
              <a:rPr lang="en-US" b="0" dirty="0"/>
              <a:t> table of graph adjacency matrix</a:t>
            </a:r>
          </a:p>
          <a:p>
            <a:pPr marL="0" indent="0">
              <a:buNone/>
            </a:pPr>
            <a:r>
              <a:rPr lang="en-US" b="0" dirty="0" smtClean="0"/>
              <a:t>	T</a:t>
            </a:r>
            <a:r>
              <a:rPr lang="en-US" b="0" baseline="-25000" dirty="0" smtClean="0"/>
              <a:t>in</a:t>
            </a:r>
            <a:r>
              <a:rPr lang="en-US" b="0" dirty="0" smtClean="0"/>
              <a:t> </a:t>
            </a:r>
            <a:r>
              <a:rPr lang="en-US" b="0" dirty="0"/>
              <a:t>= sum(Tadj,1).';  % </a:t>
            </a:r>
            <a:r>
              <a:rPr lang="en-US" b="0" dirty="0" err="1"/>
              <a:t>Accumulo</a:t>
            </a:r>
            <a:r>
              <a:rPr lang="en-US" b="0" dirty="0"/>
              <a:t> table in-</a:t>
            </a:r>
            <a:r>
              <a:rPr lang="en-US" b="0" dirty="0" smtClean="0"/>
              <a:t>degree</a:t>
            </a:r>
            <a:endParaRPr lang="en-US" b="0" dirty="0"/>
          </a:p>
          <a:p>
            <a:pPr marL="0" indent="0">
              <a:buNone/>
            </a:pPr>
            <a:r>
              <a:rPr lang="en-US" b="0" dirty="0" smtClean="0"/>
              <a:t>	T</a:t>
            </a:r>
            <a:r>
              <a:rPr lang="en-US" b="0" baseline="-25000" dirty="0" smtClean="0"/>
              <a:t>out</a:t>
            </a:r>
            <a:r>
              <a:rPr lang="en-US" b="0" dirty="0" smtClean="0"/>
              <a:t> </a:t>
            </a:r>
            <a:r>
              <a:rPr lang="en-US" b="0" dirty="0"/>
              <a:t>= sum(Tadj,2);   % </a:t>
            </a:r>
            <a:r>
              <a:rPr lang="en-US" b="0" dirty="0" err="1"/>
              <a:t>Accumulo</a:t>
            </a:r>
            <a:r>
              <a:rPr lang="en-US" b="0" dirty="0"/>
              <a:t> table  of out-</a:t>
            </a:r>
            <a:r>
              <a:rPr lang="en-US" b="0" dirty="0" smtClean="0"/>
              <a:t>degree</a:t>
            </a:r>
          </a:p>
          <a:p>
            <a:pPr marL="0" indent="0">
              <a:buNone/>
            </a:pPr>
            <a:r>
              <a:rPr lang="en-US" b="0" dirty="0"/>
              <a:t>	</a:t>
            </a:r>
            <a:r>
              <a:rPr lang="en-US" b="0" dirty="0" err="1" smtClean="0"/>
              <a:t>d</a:t>
            </a:r>
            <a:r>
              <a:rPr lang="en-US" b="0" baseline="-25000" dirty="0" err="1" smtClean="0"/>
              <a:t>min</a:t>
            </a:r>
            <a:r>
              <a:rPr lang="en-US" b="0" dirty="0"/>
              <a:t>: minimum allowable degree</a:t>
            </a:r>
          </a:p>
          <a:p>
            <a:pPr marL="0" indent="0">
              <a:buNone/>
            </a:pPr>
            <a:r>
              <a:rPr lang="en-US" b="0" dirty="0" smtClean="0"/>
              <a:t>	</a:t>
            </a:r>
            <a:r>
              <a:rPr lang="en-US" b="0" dirty="0" err="1" smtClean="0"/>
              <a:t>d</a:t>
            </a:r>
            <a:r>
              <a:rPr lang="en-US" b="0" baseline="-25000" dirty="0" err="1" smtClean="0"/>
              <a:t>max</a:t>
            </a:r>
            <a:r>
              <a:rPr lang="en-US" b="0" dirty="0"/>
              <a:t>: maximum allowable </a:t>
            </a:r>
            <a:r>
              <a:rPr lang="en-US" b="0" dirty="0" smtClean="0"/>
              <a:t>degree</a:t>
            </a:r>
          </a:p>
          <a:p>
            <a:pPr marL="0" indent="0">
              <a:buNone/>
            </a:pPr>
            <a:endParaRPr lang="en-US" b="0" dirty="0" smtClean="0"/>
          </a:p>
          <a:p>
            <a:pPr marL="0" indent="0">
              <a:buNone/>
            </a:pPr>
            <a:r>
              <a:rPr lang="en-US" b="0" dirty="0" smtClean="0"/>
              <a:t>Output</a:t>
            </a:r>
            <a:endParaRPr lang="en-US" b="0" dirty="0"/>
          </a:p>
          <a:p>
            <a:pPr marL="0" indent="0">
              <a:buNone/>
            </a:pPr>
            <a:r>
              <a:rPr lang="en-US" b="0" dirty="0" smtClean="0"/>
              <a:t>	</a:t>
            </a:r>
            <a:r>
              <a:rPr lang="en-US" b="0" dirty="0" err="1" smtClean="0"/>
              <a:t>A</a:t>
            </a:r>
            <a:r>
              <a:rPr lang="en-US" b="0" baseline="-25000" dirty="0" err="1" smtClean="0"/>
              <a:t>k</a:t>
            </a:r>
            <a:r>
              <a:rPr lang="en-US" b="0" dirty="0"/>
              <a:t>: adjacency matrix of sub-graph</a:t>
            </a:r>
          </a:p>
          <a:p>
            <a:pPr marL="0" indent="0">
              <a:buNone/>
            </a:pPr>
            <a:endParaRPr lang="en-US" b="0" dirty="0"/>
          </a:p>
        </p:txBody>
      </p:sp>
    </p:spTree>
    <p:extLst>
      <p:ext uri="{BB962C8B-B14F-4D97-AF65-F5344CB8AC3E}">
        <p14:creationId xmlns:p14="http://schemas.microsoft.com/office/powerpoint/2010/main" val="34957059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incoln_2012_v1">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141107-Graphulo-FilteredBFS.pptx</Template>
  <TotalTime>901</TotalTime>
  <Words>1833</Words>
  <Application>Microsoft Macintosh PowerPoint</Application>
  <PresentationFormat>On-screen Show (4:3)</PresentationFormat>
  <Paragraphs>297</Paragraphs>
  <Slides>26</Slides>
  <Notes>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Lincoln_2012_v1</vt:lpstr>
      <vt:lpstr>Initial Graphulo Graph Analytics Expressed in GraphBLAS</vt:lpstr>
      <vt:lpstr>Outline</vt:lpstr>
      <vt:lpstr>Graphulo Goals</vt:lpstr>
      <vt:lpstr>Plan</vt:lpstr>
      <vt:lpstr>GraphBLAS</vt:lpstr>
      <vt:lpstr>Accumulo Graph Schema Variants</vt:lpstr>
      <vt:lpstr>Algorithms of Interest</vt:lpstr>
      <vt:lpstr>Outline</vt:lpstr>
      <vt:lpstr>Adjacency Matrix Algorithm Inputs &amp; Outputs</vt:lpstr>
      <vt:lpstr>Adjacency Matrix Algorithm Steps</vt:lpstr>
      <vt:lpstr>Incidence Matrix Algorithm Inputs &amp; Outputs</vt:lpstr>
      <vt:lpstr>Incidence Matrix Algorithm Steps</vt:lpstr>
      <vt:lpstr>Outline</vt:lpstr>
      <vt:lpstr>K-Truss</vt:lpstr>
      <vt:lpstr>In terms of Matrices</vt:lpstr>
      <vt:lpstr>As an iterative algorithm</vt:lpstr>
      <vt:lpstr>For example: find a 3-truss of G</vt:lpstr>
      <vt:lpstr>Outline</vt:lpstr>
      <vt:lpstr>Jaccard Index</vt:lpstr>
      <vt:lpstr>Algorithm to Find Jaccard Index</vt:lpstr>
      <vt:lpstr>Outline</vt:lpstr>
      <vt:lpstr>Topic Modeling</vt:lpstr>
      <vt:lpstr>NMF through Iteration</vt:lpstr>
      <vt:lpstr>Matrix Inversion through Iteration</vt:lpstr>
      <vt:lpstr>Combining NMF and matrix inversion</vt:lpstr>
      <vt:lpstr>Mapping to GraphBLAS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Analytics expressed in GraphBLAS</dc:title>
  <dc:creator>Vijay Gadepally</dc:creator>
  <cp:lastModifiedBy>Jeremy Kepner</cp:lastModifiedBy>
  <cp:revision>86</cp:revision>
  <dcterms:created xsi:type="dcterms:W3CDTF">2014-11-07T16:15:18Z</dcterms:created>
  <dcterms:modified xsi:type="dcterms:W3CDTF">2014-11-15T16:47:09Z</dcterms:modified>
</cp:coreProperties>
</file>