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Usually what people want is not uncertainty estimates but confidence intervals, which is better served by quantile regression. If you truly need an uncertainty estimate you can use dropout on the output.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Bayesian and machine learning dont belong in the same sentence. Unless you use approximations (Variational Bayes)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You can see that the uncertainty is highest at the decision boundary. There’s also a distribution on the weights if you need.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We still need to do some level of feature extraction. And sometimes we need to ‘guide’ the algorithm to get reasonable inference, whether it is using cross validation or prior knowledge of the domain.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Unfortunately R doesn’t have an extensive deep learning library, H2O is a start. But nowhere near as mature.</a:t>
            </a:r>
          </a:p>
          <a:p>
            <a:pPr lvl="0">
              <a:spcBef>
                <a:spcPts val="0"/>
              </a:spcBef>
              <a:buNone/>
            </a:pPr>
            <a:r>
              <a:t/>
            </a:r>
            <a:endParaRPr/>
          </a:p>
          <a:p>
            <a:pPr lvl="0">
              <a:spcBef>
                <a:spcPts val="0"/>
              </a:spcBef>
              <a:buNone/>
            </a:pPr>
            <a:r>
              <a:rPr lang="en-GB"/>
              <a:t>Keras is a layer on top of theano/ tensorflow and makes things a whole lot easier than it already is.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I will run through a quick introduction to Neural nets, I won’t be going through backpropagation. Let me just say that the maths in neural nets/ backprop isn’t too hard. Its just an application of the chain rule in calculus. It’s just that you have to be careful with the matrix multiplications, and things can be tedious when you do convolutional neural nets.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This is the zero hidden layer case with one input. </a:t>
            </a:r>
          </a:p>
          <a:p>
            <a:pPr lvl="0">
              <a:spcBef>
                <a:spcPts val="0"/>
              </a:spcBef>
              <a:buNone/>
            </a:pPr>
            <a:r>
              <a:t/>
            </a:r>
            <a:endParaRPr/>
          </a:p>
          <a:p>
            <a:pPr lvl="0">
              <a:spcBef>
                <a:spcPts val="0"/>
              </a:spcBef>
              <a:buNone/>
            </a:pPr>
            <a:r>
              <a:rPr lang="en-GB"/>
              <a:t>The idea is to change the weights until we minimise a certain loss function. In this case the squared error. I could have easily chosen absolute error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Similar thing to before except that we have two inputs.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It gets interesting when we start having hidden layers and there are these things called activation functions. It could easily be almost any function that you want, but in this case I’ve chosen the sigmoid function (in yellow). </a:t>
            </a:r>
          </a:p>
          <a:p>
            <a:pPr lvl="0">
              <a:spcBef>
                <a:spcPts val="0"/>
              </a:spcBef>
              <a:buNone/>
            </a:pPr>
            <a:r>
              <a:t/>
            </a:r>
            <a:endParaRPr/>
          </a:p>
          <a:p>
            <a:pPr lvl="0">
              <a:spcBef>
                <a:spcPts val="0"/>
              </a:spcBef>
              <a:buNone/>
            </a:pPr>
            <a:r>
              <a:rPr lang="en-GB"/>
              <a:t>Just want to quickly point out the fourier transform analogy. The aim is to figure out the weights that approximate a repeating step function. The activation function is the “sine” function.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Neural Nets have been around since the 70s. So why is there a hype now? </a:t>
            </a:r>
          </a:p>
          <a:p>
            <a:pPr lvl="0">
              <a:spcBef>
                <a:spcPts val="0"/>
              </a:spcBef>
              <a:buNone/>
            </a:pPr>
            <a:r>
              <a:t/>
            </a:r>
            <a:endParaRPr/>
          </a:p>
          <a:p>
            <a:pPr lvl="0">
              <a:spcBef>
                <a:spcPts val="0"/>
              </a:spcBef>
              <a:buNone/>
            </a:pPr>
            <a:r>
              <a:rPr lang="en-GB"/>
              <a:t>Auto differentiators have been the reason that NNs has gone from an academic curiosity to a widely used tool. I prefer to think of tensorflow/ theano as Auto differntiating tools.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A few quick comments on CNNs. First, forget about the convolutional part, its just multiplying things together, second its a special case of NNs where (see above)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GB"/>
              <a:t>For time series problems you use recurrent neural nets. Normal Recurrent Neural nets really couldn’t compete that well until LSTMs and GRUs came along.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twiecki.github.io/blog/2016/06/01/bayesian-deep-learning/" TargetMode="External"/><Relationship Id="rId4" Type="http://schemas.openxmlformats.org/officeDocument/2006/relationships/image" Target="../media/image0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5.png"/><Relationship Id="rId4"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keras.io/" TargetMode="External"/><Relationship Id="rId4" Type="http://schemas.openxmlformats.org/officeDocument/2006/relationships/hyperlink" Target="http://deeplearning.stanford.edu/wiki/index.php/UFLDL_Tutorial" TargetMode="External"/><Relationship Id="rId5" Type="http://schemas.openxmlformats.org/officeDocument/2006/relationships/hyperlink" Target="http://twiecki.github.io/blog/2016/06/01/bayesian-deep-learning/" TargetMode="External"/><Relationship Id="rId6" Type="http://schemas.openxmlformats.org/officeDocument/2006/relationships/hyperlink" Target="http://mlg.eng.cam.ac.uk/yarin/blog_3d801aa532c1c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GB"/>
              <a:t>Deep (Easy) Learning</a:t>
            </a:r>
          </a:p>
        </p:txBody>
      </p:sp>
      <p:sp>
        <p:nvSpPr>
          <p:cNvPr id="55" name="Shape 55"/>
          <p:cNvSpPr txBox="1"/>
          <p:nvPr>
            <p:ph idx="1" type="subTitle"/>
          </p:nvPr>
        </p:nvSpPr>
        <p:spPr>
          <a:xfrm>
            <a:off x="311700" y="2834125"/>
            <a:ext cx="8520600" cy="1079700"/>
          </a:xfrm>
          <a:prstGeom prst="rect">
            <a:avLst/>
          </a:prstGeom>
        </p:spPr>
        <p:txBody>
          <a:bodyPr anchorCtr="0" anchor="t" bIns="91425" lIns="91425" rIns="91425" tIns="91425">
            <a:noAutofit/>
          </a:bodyPr>
          <a:lstStyle/>
          <a:p>
            <a:pPr lvl="0">
              <a:spcBef>
                <a:spcPts val="0"/>
              </a:spcBef>
              <a:buNone/>
            </a:pPr>
            <a:r>
              <a:rPr lang="en-GB"/>
              <a:t>Twitter: @</a:t>
            </a:r>
            <a:r>
              <a:rPr lang="en-GB"/>
              <a:t>s</a:t>
            </a:r>
            <a:r>
              <a:rPr lang="en-GB"/>
              <a:t>achinabey</a:t>
            </a:r>
          </a:p>
          <a:p>
            <a:pPr lvl="0">
              <a:spcBef>
                <a:spcPts val="0"/>
              </a:spcBef>
              <a:buNone/>
            </a:pPr>
            <a:r>
              <a:rPr lang="en-GB"/>
              <a:t>Github: /sachinruk</a:t>
            </a:r>
          </a:p>
          <a:p>
            <a:pPr lvl="0">
              <a:spcBef>
                <a:spcPts val="0"/>
              </a:spcBef>
              <a:buNone/>
            </a:pPr>
            <a:r>
              <a:rPr lang="en-GB"/>
              <a:t>LinkedIn: /in/sachinabey</a:t>
            </a:r>
          </a:p>
          <a:p>
            <a:pPr lvl="0">
              <a:spcBef>
                <a:spcPts val="0"/>
              </a:spcBef>
              <a:buNone/>
            </a:pPr>
            <a:br>
              <a:rPr lang="en-GB"/>
            </a:br>
            <a:r>
              <a:rPr lang="en-GB"/>
              <a:t>URL: tinyurl.com/DLmeetup</a:t>
            </a:r>
          </a:p>
        </p:txBody>
      </p:sp>
      <p:pic>
        <p:nvPicPr>
          <p:cNvPr id="56" name="Shape 56"/>
          <p:cNvPicPr preferRelativeResize="0"/>
          <p:nvPr/>
        </p:nvPicPr>
        <p:blipFill rotWithShape="1">
          <a:blip r:embed="rId3">
            <a:alphaModFix/>
          </a:blip>
          <a:srcRect b="0" l="22129" r="13932" t="0"/>
          <a:stretch/>
        </p:blipFill>
        <p:spPr>
          <a:xfrm>
            <a:off x="8068874" y="866175"/>
            <a:ext cx="626850" cy="1014424"/>
          </a:xfrm>
          <a:prstGeom prst="rect">
            <a:avLst/>
          </a:prstGeom>
          <a:noFill/>
          <a:ln>
            <a:noFill/>
          </a:ln>
        </p:spPr>
      </p:pic>
      <p:pic>
        <p:nvPicPr>
          <p:cNvPr id="57" name="Shape 57"/>
          <p:cNvPicPr preferRelativeResize="0"/>
          <p:nvPr/>
        </p:nvPicPr>
        <p:blipFill>
          <a:blip r:embed="rId4">
            <a:alphaModFix/>
          </a:blip>
          <a:stretch>
            <a:fillRect/>
          </a:stretch>
        </p:blipFill>
        <p:spPr>
          <a:xfrm>
            <a:off x="311700" y="217275"/>
            <a:ext cx="2388650" cy="1194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Overfitting</a:t>
            </a:r>
          </a:p>
        </p:txBody>
      </p:sp>
      <p:sp>
        <p:nvSpPr>
          <p:cNvPr id="114" name="Shape 11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15" name="Shape 115"/>
          <p:cNvPicPr preferRelativeResize="0"/>
          <p:nvPr/>
        </p:nvPicPr>
        <p:blipFill rotWithShape="1">
          <a:blip r:embed="rId3">
            <a:alphaModFix/>
          </a:blip>
          <a:srcRect b="20795" l="0" r="0" t="3250"/>
          <a:stretch/>
        </p:blipFill>
        <p:spPr>
          <a:xfrm>
            <a:off x="1387662" y="1152475"/>
            <a:ext cx="6368675" cy="3147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Dropout</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22" name="Shape 122"/>
          <p:cNvPicPr preferRelativeResize="0"/>
          <p:nvPr/>
        </p:nvPicPr>
        <p:blipFill>
          <a:blip r:embed="rId3">
            <a:alphaModFix/>
          </a:blip>
          <a:stretch>
            <a:fillRect/>
          </a:stretch>
        </p:blipFill>
        <p:spPr>
          <a:xfrm>
            <a:off x="3095625" y="1028700"/>
            <a:ext cx="2952750" cy="3086100"/>
          </a:xfrm>
          <a:prstGeom prst="rect">
            <a:avLst/>
          </a:prstGeom>
          <a:noFill/>
          <a:ln>
            <a:noFill/>
          </a:ln>
        </p:spPr>
      </p:pic>
      <p:sp>
        <p:nvSpPr>
          <p:cNvPr id="123" name="Shape 123"/>
          <p:cNvSpPr txBox="1"/>
          <p:nvPr/>
        </p:nvSpPr>
        <p:spPr>
          <a:xfrm>
            <a:off x="1993125" y="4227300"/>
            <a:ext cx="6110100" cy="618900"/>
          </a:xfrm>
          <a:prstGeom prst="rect">
            <a:avLst/>
          </a:prstGeom>
          <a:noFill/>
          <a:ln>
            <a:noFill/>
          </a:ln>
        </p:spPr>
        <p:txBody>
          <a:bodyPr anchorCtr="0" anchor="ctr" bIns="91425" lIns="91425" rIns="91425" tIns="91425">
            <a:noAutofit/>
          </a:bodyPr>
          <a:lstStyle/>
          <a:p>
            <a:pPr lvl="0" rtl="0">
              <a:spcBef>
                <a:spcPts val="0"/>
              </a:spcBef>
              <a:buNone/>
            </a:pPr>
            <a:r>
              <a:rPr lang="en-GB"/>
              <a:t>Image Reference: http://neuralnetworksanddeeplearning.com/chap3.html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Uncertainty?</a:t>
            </a:r>
          </a:p>
        </p:txBody>
      </p:sp>
      <p:sp>
        <p:nvSpPr>
          <p:cNvPr id="129" name="Shape 12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Quantile Regression</a:t>
            </a:r>
          </a:p>
          <a:p>
            <a:pPr indent="-228600" lvl="0" marL="457200" rtl="0">
              <a:spcBef>
                <a:spcPts val="0"/>
              </a:spcBef>
            </a:pPr>
            <a:r>
              <a:rPr lang="en-GB"/>
              <a:t>Use dropout in output http://mlg.eng.cam.ac.uk/yarin/blog_3d801aa532c1ce.html</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Bayesian Deep Learning</a:t>
            </a:r>
          </a:p>
        </p:txBody>
      </p:sp>
      <p:sp>
        <p:nvSpPr>
          <p:cNvPr id="135" name="Shape 13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u="sng">
                <a:solidFill>
                  <a:schemeClr val="hlink"/>
                </a:solidFill>
                <a:hlinkClick r:id="rId3"/>
              </a:rPr>
              <a:t>http://twiecki.github.io/blog/2016/06/01/bayesian-deep-learning/</a:t>
            </a:r>
          </a:p>
          <a:p>
            <a:pPr lvl="0">
              <a:spcBef>
                <a:spcPts val="0"/>
              </a:spcBef>
              <a:buNone/>
            </a:pPr>
            <a:r>
              <a:rPr lang="en-GB"/>
              <a:t>Uses PyMC3 (Variational Inference)</a:t>
            </a:r>
          </a:p>
          <a:p>
            <a:pPr lvl="0">
              <a:spcBef>
                <a:spcPts val="0"/>
              </a:spcBef>
              <a:buNone/>
            </a:pPr>
            <a:r>
              <a:t/>
            </a:r>
            <a:endParaRPr/>
          </a:p>
        </p:txBody>
      </p:sp>
      <p:pic>
        <p:nvPicPr>
          <p:cNvPr id="136" name="Shape 136"/>
          <p:cNvPicPr preferRelativeResize="0"/>
          <p:nvPr/>
        </p:nvPicPr>
        <p:blipFill>
          <a:blip r:embed="rId4">
            <a:alphaModFix/>
          </a:blip>
          <a:stretch>
            <a:fillRect/>
          </a:stretch>
        </p:blipFill>
        <p:spPr>
          <a:xfrm>
            <a:off x="2226912" y="2038275"/>
            <a:ext cx="4690174" cy="3105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42" name="Shape 14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43" name="Shape 143"/>
          <p:cNvPicPr preferRelativeResize="0"/>
          <p:nvPr/>
        </p:nvPicPr>
        <p:blipFill>
          <a:blip r:embed="rId3">
            <a:alphaModFix/>
          </a:blip>
          <a:stretch>
            <a:fillRect/>
          </a:stretch>
        </p:blipFill>
        <p:spPr>
          <a:xfrm>
            <a:off x="1809750" y="132175"/>
            <a:ext cx="5524500" cy="2801225"/>
          </a:xfrm>
          <a:prstGeom prst="rect">
            <a:avLst/>
          </a:prstGeom>
          <a:noFill/>
          <a:ln>
            <a:noFill/>
          </a:ln>
        </p:spPr>
      </p:pic>
      <p:pic>
        <p:nvPicPr>
          <p:cNvPr id="144" name="Shape 144"/>
          <p:cNvPicPr preferRelativeResize="0"/>
          <p:nvPr/>
        </p:nvPicPr>
        <p:blipFill>
          <a:blip r:embed="rId4">
            <a:alphaModFix/>
          </a:blip>
          <a:stretch>
            <a:fillRect/>
          </a:stretch>
        </p:blipFill>
        <p:spPr>
          <a:xfrm>
            <a:off x="2043112" y="2738549"/>
            <a:ext cx="4816675" cy="23716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50" name="Shape 15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Conclusion: Fire all Data Scientists, Deep Learn everything!!!!</a:t>
            </a:r>
          </a:p>
        </p:txBody>
      </p:sp>
      <p:pic>
        <p:nvPicPr>
          <p:cNvPr id="151" name="Shape 151"/>
          <p:cNvPicPr preferRelativeResize="0"/>
          <p:nvPr/>
        </p:nvPicPr>
        <p:blipFill>
          <a:blip r:embed="rId3">
            <a:alphaModFix/>
          </a:blip>
          <a:stretch>
            <a:fillRect/>
          </a:stretch>
        </p:blipFill>
        <p:spPr>
          <a:xfrm>
            <a:off x="0" y="2025883"/>
            <a:ext cx="9144000" cy="28437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Demo</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https://github.com/sachinruk/PyData_Keras_Talk</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64" name="Shape 164"/>
          <p:cNvPicPr preferRelativeResize="0"/>
          <p:nvPr/>
        </p:nvPicPr>
        <p:blipFill>
          <a:blip r:embed="rId3">
            <a:alphaModFix/>
          </a:blip>
          <a:stretch>
            <a:fillRect/>
          </a:stretch>
        </p:blipFill>
        <p:spPr>
          <a:xfrm>
            <a:off x="2305050" y="1038225"/>
            <a:ext cx="4533900" cy="3067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References:</a:t>
            </a:r>
          </a:p>
        </p:txBody>
      </p:sp>
      <p:sp>
        <p:nvSpPr>
          <p:cNvPr id="170" name="Shape 17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u="sng">
                <a:solidFill>
                  <a:schemeClr val="hlink"/>
                </a:solidFill>
                <a:hlinkClick r:id="rId3"/>
              </a:rPr>
              <a:t>https://keras.io/</a:t>
            </a:r>
          </a:p>
          <a:p>
            <a:pPr indent="-228600" lvl="0" marL="457200" rtl="0">
              <a:spcBef>
                <a:spcPts val="0"/>
              </a:spcBef>
            </a:pPr>
            <a:r>
              <a:rPr lang="en-GB"/>
              <a:t>Amazing explanations/ visualisations on deep/ machine learning: colah.github.io</a:t>
            </a:r>
          </a:p>
          <a:p>
            <a:pPr indent="-228600" lvl="0" marL="457200" rtl="0">
              <a:spcBef>
                <a:spcPts val="0"/>
              </a:spcBef>
            </a:pPr>
            <a:r>
              <a:rPr lang="en-GB"/>
              <a:t>If you care about the maths, tutorial by Andrew Ng: </a:t>
            </a:r>
            <a:r>
              <a:rPr lang="en-GB" u="sng">
                <a:solidFill>
                  <a:schemeClr val="hlink"/>
                </a:solidFill>
                <a:hlinkClick r:id="rId4"/>
              </a:rPr>
              <a:t>http://deeplearning.stanford.edu/wiki/index.php/UFLDL_Tutorial</a:t>
            </a:r>
          </a:p>
          <a:p>
            <a:pPr indent="-228600" lvl="0" marL="457200" rtl="0">
              <a:spcBef>
                <a:spcPts val="0"/>
              </a:spcBef>
            </a:pPr>
            <a:r>
              <a:rPr lang="en-GB"/>
              <a:t>Bayesian Deep Learning: </a:t>
            </a:r>
            <a:r>
              <a:rPr lang="en-GB" u="sng">
                <a:solidFill>
                  <a:schemeClr val="accent5"/>
                </a:solidFill>
                <a:hlinkClick r:id="rId5"/>
              </a:rPr>
              <a:t>http://twiecki.github.io/blog/2016/06/01/bayesian-deep-learning/</a:t>
            </a:r>
          </a:p>
          <a:p>
            <a:pPr indent="-228600" lvl="0" marL="457200" rtl="0">
              <a:spcBef>
                <a:spcPts val="0"/>
              </a:spcBef>
            </a:pPr>
            <a:r>
              <a:rPr lang="en-GB"/>
              <a:t> Uncertainty on DL: </a:t>
            </a:r>
            <a:r>
              <a:rPr lang="en-GB" u="sng">
                <a:solidFill>
                  <a:schemeClr val="hlink"/>
                </a:solidFill>
                <a:hlinkClick r:id="rId6"/>
              </a:rPr>
              <a:t>http://mlg.eng.cam.ac.uk/yarin/blog_3d801aa532c1ce.html</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ctrTitle"/>
          </p:nvPr>
        </p:nvSpPr>
        <p:spPr>
          <a:xfrm>
            <a:off x="311700" y="744575"/>
            <a:ext cx="8520600" cy="1095900"/>
          </a:xfrm>
          <a:prstGeom prst="rect">
            <a:avLst/>
          </a:prstGeom>
        </p:spPr>
        <p:txBody>
          <a:bodyPr anchorCtr="0" anchor="b" bIns="91425" lIns="91425" rIns="91425" tIns="91425">
            <a:noAutofit/>
          </a:bodyPr>
          <a:lstStyle/>
          <a:p>
            <a:pPr lvl="0">
              <a:spcBef>
                <a:spcPts val="0"/>
              </a:spcBef>
              <a:buNone/>
            </a:pPr>
            <a:r>
              <a:t/>
            </a:r>
            <a:endParaRPr/>
          </a:p>
        </p:txBody>
      </p:sp>
      <p:sp>
        <p:nvSpPr>
          <p:cNvPr id="63" name="Shape 63"/>
          <p:cNvSpPr txBox="1"/>
          <p:nvPr/>
        </p:nvSpPr>
        <p:spPr>
          <a:xfrm>
            <a:off x="634900" y="2177950"/>
            <a:ext cx="7425900" cy="19449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GB"/>
              <a:t>Introduction to Keras (Python module)</a:t>
            </a:r>
          </a:p>
          <a:p>
            <a:pPr indent="-228600" lvl="0" marL="457200" rtl="0">
              <a:spcBef>
                <a:spcPts val="0"/>
              </a:spcBef>
              <a:buChar char="●"/>
            </a:pPr>
            <a:r>
              <a:rPr lang="en-GB"/>
              <a:t>No mathematics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Talk Outline</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Intro to NNs</a:t>
            </a:r>
          </a:p>
          <a:p>
            <a:pPr indent="-228600" lvl="0" marL="457200" rtl="0">
              <a:spcBef>
                <a:spcPts val="0"/>
              </a:spcBef>
            </a:pPr>
            <a:r>
              <a:rPr lang="en-GB"/>
              <a:t>Bayesian NNs</a:t>
            </a:r>
          </a:p>
          <a:p>
            <a:pPr indent="-228600" lvl="0" marL="457200" rtl="0">
              <a:spcBef>
                <a:spcPts val="0"/>
              </a:spcBef>
            </a:pPr>
            <a:r>
              <a:rPr lang="en-GB"/>
              <a:t>Demos</a:t>
            </a:r>
          </a:p>
        </p:txBody>
      </p:sp>
      <p:pic>
        <p:nvPicPr>
          <p:cNvPr id="70" name="Shape 70"/>
          <p:cNvPicPr preferRelativeResize="0"/>
          <p:nvPr/>
        </p:nvPicPr>
        <p:blipFill>
          <a:blip r:embed="rId3">
            <a:alphaModFix/>
          </a:blip>
          <a:stretch>
            <a:fillRect/>
          </a:stretch>
        </p:blipFill>
        <p:spPr>
          <a:xfrm>
            <a:off x="4249037" y="483687"/>
            <a:ext cx="4391025" cy="2809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NN Intro</a:t>
            </a:r>
          </a:p>
        </p:txBody>
      </p:sp>
      <p:pic>
        <p:nvPicPr>
          <p:cNvPr descr="simplest.png" id="76" name="Shape 76"/>
          <p:cNvPicPr preferRelativeResize="0"/>
          <p:nvPr/>
        </p:nvPicPr>
        <p:blipFill rotWithShape="1">
          <a:blip r:embed="rId3">
            <a:alphaModFix/>
          </a:blip>
          <a:srcRect b="36991" l="0" r="0" t="0"/>
          <a:stretch/>
        </p:blipFill>
        <p:spPr>
          <a:xfrm>
            <a:off x="2631137" y="790174"/>
            <a:ext cx="3881725" cy="3913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pic>
        <p:nvPicPr>
          <p:cNvPr descr="simplest2.png" id="81" name="Shape 81"/>
          <p:cNvPicPr preferRelativeResize="0"/>
          <p:nvPr/>
        </p:nvPicPr>
        <p:blipFill rotWithShape="1">
          <a:blip r:embed="rId3">
            <a:alphaModFix/>
          </a:blip>
          <a:srcRect b="36564" l="0" r="0" t="0"/>
          <a:stretch/>
        </p:blipFill>
        <p:spPr>
          <a:xfrm>
            <a:off x="2317250" y="283187"/>
            <a:ext cx="4509500" cy="4577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pic>
        <p:nvPicPr>
          <p:cNvPr descr="simplest3.png" id="86" name="Shape 86"/>
          <p:cNvPicPr preferRelativeResize="0"/>
          <p:nvPr/>
        </p:nvPicPr>
        <p:blipFill rotWithShape="1">
          <a:blip r:embed="rId3">
            <a:alphaModFix/>
          </a:blip>
          <a:srcRect b="23594" l="0" r="0" t="0"/>
          <a:stretch/>
        </p:blipFill>
        <p:spPr>
          <a:xfrm>
            <a:off x="399600" y="188687"/>
            <a:ext cx="3898700" cy="4766124"/>
          </a:xfrm>
          <a:prstGeom prst="rect">
            <a:avLst/>
          </a:prstGeom>
          <a:noFill/>
          <a:ln>
            <a:noFill/>
          </a:ln>
        </p:spPr>
      </p:pic>
      <p:pic>
        <p:nvPicPr>
          <p:cNvPr id="87" name="Shape 87"/>
          <p:cNvPicPr preferRelativeResize="0"/>
          <p:nvPr/>
        </p:nvPicPr>
        <p:blipFill>
          <a:blip r:embed="rId4">
            <a:alphaModFix/>
          </a:blip>
          <a:stretch>
            <a:fillRect/>
          </a:stretch>
        </p:blipFill>
        <p:spPr>
          <a:xfrm>
            <a:off x="4504350" y="1543050"/>
            <a:ext cx="4476750" cy="205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What’s new?</a:t>
            </a:r>
          </a:p>
        </p:txBody>
      </p:sp>
      <p:sp>
        <p:nvSpPr>
          <p:cNvPr id="93" name="Shape 9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GB"/>
              <a:t>Using stochastic gradient descent</a:t>
            </a:r>
          </a:p>
          <a:p>
            <a:pPr indent="-228600" lvl="0" marL="457200" rtl="0">
              <a:spcBef>
                <a:spcPts val="0"/>
              </a:spcBef>
            </a:pPr>
            <a:r>
              <a:rPr lang="en-GB"/>
              <a:t>GPUs </a:t>
            </a:r>
          </a:p>
          <a:p>
            <a:pPr indent="-228600" lvl="0" marL="457200" rtl="0">
              <a:spcBef>
                <a:spcPts val="0"/>
              </a:spcBef>
            </a:pPr>
            <a:r>
              <a:rPr lang="en-GB"/>
              <a:t>Activation functions (eg. RELU)</a:t>
            </a:r>
          </a:p>
          <a:p>
            <a:pPr indent="-228600" lvl="0" marL="457200" rtl="0">
              <a:spcBef>
                <a:spcPts val="0"/>
              </a:spcBef>
            </a:pPr>
            <a:r>
              <a:rPr lang="en-GB"/>
              <a:t>Some regularisation techniques (eg. Dropout)</a:t>
            </a:r>
          </a:p>
          <a:p>
            <a:pPr indent="-228600" lvl="0" marL="457200" rtl="0">
              <a:spcBef>
                <a:spcPts val="0"/>
              </a:spcBef>
              <a:buClr>
                <a:srgbClr val="FF0000"/>
              </a:buClr>
            </a:pPr>
            <a:r>
              <a:rPr b="1" lang="en-GB">
                <a:solidFill>
                  <a:srgbClr val="FF0000"/>
                </a:solidFill>
              </a:rPr>
              <a:t>Automatic differentiators</a:t>
            </a:r>
          </a:p>
          <a:p>
            <a:pPr indent="-228600" lvl="0" marL="457200" rtl="0">
              <a:spcBef>
                <a:spcPts val="0"/>
              </a:spcBef>
              <a:buClr>
                <a:srgbClr val="FF0000"/>
              </a:buClr>
            </a:pPr>
            <a:r>
              <a:rPr b="1" lang="en-GB">
                <a:solidFill>
                  <a:srgbClr val="FF0000"/>
                </a:solidFill>
              </a:rPr>
              <a:t>NN Architectures (eg. CNNs, LSTMs)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Convolutional Neural Network</a:t>
            </a:r>
          </a:p>
        </p:txBody>
      </p:sp>
      <p:sp>
        <p:nvSpPr>
          <p:cNvPr id="99" name="Shape 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GB"/>
              <a:t>Used for images.</a:t>
            </a:r>
          </a:p>
          <a:p>
            <a:pPr indent="-228600" lvl="0" marL="457200" rtl="0">
              <a:spcBef>
                <a:spcPts val="0"/>
              </a:spcBef>
            </a:pPr>
            <a:r>
              <a:rPr lang="en-GB"/>
              <a:t>Constricted weights</a:t>
            </a:r>
          </a:p>
          <a:p>
            <a:pPr indent="-228600" lvl="0" marL="457200">
              <a:spcBef>
                <a:spcPts val="0"/>
              </a:spcBef>
            </a:pPr>
            <a:r>
              <a:rPr lang="en-GB"/>
              <a:t>Tied weights</a:t>
            </a:r>
          </a:p>
        </p:txBody>
      </p:sp>
      <p:pic>
        <p:nvPicPr>
          <p:cNvPr descr="Screen Shot 2016-08-29 at 4.25.40 PM.png" id="100" name="Shape 100"/>
          <p:cNvPicPr preferRelativeResize="0"/>
          <p:nvPr/>
        </p:nvPicPr>
        <p:blipFill>
          <a:blip r:embed="rId3">
            <a:alphaModFix/>
          </a:blip>
          <a:stretch>
            <a:fillRect/>
          </a:stretch>
        </p:blipFill>
        <p:spPr>
          <a:xfrm>
            <a:off x="3463822" y="945062"/>
            <a:ext cx="5481001" cy="3253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GB"/>
              <a:t>LSTM</a:t>
            </a:r>
          </a:p>
        </p:txBody>
      </p:sp>
      <p:sp>
        <p:nvSpPr>
          <p:cNvPr id="106" name="Shape 10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GB"/>
              <a:t>Long-Short Term Memory NNs</a:t>
            </a:r>
          </a:p>
        </p:txBody>
      </p:sp>
      <p:pic>
        <p:nvPicPr>
          <p:cNvPr id="107" name="Shape 107"/>
          <p:cNvPicPr preferRelativeResize="0"/>
          <p:nvPr/>
        </p:nvPicPr>
        <p:blipFill>
          <a:blip r:embed="rId3">
            <a:alphaModFix/>
          </a:blip>
          <a:stretch>
            <a:fillRect/>
          </a:stretch>
        </p:blipFill>
        <p:spPr>
          <a:xfrm>
            <a:off x="863950" y="1824473"/>
            <a:ext cx="7416097" cy="1948575"/>
          </a:xfrm>
          <a:prstGeom prst="rect">
            <a:avLst/>
          </a:prstGeom>
          <a:noFill/>
          <a:ln>
            <a:noFill/>
          </a:ln>
        </p:spPr>
      </p:pic>
      <p:sp>
        <p:nvSpPr>
          <p:cNvPr id="108" name="Shape 108"/>
          <p:cNvSpPr txBox="1"/>
          <p:nvPr/>
        </p:nvSpPr>
        <p:spPr>
          <a:xfrm>
            <a:off x="1398375" y="4090700"/>
            <a:ext cx="7538400" cy="843900"/>
          </a:xfrm>
          <a:prstGeom prst="rect">
            <a:avLst/>
          </a:prstGeom>
          <a:noFill/>
          <a:ln>
            <a:noFill/>
          </a:ln>
        </p:spPr>
        <p:txBody>
          <a:bodyPr anchorCtr="0" anchor="ctr" bIns="91425" lIns="91425" rIns="91425" tIns="91425">
            <a:noAutofit/>
          </a:bodyPr>
          <a:lstStyle/>
          <a:p>
            <a:pPr lvl="0" rtl="0">
              <a:spcBef>
                <a:spcPts val="0"/>
              </a:spcBef>
              <a:buNone/>
            </a:pPr>
            <a:r>
              <a:rPr lang="en-GB"/>
              <a:t>Image Reference: http://colah.github.io/posts/2015-08-Understanding-LSTMs/</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