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8" r:id="rId3"/>
    <p:sldId id="268" r:id="rId4"/>
    <p:sldId id="269"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957" autoAdjust="0"/>
  </p:normalViewPr>
  <p:slideViewPr>
    <p:cSldViewPr snapToGrid="0">
      <p:cViewPr varScale="1">
        <p:scale>
          <a:sx n="59" d="100"/>
          <a:sy n="59" d="100"/>
        </p:scale>
        <p:origin x="684" y="4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4/16/2018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4/16/2018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trying to do #2. We are trying to make the process more efficient because cell-free </a:t>
            </a:r>
            <a:r>
              <a:rPr lang="en-US" dirty="0" err="1"/>
              <a:t>synbio</a:t>
            </a:r>
            <a:r>
              <a:rPr lang="en-US" dirty="0"/>
              <a:t> is expensive! Microfluidics can make it cheaper by physically having less material. Scaling up is a big issue we have to figure out, but is outside the scope of actual research for our summer.</a:t>
            </a:r>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184145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originally started with the p-AS pathway, which can create products that are valuable. But </a:t>
            </a:r>
            <a:r>
              <a:rPr lang="en-US" dirty="0" err="1"/>
              <a:t>chorismate</a:t>
            </a:r>
            <a:r>
              <a:rPr lang="en-US" dirty="0"/>
              <a:t> is insanely expensive, these products are hard to work with, and is not endogenous to E. Coli. We think it’s too hard.</a:t>
            </a:r>
          </a:p>
          <a:p>
            <a:r>
              <a:rPr lang="en-US" dirty="0"/>
              <a:t>Instead, we want to focus not on what the pathway makes, but the process itself. We are looking for an easy but interesting pathway, such as this. This is one part of Amino Acid production, and makes glycine and serine, which are available anywhere. The amino acid production pathways are much more characterized and known, which makes the products cheap to create as well.</a:t>
            </a:r>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47685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855036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4/16/2018</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4/16/2018</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4/16/2018</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4/16/2018</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4/16/2018</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4/16/2018</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4/16/2018</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4/16/2018</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www.ncbi.nlm.nih.gov/pmc/articles/PMC5288458/" TargetMode="External"/><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Biology II</a:t>
            </a:r>
          </a:p>
        </p:txBody>
      </p:sp>
      <p:sp>
        <p:nvSpPr>
          <p:cNvPr id="3" name="Subtitle 2"/>
          <p:cNvSpPr>
            <a:spLocks noGrp="1"/>
          </p:cNvSpPr>
          <p:nvPr>
            <p:ph type="subTitle" idx="1"/>
          </p:nvPr>
        </p:nvSpPr>
        <p:spPr/>
        <p:txBody>
          <a:bodyPr/>
          <a:lstStyle/>
          <a:p>
            <a:r>
              <a:rPr lang="en-US" dirty="0" err="1">
                <a:solidFill>
                  <a:schemeClr val="tx1">
                    <a:lumMod val="95000"/>
                  </a:schemeClr>
                </a:solidFill>
              </a:rPr>
              <a:t>iGEM</a:t>
            </a:r>
            <a:r>
              <a:rPr lang="en-US" dirty="0">
                <a:solidFill>
                  <a:schemeClr val="tx1">
                    <a:lumMod val="95000"/>
                  </a:schemeClr>
                </a:solidFill>
              </a:rPr>
              <a:t> </a:t>
            </a:r>
            <a:r>
              <a:rPr lang="en-US" dirty="0" err="1">
                <a:solidFill>
                  <a:schemeClr val="tx1">
                    <a:lumMod val="95000"/>
                  </a:schemeClr>
                </a:solidFill>
              </a:rPr>
              <a:t>Drylab</a:t>
            </a:r>
            <a:r>
              <a:rPr lang="en-US" dirty="0">
                <a:solidFill>
                  <a:schemeClr val="tx1">
                    <a:lumMod val="95000"/>
                  </a:schemeClr>
                </a:solidFill>
              </a:rPr>
              <a:t> </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 from </a:t>
            </a:r>
            <a:r>
              <a:rPr lang="en-US" dirty="0" err="1"/>
              <a:t>Xavaar’s</a:t>
            </a:r>
            <a:r>
              <a:rPr lang="en-US" dirty="0"/>
              <a:t> mini-lesson</a:t>
            </a:r>
          </a:p>
        </p:txBody>
      </p:sp>
      <p:sp>
        <p:nvSpPr>
          <p:cNvPr id="3" name="Content Placeholder 2"/>
          <p:cNvSpPr>
            <a:spLocks noGrp="1"/>
          </p:cNvSpPr>
          <p:nvPr>
            <p:ph idx="1"/>
          </p:nvPr>
        </p:nvSpPr>
        <p:spPr/>
        <p:txBody>
          <a:bodyPr/>
          <a:lstStyle/>
          <a:p>
            <a:r>
              <a:rPr lang="en-US" dirty="0"/>
              <a:t>Regulation of the Central Dogma is </a:t>
            </a:r>
            <a:r>
              <a:rPr lang="en-US" b="1" dirty="0"/>
              <a:t>complicated</a:t>
            </a:r>
            <a:r>
              <a:rPr lang="en-US" dirty="0"/>
              <a:t> and layered.</a:t>
            </a:r>
          </a:p>
          <a:p>
            <a:r>
              <a:rPr lang="en-US" dirty="0"/>
              <a:t>Metabolic Pathways are like a input-output system, with multiple ingredients.</a:t>
            </a:r>
          </a:p>
          <a:p>
            <a:pPr lvl="1"/>
            <a:r>
              <a:rPr lang="en-US" dirty="0"/>
              <a:t>Hardware/Software’s role: Find out how we can detect + gather data from these pathways.</a:t>
            </a:r>
          </a:p>
          <a:p>
            <a:pPr lvl="1"/>
            <a:r>
              <a:rPr lang="en-US" dirty="0"/>
              <a:t>Simulation’s Role: Simulate the biological mechanisms + the microfluidic device.</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screenshot of a cell phone&#10;&#10;Description generated with very high confidence">
            <a:extLst>
              <a:ext uri="{FF2B5EF4-FFF2-40B4-BE49-F238E27FC236}">
                <a16:creationId xmlns:a16="http://schemas.microsoft.com/office/drawing/2014/main" id="{29481821-D095-40B9-B36F-D235107E8C03}"/>
              </a:ext>
            </a:extLst>
          </p:cNvPr>
          <p:cNvPicPr>
            <a:picLocks noChangeAspect="1"/>
          </p:cNvPicPr>
          <p:nvPr/>
        </p:nvPicPr>
        <p:blipFill rotWithShape="1">
          <a:blip r:embed="rId3">
            <a:extLst>
              <a:ext uri="{28A0092B-C50C-407E-A947-70E740481C1C}">
                <a14:useLocalDpi xmlns:a14="http://schemas.microsoft.com/office/drawing/2010/main" val="0"/>
              </a:ext>
            </a:extLst>
          </a:blip>
          <a:srcRect l="758" r="227"/>
          <a:stretch/>
        </p:blipFill>
        <p:spPr>
          <a:xfrm>
            <a:off x="145288" y="1305052"/>
            <a:ext cx="11755119" cy="5486400"/>
          </a:xfrm>
          <a:prstGeom prst="rect">
            <a:avLst/>
          </a:prstGeom>
        </p:spPr>
      </p:pic>
      <p:pic>
        <p:nvPicPr>
          <p:cNvPr id="5" name="Picture 4" descr="A screenshot of a cell phone&#10;&#10;Description generated with high confidence">
            <a:extLst>
              <a:ext uri="{FF2B5EF4-FFF2-40B4-BE49-F238E27FC236}">
                <a16:creationId xmlns:a16="http://schemas.microsoft.com/office/drawing/2014/main" id="{0F4916C7-B441-414A-A91F-16AD0D85C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288" y="57404"/>
            <a:ext cx="5334274" cy="1238314"/>
          </a:xfrm>
          <a:prstGeom prst="rect">
            <a:avLst/>
          </a:prstGeom>
        </p:spPr>
      </p:pic>
      <p:sp>
        <p:nvSpPr>
          <p:cNvPr id="6" name="TextBox 5">
            <a:extLst>
              <a:ext uri="{FF2B5EF4-FFF2-40B4-BE49-F238E27FC236}">
                <a16:creationId xmlns:a16="http://schemas.microsoft.com/office/drawing/2014/main" id="{DAC0242D-77CB-43B8-BD6B-40CF51C257AB}"/>
              </a:ext>
            </a:extLst>
          </p:cNvPr>
          <p:cNvSpPr txBox="1"/>
          <p:nvPr/>
        </p:nvSpPr>
        <p:spPr>
          <a:xfrm>
            <a:off x="5785103" y="491895"/>
            <a:ext cx="5994013" cy="369332"/>
          </a:xfrm>
          <a:prstGeom prst="rect">
            <a:avLst/>
          </a:prstGeom>
          <a:noFill/>
          <a:ln>
            <a:noFill/>
          </a:ln>
        </p:spPr>
        <p:txBody>
          <a:bodyPr wrap="none" rtlCol="0">
            <a:spAutoFit/>
          </a:bodyPr>
          <a:lstStyle/>
          <a:p>
            <a:r>
              <a:rPr lang="en-US" dirty="0">
                <a:hlinkClick r:id="rId5"/>
              </a:rPr>
              <a:t>https://www.ncbi.nlm.nih.gov/pmc/articles/PMC5288458/</a:t>
            </a:r>
            <a:r>
              <a:rPr lang="en-US" dirty="0"/>
              <a:t> </a:t>
            </a:r>
          </a:p>
        </p:txBody>
      </p:sp>
    </p:spTree>
    <p:extLst>
      <p:ext uri="{BB962C8B-B14F-4D97-AF65-F5344CB8AC3E}">
        <p14:creationId xmlns:p14="http://schemas.microsoft.com/office/powerpoint/2010/main" val="79282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zulip-uploads.s3.amazonaws.com/2720/teRbJrhfBJmtaCIeQpfB6Nw6/pasted_image.png?Signature=kMqqYD0EdELNa8KwQDMKND1bC%2Fg%3D&amp;Expires=1523919206&amp;AWSAccessKeyId=AKIAIEVMBCAT2WD3M5KQ">
            <a:extLst>
              <a:ext uri="{FF2B5EF4-FFF2-40B4-BE49-F238E27FC236}">
                <a16:creationId xmlns:a16="http://schemas.microsoft.com/office/drawing/2014/main" id="{181B7D03-093B-44DB-A4B1-32D2D5673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8" y="137999"/>
            <a:ext cx="7669037" cy="3299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rdL7rqbDTcTo0Y_XNTJM8chTkOF7oFwyKbL3L2YDcKoW2Kq4roEr1NJtgMD8gSR74lgLzW7GceLgGLMwjQRs4yws8w66UEOaRY6QNWvjrkSIZEFTiSl0f1UjwxhpSiJt9gGIZMwf">
            <a:extLst>
              <a:ext uri="{FF2B5EF4-FFF2-40B4-BE49-F238E27FC236}">
                <a16:creationId xmlns:a16="http://schemas.microsoft.com/office/drawing/2014/main" id="{40B346B2-0B3F-4441-A3A3-050BC93ED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6778" y="3491470"/>
            <a:ext cx="8863774" cy="33665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close up of text on a white background&#10;&#10;Description generated with very high confidence">
            <a:extLst>
              <a:ext uri="{FF2B5EF4-FFF2-40B4-BE49-F238E27FC236}">
                <a16:creationId xmlns:a16="http://schemas.microsoft.com/office/drawing/2014/main" id="{61011637-3E12-42F6-8D69-159E5DB9A2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05918" y="684310"/>
            <a:ext cx="2700554" cy="2206754"/>
          </a:xfrm>
          <a:prstGeom prst="rect">
            <a:avLst/>
          </a:prstGeom>
        </p:spPr>
      </p:pic>
    </p:spTree>
    <p:extLst>
      <p:ext uri="{BB962C8B-B14F-4D97-AF65-F5344CB8AC3E}">
        <p14:creationId xmlns:p14="http://schemas.microsoft.com/office/powerpoint/2010/main" val="251206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 A</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70</TotalTime>
  <Words>270</Words>
  <Application>Microsoft Office PowerPoint</Application>
  <PresentationFormat>Widescreen</PresentationFormat>
  <Paragraphs>16</Paragraphs>
  <Slides>5</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Science Project 16x9</vt:lpstr>
      <vt:lpstr>Biology II</vt:lpstr>
      <vt:lpstr>Takeaways from Xavaar’s mini-lesson</vt:lpstr>
      <vt:lpstr>PowerPoint Presentation</vt:lpstr>
      <vt:lpstr>PowerPoint Presentation</vt:lpstr>
      <vt:lpstr>Q +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 II</dc:title>
  <dc:creator>Yoshi Goto</dc:creator>
  <cp:lastModifiedBy>Yoshi Goto</cp:lastModifiedBy>
  <cp:revision>9</cp:revision>
  <dcterms:created xsi:type="dcterms:W3CDTF">2018-04-16T22:01:55Z</dcterms:created>
  <dcterms:modified xsi:type="dcterms:W3CDTF">2018-04-16T23:19:58Z</dcterms:modified>
</cp:coreProperties>
</file>