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8"/>
  </p:notesMasterIdLst>
  <p:sldIdLst>
    <p:sldId id="256" r:id="rId2"/>
    <p:sldId id="268" r:id="rId3"/>
    <p:sldId id="269" r:id="rId4"/>
    <p:sldId id="257" r:id="rId5"/>
    <p:sldId id="258" r:id="rId6"/>
    <p:sldId id="259" r:id="rId7"/>
    <p:sldId id="270" r:id="rId8"/>
    <p:sldId id="272" r:id="rId9"/>
    <p:sldId id="265" r:id="rId10"/>
    <p:sldId id="261" r:id="rId11"/>
    <p:sldId id="264" r:id="rId12"/>
    <p:sldId id="266" r:id="rId13"/>
    <p:sldId id="267" r:id="rId14"/>
    <p:sldId id="273" r:id="rId15"/>
    <p:sldId id="280" r:id="rId16"/>
    <p:sldId id="279" r:id="rId17"/>
    <p:sldId id="275" r:id="rId18"/>
    <p:sldId id="274" r:id="rId19"/>
    <p:sldId id="277" r:id="rId20"/>
    <p:sldId id="276" r:id="rId21"/>
    <p:sldId id="285" r:id="rId22"/>
    <p:sldId id="286" r:id="rId23"/>
    <p:sldId id="283" r:id="rId24"/>
    <p:sldId id="281" r:id="rId25"/>
    <p:sldId id="26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EBE5-DAD6-4F39-8321-4D97921A0651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52C64-EA37-4537-AFFE-D5F98312C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2D6E-F638-4D77-BB5F-5E224D1A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71C97-3F48-4551-B510-B62B62DF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68900"/>
          </a:xfrm>
        </p:spPr>
        <p:txBody>
          <a:bodyPr anchor="ctr"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62B1-EB1C-45DA-B546-B5295302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03F7-FE99-4037-AE7D-4F33963D0E1F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A7FB-C4C2-4811-8653-1712751D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3A9E-BCAC-4FAD-A25C-AF12F333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A51-3282-4DAD-9171-9705160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E2079-82D8-4AE7-B145-C6350161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5142-07E7-4896-A667-F059A44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C9E-3FFA-4315-9F32-61831B3F074F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AF75-D3D5-489E-AF63-612958A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F9D5-996A-4EA8-82BD-EF5FE22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3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8E626-94B2-4E32-A690-BADA29724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066AC-3E69-4BF5-9E90-07363B94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962B-9B8A-4A3B-8A09-9041838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E440-1236-46C4-AB39-6D2C6EEF0EDA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85F6-2AF5-4E9C-B42B-D8256E5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15D5-47B7-4E35-A671-FFE04847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3265-5EF3-4E7D-9474-AB9047A5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3B4A-A0E8-4BCE-8596-A9785C5E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49743-FF32-49F3-966F-6A9DEADD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8C7-45ED-460A-AF10-8C16DBF773E3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AB12-8C74-4A50-AA73-5647C37C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0994-D223-4245-983F-94788B18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0ED-CF37-4625-BF6D-19A3140F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6BB1-1A9D-4AA8-BF8C-07D1F1D2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6DFD-1DD3-480E-9AE9-95A6C52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F0087-5138-4B09-B9C5-7FE3E409AC76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DF70-2FA4-4F2B-AFB6-F693B54C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F409-5896-4BA7-BCC2-39F4464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9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F4F0-A243-42D9-953B-889BC45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C370-ACD4-492B-92DE-9175715BD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2AD21-27EC-49A8-9090-F8047D67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9A5B-A5B6-416D-97AB-7981CE9F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ED3-C3B4-4379-AF50-E1EAEC58283D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91589-5E6A-477B-826C-5AEAB44C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E4BE-A6DD-4497-A124-C87E2F33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3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DC3A-2557-4C3F-A120-831724D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0CD2-7A8E-4689-9004-18DC611C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F0EF7-EBA6-49E5-B562-9E9C784B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C64ED-81F1-49E9-9F52-920B3E852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45B83-F496-434B-9F3E-2DFDFBBA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4E815-B7D1-416B-9D4D-F7EEF48A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557B-A424-4FF2-9089-E9505D2932BB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D24AB-4C03-4090-BE2C-79448E89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4468F-C20B-40AB-93C3-4F9D68B3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1539-322F-414D-A0EF-C9C61614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49222-6294-4EAA-A857-B4055A76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B144-C732-4AB5-BC99-71FF73EA492D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53187-035F-47BC-9EC4-44ECABF5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CF60-052F-4B0C-B01B-9B22A7F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24818-2738-4787-887B-B38B24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9029-1496-4E44-9E61-5B6707AFEF57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9D16-BF19-4D9B-9618-314ECB27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8F2B1-A6ED-4C30-8A42-8FECD35C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BF3A-3563-4E40-B69A-1991BAEB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EB37-29AE-4B03-8A6D-B0996DD1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3348-72AA-4EC8-8135-1C7A931B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9FC6-D309-4A45-B823-12F469E2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25BE-5848-4B4B-865D-835F1C7AC3AF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59C5-5FFB-46EE-B98A-E01D5B1D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2174-3EBC-407A-9642-3383BA3C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7DF5-0044-43FD-97DB-6846FA92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9512-8B2A-4D45-B5C4-46CDDA4E9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3D4A7-1134-4F2B-9121-53F6EAA6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99DF6-8A78-483E-97FA-38EAD1F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405-7448-4D40-90B9-FBCB733B4CA4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5617A-80F5-48A3-AB40-BB0F3446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01AB-93FB-4522-8693-67B2C7DD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94945-57FA-4F0F-AF61-70E6B66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AD0E-556D-417A-BA15-097BB111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7D190-BD96-4FFF-B31E-DA97C20BF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2952-1487-4211-817A-F6BACD28A150}" type="datetime1">
              <a:rPr lang="en-US" smtClean="0"/>
              <a:t>4/18/2018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5040-415A-4E70-B525-CB36C00C2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02FE-4912-4E1B-86F8-40A8D870B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9A98C-3152-4FF0-B746-CA5C5C1E6CE5}"/>
              </a:ext>
            </a:extLst>
          </p:cNvPr>
          <p:cNvSpPr/>
          <p:nvPr userDrawn="1"/>
        </p:nvSpPr>
        <p:spPr>
          <a:xfrm>
            <a:off x="-1" y="1"/>
            <a:ext cx="12192001" cy="365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E093A-51C1-44D8-A955-F04FC4BC343F}"/>
              </a:ext>
            </a:extLst>
          </p:cNvPr>
          <p:cNvSpPr txBox="1"/>
          <p:nvPr userDrawn="1"/>
        </p:nvSpPr>
        <p:spPr>
          <a:xfrm>
            <a:off x="4038600" y="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Engineering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0B5B7-97D9-4446-823D-258ECC63D0F1}"/>
              </a:ext>
            </a:extLst>
          </p:cNvPr>
          <p:cNvSpPr txBox="1"/>
          <p:nvPr userDrawn="1"/>
        </p:nvSpPr>
        <p:spPr>
          <a:xfrm>
            <a:off x="9982201" y="-841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 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59006-0B8C-4F17-B190-DAD406D44347}"/>
              </a:ext>
            </a:extLst>
          </p:cNvPr>
          <p:cNvSpPr txBox="1"/>
          <p:nvPr userDrawn="1"/>
        </p:nvSpPr>
        <p:spPr>
          <a:xfrm>
            <a:off x="-48735" y="0"/>
            <a:ext cx="22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 297: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iGEM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5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uwigem/18sp/feedback" TargetMode="External"/><Relationship Id="rId2" Type="http://schemas.openxmlformats.org/officeDocument/2006/relationships/hyperlink" Target="http://tinyurl.com/uwigem/18sp/attend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5AB-88CA-4C4F-ABC6-A1F4AA37E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6" y="1991360"/>
            <a:ext cx="6610350" cy="2387600"/>
          </a:xfrm>
        </p:spPr>
        <p:txBody>
          <a:bodyPr/>
          <a:lstStyle/>
          <a:p>
            <a:r>
              <a:rPr lang="en-US" dirty="0"/>
              <a:t>Electrical Engineering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CD2A-B912-45DC-BB06-9A4A4A5E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76" y="4471035"/>
            <a:ext cx="9144000" cy="1268900"/>
          </a:xfrm>
        </p:spPr>
        <p:txBody>
          <a:bodyPr/>
          <a:lstStyle/>
          <a:p>
            <a:r>
              <a:rPr lang="en-US" dirty="0"/>
              <a:t>Andrew Hu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77022-79BF-4DC3-8B4A-06842BEB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484967"/>
            <a:ext cx="5100320" cy="5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1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C5A6-0A7A-4950-836B-79420F6F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47DC-6214-420F-9067-77C9A4A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How “fast” is the current flowing?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0CF84-7271-4C8C-9E35-A827EFEFA392}"/>
              </a:ext>
            </a:extLst>
          </p:cNvPr>
          <p:cNvSpPr txBox="1"/>
          <p:nvPr/>
        </p:nvSpPr>
        <p:spPr>
          <a:xfrm>
            <a:off x="2430664" y="4080490"/>
            <a:ext cx="6722047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Depends on the material it has to cross through</a:t>
            </a:r>
          </a:p>
        </p:txBody>
      </p:sp>
    </p:spTree>
    <p:extLst>
      <p:ext uri="{BB962C8B-B14F-4D97-AF65-F5344CB8AC3E}">
        <p14:creationId xmlns:p14="http://schemas.microsoft.com/office/powerpoint/2010/main" val="187550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5952-F534-4A1B-A21B-391FAF20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2DA6-D7AA-4707-807A-E33DA5B1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9160" cy="4351338"/>
          </a:xfrm>
        </p:spPr>
        <p:txBody>
          <a:bodyPr/>
          <a:lstStyle/>
          <a:p>
            <a:r>
              <a:rPr lang="en-US" dirty="0"/>
              <a:t>What did we say the “speed” of the current  is?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depends on the medium it’s travelling through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r>
              <a:rPr lang="en-US" dirty="0"/>
              <a:t>Ohm discovered the equation that relates the speed of electrical current, the “power” of the electrical source, and the medium of travel</a:t>
            </a:r>
          </a:p>
        </p:txBody>
      </p:sp>
    </p:spTree>
    <p:extLst>
      <p:ext uri="{BB962C8B-B14F-4D97-AF65-F5344CB8AC3E}">
        <p14:creationId xmlns:p14="http://schemas.microsoft.com/office/powerpoint/2010/main" val="406932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BBE2-3F96-4FD0-AD93-10D143DD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02A6-E868-406E-8882-C0036C31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“V” means voltage of the electrical power source</a:t>
            </a:r>
          </a:p>
          <a:p>
            <a:r>
              <a:rPr lang="en-US" dirty="0"/>
              <a:t>“I” means the current of electrical flow</a:t>
            </a:r>
          </a:p>
          <a:p>
            <a:r>
              <a:rPr lang="en-US" dirty="0"/>
              <a:t>“R” means the resistance of the medium of travel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28F88-A6B6-416A-AEAF-E86B6686A407}"/>
              </a:ext>
            </a:extLst>
          </p:cNvPr>
          <p:cNvSpPr txBox="1"/>
          <p:nvPr/>
        </p:nvSpPr>
        <p:spPr>
          <a:xfrm>
            <a:off x="3259584" y="1825625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DE6D-9422-4B43-9CBE-A933E7861917}"/>
              </a:ext>
            </a:extLst>
          </p:cNvPr>
          <p:cNvSpPr txBox="1"/>
          <p:nvPr/>
        </p:nvSpPr>
        <p:spPr>
          <a:xfrm>
            <a:off x="3259583" y="2708593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 = Amps * Ohms(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6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CD54-A2A1-4766-A390-1F3A026E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Water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0D667-5114-4FED-8390-84D5A92C6F78}"/>
              </a:ext>
            </a:extLst>
          </p:cNvPr>
          <p:cNvSpPr txBox="1"/>
          <p:nvPr/>
        </p:nvSpPr>
        <p:spPr>
          <a:xfrm>
            <a:off x="3259584" y="1825625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IR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97BF7A-D506-4607-BDDE-251DF28A8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0450"/>
            <a:ext cx="10515600" cy="3742425"/>
          </a:xfrm>
        </p:spPr>
      </p:pic>
    </p:spTree>
    <p:extLst>
      <p:ext uri="{BB962C8B-B14F-4D97-AF65-F5344CB8AC3E}">
        <p14:creationId xmlns:p14="http://schemas.microsoft.com/office/powerpoint/2010/main" val="48212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AEAB-6216-49BB-A0F1-4CB0E5B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Law: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04A6-0F4B-4133-B2C3-5385D129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voltage is increased, what happens to the current (I) if the resistance is held constant?</a:t>
            </a:r>
          </a:p>
          <a:p>
            <a:endParaRPr lang="en-US" dirty="0"/>
          </a:p>
          <a:p>
            <a:r>
              <a:rPr lang="en-US" dirty="0"/>
              <a:t>When resistance is increased, what happens to the current (I) if the voltage is held constant?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C4B8-73FC-43A9-BC61-F1D381185F80}"/>
              </a:ext>
            </a:extLst>
          </p:cNvPr>
          <p:cNvSpPr txBox="1"/>
          <p:nvPr/>
        </p:nvSpPr>
        <p:spPr>
          <a:xfrm>
            <a:off x="3259584" y="1825625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F5EE6-680D-49E0-B0E9-412C6480B706}"/>
              </a:ext>
            </a:extLst>
          </p:cNvPr>
          <p:cNvSpPr txBox="1"/>
          <p:nvPr/>
        </p:nvSpPr>
        <p:spPr>
          <a:xfrm>
            <a:off x="5872284" y="3540394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current will increase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C9B93-3B0F-4125-A111-8406C71CF3B5}"/>
              </a:ext>
            </a:extLst>
          </p:cNvPr>
          <p:cNvSpPr txBox="1"/>
          <p:nvPr/>
        </p:nvSpPr>
        <p:spPr>
          <a:xfrm>
            <a:off x="5872284" y="5733018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current will decrease</a:t>
            </a:r>
          </a:p>
        </p:txBody>
      </p:sp>
    </p:spTree>
    <p:extLst>
      <p:ext uri="{BB962C8B-B14F-4D97-AF65-F5344CB8AC3E}">
        <p14:creationId xmlns:p14="http://schemas.microsoft.com/office/powerpoint/2010/main" val="176048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BD9-882A-4F20-81E3-97E64EF9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Pressure Over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120C-0A09-47A4-B7B4-B4135A7F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going out to wash your car, but the hose is in the back yard</a:t>
            </a:r>
          </a:p>
          <a:p>
            <a:r>
              <a:rPr lang="en-US" dirty="0"/>
              <a:t>You test the hose on full blast in the backyard</a:t>
            </a:r>
          </a:p>
          <a:p>
            <a:r>
              <a:rPr lang="en-US" dirty="0"/>
              <a:t>You run the hose to the driveway, and turn it on full blast</a:t>
            </a:r>
          </a:p>
          <a:p>
            <a:r>
              <a:rPr lang="en-US" dirty="0"/>
              <a:t>Is the force of the water any different?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FC641-2F7F-425E-9EC2-D37CAC4B5C18}"/>
              </a:ext>
            </a:extLst>
          </p:cNvPr>
          <p:cNvSpPr txBox="1"/>
          <p:nvPr/>
        </p:nvSpPr>
        <p:spPr>
          <a:xfrm>
            <a:off x="7051040" y="4099639"/>
            <a:ext cx="4846320" cy="24857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No, each water molecule pushes on each other in a line, so as long as there aren’t any obstructions, the force stays the same</a:t>
            </a:r>
          </a:p>
        </p:txBody>
      </p:sp>
    </p:spTree>
    <p:extLst>
      <p:ext uri="{BB962C8B-B14F-4D97-AF65-F5344CB8AC3E}">
        <p14:creationId xmlns:p14="http://schemas.microsoft.com/office/powerpoint/2010/main" val="8328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AA61-C4B8-477C-8E67-DFC9FA58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Preservation of Voltage Over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ADAC-2179-450F-8ABD-C07DDF301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the distance of wire, the voltage will be the same</a:t>
            </a:r>
          </a:p>
          <a:p>
            <a:r>
              <a:rPr lang="en-US" dirty="0"/>
              <a:t>Each water molecule pushes on each other in a line</a:t>
            </a:r>
          </a:p>
          <a:p>
            <a:r>
              <a:rPr lang="en-US" dirty="0"/>
              <a:t>Similarly, each electron pushes on each other in a circuit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7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259B-1D1C-431A-AB5A-495298A5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63DD5C-6F62-4F72-AFC3-D626C14F8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450"/>
            <a:ext cx="8424548" cy="41854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73435-6CF7-41F5-B8BB-C602A215DFA1}"/>
              </a:ext>
            </a:extLst>
          </p:cNvPr>
          <p:cNvSpPr txBox="1"/>
          <p:nvPr/>
        </p:nvSpPr>
        <p:spPr>
          <a:xfrm>
            <a:off x="8768080" y="2990612"/>
            <a:ext cx="3251199" cy="15323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assume that normal wire has negligible resistance</a:t>
            </a:r>
          </a:p>
        </p:txBody>
      </p:sp>
    </p:spTree>
    <p:extLst>
      <p:ext uri="{BB962C8B-B14F-4D97-AF65-F5344CB8AC3E}">
        <p14:creationId xmlns:p14="http://schemas.microsoft.com/office/powerpoint/2010/main" val="172440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D979-EC6A-47CF-8B6C-EC15E4B2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 is Futile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8B3E-2027-4925-9365-99E7BAEB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speed of the current in this circuit? (assume LED has ~0 Ohm resistance)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DBBAE-1632-4251-8125-18058503A29D}"/>
              </a:ext>
            </a:extLst>
          </p:cNvPr>
          <p:cNvSpPr txBox="1"/>
          <p:nvPr/>
        </p:nvSpPr>
        <p:spPr>
          <a:xfrm>
            <a:off x="1633985" y="1825625"/>
            <a:ext cx="3100576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BBB0F-971E-423E-A336-4A674429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55" y="1027906"/>
            <a:ext cx="4286250" cy="2228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75D9AC-681C-4157-B177-009C923D779A}"/>
              </a:ext>
            </a:extLst>
          </p:cNvPr>
          <p:cNvSpPr txBox="1"/>
          <p:nvPr/>
        </p:nvSpPr>
        <p:spPr>
          <a:xfrm>
            <a:off x="3259584" y="4945221"/>
            <a:ext cx="5672831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9V = 220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9/220 = 41mA</a:t>
            </a:r>
          </a:p>
        </p:txBody>
      </p:sp>
    </p:spTree>
    <p:extLst>
      <p:ext uri="{BB962C8B-B14F-4D97-AF65-F5344CB8AC3E}">
        <p14:creationId xmlns:p14="http://schemas.microsoft.com/office/powerpoint/2010/main" val="357772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3A39-05E0-48E8-BAC7-964FA77C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CEC0-9096-45D0-A26D-A7B19C62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elements are in a line on the wire, they are “in series”</a:t>
            </a:r>
          </a:p>
          <a:p>
            <a:r>
              <a:rPr lang="en-US" dirty="0"/>
              <a:t>Resistors in series act as one big resistor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16B1B-B793-4B64-9F7C-6A5E128F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4" y="3647440"/>
            <a:ext cx="5517735" cy="274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31201-4CEA-4612-8DC4-4D49D6AE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4" y="3647440"/>
            <a:ext cx="5517734" cy="27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6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B091-4909-4603-B803-3208D351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1C42-D735-48A6-B004-3AAC9B98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Attendance is still </a:t>
            </a:r>
            <a:r>
              <a:rPr lang="en-US" dirty="0">
                <a:hlinkClick r:id="rId2"/>
              </a:rPr>
              <a:t>http://tinyurl.com/uwigem/18sp/attendance</a:t>
            </a:r>
            <a:endParaRPr lang="en-US" dirty="0"/>
          </a:p>
          <a:p>
            <a:r>
              <a:rPr lang="en-US" dirty="0"/>
              <a:t>William is starting on coding the wiki, and is looking for anyone interested in front-end web development</a:t>
            </a:r>
          </a:p>
          <a:p>
            <a:r>
              <a:rPr lang="en-US" dirty="0" err="1"/>
              <a:t>Github</a:t>
            </a:r>
            <a:r>
              <a:rPr lang="en-US" dirty="0"/>
              <a:t> organization, did you get the email?</a:t>
            </a:r>
          </a:p>
          <a:p>
            <a:r>
              <a:rPr lang="en-US" dirty="0"/>
              <a:t>Anonymous Feedback, still a thing: </a:t>
            </a:r>
            <a:r>
              <a:rPr lang="en-US" dirty="0">
                <a:hlinkClick r:id="rId3"/>
              </a:rPr>
              <a:t>http://tinyurl.com/uwigem/18sp/feedback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83908-3DCD-4E85-86C1-775150E98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3698002"/>
            <a:ext cx="3992880" cy="13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48F-0C57-4BEF-AD6A-A718AE9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Piece de Resistance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83616-771A-4DB7-9CCD-EEBBA8F2B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5" r="11376"/>
          <a:stretch/>
        </p:blipFill>
        <p:spPr>
          <a:xfrm>
            <a:off x="6096000" y="1256665"/>
            <a:ext cx="5953760" cy="35134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00B0-3C4C-4FBF-88BF-B39A2CC1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532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current in each of these points?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2A1FC-53CE-4624-86C9-B7191E2A0F05}"/>
              </a:ext>
            </a:extLst>
          </p:cNvPr>
          <p:cNvSpPr txBox="1"/>
          <p:nvPr/>
        </p:nvSpPr>
        <p:spPr>
          <a:xfrm>
            <a:off x="1633985" y="1825625"/>
            <a:ext cx="3100576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IR</a:t>
            </a:r>
          </a:p>
        </p:txBody>
      </p:sp>
    </p:spTree>
    <p:extLst>
      <p:ext uri="{BB962C8B-B14F-4D97-AF65-F5344CB8AC3E}">
        <p14:creationId xmlns:p14="http://schemas.microsoft.com/office/powerpoint/2010/main" val="88773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380-998F-414E-A3EC-A17ECD87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Resistors?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064F-C153-41AA-9224-0812068F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current in this circuit?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0E941-2869-496C-B901-7AC5B295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96" y="3272472"/>
            <a:ext cx="8381208" cy="3352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F9DA3-7ADD-4627-94B4-184840B4CDD2}"/>
              </a:ext>
            </a:extLst>
          </p:cNvPr>
          <p:cNvSpPr txBox="1"/>
          <p:nvPr/>
        </p:nvSpPr>
        <p:spPr>
          <a:xfrm>
            <a:off x="5369758" y="2865120"/>
            <a:ext cx="117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69578-370E-4DC3-8324-6F72ED8B5835}"/>
              </a:ext>
            </a:extLst>
          </p:cNvPr>
          <p:cNvSpPr txBox="1"/>
          <p:nvPr/>
        </p:nvSpPr>
        <p:spPr>
          <a:xfrm>
            <a:off x="7186028" y="1970167"/>
            <a:ext cx="3100576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high!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(short circuit)</a:t>
            </a:r>
          </a:p>
        </p:txBody>
      </p:sp>
    </p:spTree>
    <p:extLst>
      <p:ext uri="{BB962C8B-B14F-4D97-AF65-F5344CB8AC3E}">
        <p14:creationId xmlns:p14="http://schemas.microsoft.com/office/powerpoint/2010/main" val="21582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4197-5CC8-4F2D-B692-F1399F4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8F076-F9C6-40A8-8D58-FD9DFC51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56" y="1331912"/>
            <a:ext cx="8381208" cy="33524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4D97-0A3B-417B-BF5C-7F218DF3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/>
              <a:t>Caused by having very little resistance</a:t>
            </a:r>
          </a:p>
          <a:p>
            <a:r>
              <a:rPr lang="en-US" dirty="0"/>
              <a:t>Electricity flows very quickly</a:t>
            </a:r>
          </a:p>
          <a:p>
            <a:r>
              <a:rPr lang="en-US" dirty="0"/>
              <a:t>Drains your power source </a:t>
            </a:r>
          </a:p>
          <a:p>
            <a:r>
              <a:rPr lang="en-US" dirty="0"/>
              <a:t>The cause of 99% of your safety risks!</a:t>
            </a:r>
          </a:p>
        </p:txBody>
      </p:sp>
    </p:spTree>
    <p:extLst>
      <p:ext uri="{BB962C8B-B14F-4D97-AF65-F5344CB8AC3E}">
        <p14:creationId xmlns:p14="http://schemas.microsoft.com/office/powerpoint/2010/main" val="57891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6B8D9-005B-48A5-A806-95C9347A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7B313-CDD7-4670-92A7-487B482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8C046-A537-4E18-B686-068FA26F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39" y="3738880"/>
            <a:ext cx="6021962" cy="2991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71019-14AB-4E1F-A3E8-0CBEB738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00" y="3738880"/>
            <a:ext cx="5884001" cy="2923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4F91E-2934-46E9-8C52-7F5CE16A6A9E}"/>
              </a:ext>
            </a:extLst>
          </p:cNvPr>
          <p:cNvSpPr txBox="1"/>
          <p:nvPr/>
        </p:nvSpPr>
        <p:spPr>
          <a:xfrm>
            <a:off x="4438145" y="1889165"/>
            <a:ext cx="3100576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is also added in series</a:t>
            </a:r>
          </a:p>
        </p:txBody>
      </p:sp>
    </p:spTree>
    <p:extLst>
      <p:ext uri="{BB962C8B-B14F-4D97-AF65-F5344CB8AC3E}">
        <p14:creationId xmlns:p14="http://schemas.microsoft.com/office/powerpoint/2010/main" val="188488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313-CDD7-4670-92A7-487B4825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7EB63-D05E-45FE-A25B-EAB366B47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839" y="761366"/>
            <a:ext cx="6021961" cy="29918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8C046-A537-4E18-B686-068FA26F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39" y="3738880"/>
            <a:ext cx="6021962" cy="2991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71019-14AB-4E1F-A3E8-0CBEB7386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00" y="3738880"/>
            <a:ext cx="5884001" cy="2923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4F91E-2934-46E9-8C52-7F5CE16A6A9E}"/>
              </a:ext>
            </a:extLst>
          </p:cNvPr>
          <p:cNvSpPr txBox="1"/>
          <p:nvPr/>
        </p:nvSpPr>
        <p:spPr>
          <a:xfrm>
            <a:off x="1044705" y="2135902"/>
            <a:ext cx="3100576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equal!</a:t>
            </a:r>
          </a:p>
        </p:txBody>
      </p:sp>
    </p:spTree>
    <p:extLst>
      <p:ext uri="{BB962C8B-B14F-4D97-AF65-F5344CB8AC3E}">
        <p14:creationId xmlns:p14="http://schemas.microsoft.com/office/powerpoint/2010/main" val="338766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AC82-82EE-47B7-8C4C-9856EC02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A4A8-7B7A-48D1-9347-DD04D324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100mA to stop your heart</a:t>
            </a:r>
          </a:p>
          <a:p>
            <a:r>
              <a:rPr lang="en-US" dirty="0"/>
              <a:t>Your body* has ~1,000 Ohms of resistance</a:t>
            </a:r>
          </a:p>
          <a:p>
            <a:r>
              <a:rPr lang="en-US" dirty="0"/>
              <a:t>You do the math: 100V can kill you</a:t>
            </a:r>
          </a:p>
          <a:p>
            <a:pPr lvl="1"/>
            <a:r>
              <a:rPr lang="en-US" dirty="0"/>
              <a:t>11 9-Volt batteries linked in series</a:t>
            </a:r>
          </a:p>
          <a:p>
            <a:pPr lvl="1"/>
            <a:r>
              <a:rPr lang="en-US" b="1" dirty="0"/>
              <a:t>ANY</a:t>
            </a:r>
            <a:r>
              <a:rPr lang="en-US" dirty="0"/>
              <a:t> appliance hooked up to the wall can kill you if you drop it in the bathtub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521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3CFF-819D-423F-B958-5B3A93B7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Software: Pacman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D6B9-3BD4-45FC-86CE-A24FB1F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details posted on </a:t>
            </a:r>
            <a:r>
              <a:rPr lang="en-US" dirty="0" err="1"/>
              <a:t>Zulip</a:t>
            </a:r>
            <a:r>
              <a:rPr lang="en-US" dirty="0"/>
              <a:t>, groups have been assigned</a:t>
            </a:r>
          </a:p>
          <a:p>
            <a:r>
              <a:rPr lang="en-US" dirty="0"/>
              <a:t>Week 1: Write the spec!</a:t>
            </a:r>
          </a:p>
          <a:p>
            <a:pPr lvl="1"/>
            <a:r>
              <a:rPr lang="en-US" dirty="0"/>
              <a:t>Meet with your group to discuss how to divide up the work</a:t>
            </a:r>
          </a:p>
          <a:p>
            <a:pPr lvl="1"/>
            <a:r>
              <a:rPr lang="en-US" dirty="0"/>
              <a:t>Make design decisions about what work will be handled by which parts</a:t>
            </a:r>
          </a:p>
          <a:p>
            <a:pPr lvl="1"/>
            <a:r>
              <a:rPr lang="en-US" dirty="0"/>
              <a:t>Write the method signatures</a:t>
            </a:r>
          </a:p>
          <a:p>
            <a:pPr lvl="1"/>
            <a:r>
              <a:rPr lang="en-US" dirty="0"/>
              <a:t>Comment them with Javadoc-style comments</a:t>
            </a:r>
          </a:p>
          <a:p>
            <a:pPr lvl="2"/>
            <a:r>
              <a:rPr lang="en-US" dirty="0"/>
              <a:t>I have a script to generate Javadoc for Processing files, you don’t need to do it yourself</a:t>
            </a:r>
          </a:p>
        </p:txBody>
      </p:sp>
    </p:spTree>
    <p:extLst>
      <p:ext uri="{BB962C8B-B14F-4D97-AF65-F5344CB8AC3E}">
        <p14:creationId xmlns:p14="http://schemas.microsoft.com/office/powerpoint/2010/main" val="131314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7B48-6084-48F9-9917-94FACBE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 2: Trivia Harder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E7E8-986F-4B1D-9C9B-800B8E5B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software project (Pacman) is up and ready</a:t>
            </a:r>
          </a:p>
          <a:p>
            <a:r>
              <a:rPr lang="en-US" dirty="0"/>
              <a:t>Assignment details were posted on #</a:t>
            </a:r>
            <a:r>
              <a:rPr lang="en-US" dirty="0" err="1"/>
              <a:t>drylab</a:t>
            </a:r>
            <a:r>
              <a:rPr lang="en-US" dirty="0"/>
              <a:t>/Announcements</a:t>
            </a:r>
          </a:p>
          <a:p>
            <a:r>
              <a:rPr lang="en-US" dirty="0"/>
              <a:t>We’ll talk about it if we have time, near the end</a:t>
            </a:r>
          </a:p>
          <a:p>
            <a:r>
              <a:rPr lang="en-US" dirty="0"/>
              <a:t>Recommended to meet with your group at least once before you turn in your spec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53A06-80BB-4911-9CFB-E57876847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96" b="15364"/>
          <a:stretch/>
        </p:blipFill>
        <p:spPr>
          <a:xfrm>
            <a:off x="9878060" y="1432561"/>
            <a:ext cx="2009347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9E35-3AC1-4D2B-9D09-77AF3415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4196-944E-43E9-A1BD-98356EE8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does electricity work?</a:t>
            </a:r>
          </a:p>
          <a:p>
            <a:pPr>
              <a:lnSpc>
                <a:spcPct val="150000"/>
              </a:lnSpc>
            </a:pPr>
            <a:r>
              <a:rPr lang="en-US" dirty="0"/>
              <a:t>How can this be used?</a:t>
            </a:r>
          </a:p>
          <a:p>
            <a:pPr>
              <a:lnSpc>
                <a:spcPct val="150000"/>
              </a:lnSpc>
            </a:pPr>
            <a:r>
              <a:rPr lang="en-US" dirty="0"/>
              <a:t>How can we use it to create a device and control it from a computer?</a:t>
            </a:r>
          </a:p>
        </p:txBody>
      </p:sp>
    </p:spTree>
    <p:extLst>
      <p:ext uri="{BB962C8B-B14F-4D97-AF65-F5344CB8AC3E}">
        <p14:creationId xmlns:p14="http://schemas.microsoft.com/office/powerpoint/2010/main" val="195697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CFF0-BFC1-49A2-BC6C-F970532A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BE60-4E22-400C-B745-273BB0366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prior knowledge is assumed</a:t>
            </a:r>
          </a:p>
          <a:p>
            <a:r>
              <a:rPr lang="en-US" dirty="0"/>
              <a:t>Don’t be scared!</a:t>
            </a:r>
          </a:p>
          <a:p>
            <a:r>
              <a:rPr lang="en-US" dirty="0"/>
              <a:t>I will teach you like a non-major, because neither am I</a:t>
            </a:r>
          </a:p>
          <a:p>
            <a:pPr lvl="1"/>
            <a:r>
              <a:rPr lang="en-US" dirty="0"/>
              <a:t>Technically, I have </a:t>
            </a:r>
            <a:r>
              <a:rPr lang="en-US" u="sng" dirty="0"/>
              <a:t>no formal education</a:t>
            </a:r>
            <a:r>
              <a:rPr lang="en-US" dirty="0"/>
              <a:t> in EE :D</a:t>
            </a:r>
          </a:p>
          <a:p>
            <a:r>
              <a:rPr lang="en-US" dirty="0"/>
              <a:t>We’ll cover just a few core EE concepts, and go right into applications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3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D0A8-FE5D-4610-8369-33F84C97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9397-51EB-45CA-A5A7-DFC5BB88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electricity?</a:t>
            </a:r>
          </a:p>
          <a:p>
            <a:endParaRPr lang="en-US" dirty="0"/>
          </a:p>
          <a:p>
            <a:r>
              <a:rPr lang="en-US" dirty="0"/>
              <a:t>What can it flow through?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5F3D6-A7C9-4CF9-A639-02CDE4DF08F2}"/>
              </a:ext>
            </a:extLst>
          </p:cNvPr>
          <p:cNvSpPr txBox="1"/>
          <p:nvPr/>
        </p:nvSpPr>
        <p:spPr>
          <a:xfrm>
            <a:off x="5587804" y="2453274"/>
            <a:ext cx="5672831" cy="5788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flow of electrons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F6915-3068-4085-B38C-5E0BFFEB08F0}"/>
              </a:ext>
            </a:extLst>
          </p:cNvPr>
          <p:cNvSpPr txBox="1"/>
          <p:nvPr/>
        </p:nvSpPr>
        <p:spPr>
          <a:xfrm>
            <a:off x="5205793" y="4059372"/>
            <a:ext cx="6722047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Easily through conductors, potentially through insulators if voltage is high enough</a:t>
            </a:r>
          </a:p>
        </p:txBody>
      </p:sp>
    </p:spTree>
    <p:extLst>
      <p:ext uri="{BB962C8B-B14F-4D97-AF65-F5344CB8AC3E}">
        <p14:creationId xmlns:p14="http://schemas.microsoft.com/office/powerpoint/2010/main" val="21134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D0A8-FE5D-4610-8369-33F84C97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9397-51EB-45CA-A5A7-DFC5BB88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causes electricity to start to flow?</a:t>
            </a:r>
          </a:p>
          <a:p>
            <a:pPr lvl="1"/>
            <a:r>
              <a:rPr lang="en-US" dirty="0"/>
              <a:t>What are some examples?</a:t>
            </a:r>
          </a:p>
          <a:p>
            <a:pPr lvl="1"/>
            <a:r>
              <a:rPr lang="en-US" dirty="0"/>
              <a:t>What is similar across these situations?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5F3D6-A7C9-4CF9-A639-02CDE4DF08F2}"/>
              </a:ext>
            </a:extLst>
          </p:cNvPr>
          <p:cNvSpPr txBox="1"/>
          <p:nvPr/>
        </p:nvSpPr>
        <p:spPr>
          <a:xfrm>
            <a:off x="2702364" y="4779914"/>
            <a:ext cx="6969956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Batteries and electrical outlets have (at least) two ends, the positive and negative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23808-F27F-4819-A0D7-09FD0D4071CD}"/>
              </a:ext>
            </a:extLst>
          </p:cNvPr>
          <p:cNvSpPr txBox="1"/>
          <p:nvPr/>
        </p:nvSpPr>
        <p:spPr>
          <a:xfrm>
            <a:off x="6793489" y="3251319"/>
            <a:ext cx="4799071" cy="10556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Plugging electronics into batteries or electrical outlets</a:t>
            </a:r>
          </a:p>
        </p:txBody>
      </p:sp>
    </p:spTree>
    <p:extLst>
      <p:ext uri="{BB962C8B-B14F-4D97-AF65-F5344CB8AC3E}">
        <p14:creationId xmlns:p14="http://schemas.microsoft.com/office/powerpoint/2010/main" val="26059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786E-8AC2-4FD7-900E-FEDB3D86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&amp;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2752-DB7F-40D2-852F-484F73ED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1560" cy="4351338"/>
          </a:xfrm>
        </p:spPr>
        <p:txBody>
          <a:bodyPr/>
          <a:lstStyle/>
          <a:p>
            <a:r>
              <a:rPr lang="en-US" dirty="0"/>
              <a:t>High electrical potential</a:t>
            </a:r>
          </a:p>
          <a:p>
            <a:r>
              <a:rPr lang="en-US" dirty="0"/>
              <a:t>Low electrical potential</a:t>
            </a:r>
          </a:p>
          <a:p>
            <a:r>
              <a:rPr lang="en-US" dirty="0"/>
              <a:t>When connected, electricity flows from high to low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AB17B0-8860-4C2F-9FA0-620D68F8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891" y="1352231"/>
            <a:ext cx="2366963" cy="2366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9CC2AE-F9F4-485A-BD4B-8DDC1AB9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75" y="4094016"/>
            <a:ext cx="3194061" cy="23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80EF-9DF4-4E53-81C7-B19625C9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Flow 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6907B9-596F-430C-B839-B1F4063A3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20" y="1306195"/>
            <a:ext cx="10373360" cy="5186680"/>
          </a:xfrm>
        </p:spPr>
      </p:pic>
    </p:spTree>
    <p:extLst>
      <p:ext uri="{BB962C8B-B14F-4D97-AF65-F5344CB8AC3E}">
        <p14:creationId xmlns:p14="http://schemas.microsoft.com/office/powerpoint/2010/main" val="39938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4472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</TotalTime>
  <Words>845</Words>
  <Application>Microsoft Office PowerPoint</Application>
  <PresentationFormat>Widescreen</PresentationFormat>
  <Paragraphs>124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Franklin Gothic Medium</vt:lpstr>
      <vt:lpstr>Times New Roman</vt:lpstr>
      <vt:lpstr>Office Theme</vt:lpstr>
      <vt:lpstr>Electrical Engineering I</vt:lpstr>
      <vt:lpstr>Administrivia</vt:lpstr>
      <vt:lpstr>Administrivia 2: Trivia Harder</vt:lpstr>
      <vt:lpstr>Overview</vt:lpstr>
      <vt:lpstr>Preface</vt:lpstr>
      <vt:lpstr>The Basics</vt:lpstr>
      <vt:lpstr>The Basics</vt:lpstr>
      <vt:lpstr>Positive &amp; Negative</vt:lpstr>
      <vt:lpstr>Water Flow Visualization</vt:lpstr>
      <vt:lpstr>The Basics</vt:lpstr>
      <vt:lpstr>Ohm’s Law</vt:lpstr>
      <vt:lpstr>Ohm’s Law</vt:lpstr>
      <vt:lpstr>Ohm’s Water Slide</vt:lpstr>
      <vt:lpstr>Ohm’s Law: Rates</vt:lpstr>
      <vt:lpstr>Water Pressure Over Distance</vt:lpstr>
      <vt:lpstr>Preservation of Voltage Over Distance</vt:lpstr>
      <vt:lpstr>Circuit Diagrams</vt:lpstr>
      <vt:lpstr>Resistance is Futile</vt:lpstr>
      <vt:lpstr>Series Connections</vt:lpstr>
      <vt:lpstr>Le Piece de Resistance</vt:lpstr>
      <vt:lpstr>No Resistors?</vt:lpstr>
      <vt:lpstr>Short Circuits</vt:lpstr>
      <vt:lpstr>Series</vt:lpstr>
      <vt:lpstr>Series</vt:lpstr>
      <vt:lpstr>Safety</vt:lpstr>
      <vt:lpstr>Software: Pacman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Software</dc:title>
  <dc:creator>Andrew Hu</dc:creator>
  <cp:lastModifiedBy>Andrew Hu</cp:lastModifiedBy>
  <cp:revision>69</cp:revision>
  <dcterms:created xsi:type="dcterms:W3CDTF">2018-03-13T02:10:49Z</dcterms:created>
  <dcterms:modified xsi:type="dcterms:W3CDTF">2018-04-20T05:44:05Z</dcterms:modified>
</cp:coreProperties>
</file>