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71" r:id="rId10"/>
    <p:sldId id="272" r:id="rId11"/>
    <p:sldId id="273" r:id="rId12"/>
    <p:sldId id="274" r:id="rId13"/>
    <p:sldId id="276" r:id="rId14"/>
    <p:sldId id="287" r:id="rId15"/>
    <p:sldId id="283" r:id="rId16"/>
    <p:sldId id="277" r:id="rId17"/>
    <p:sldId id="278" r:id="rId18"/>
    <p:sldId id="280" r:id="rId19"/>
    <p:sldId id="279" r:id="rId20"/>
    <p:sldId id="281" r:id="rId21"/>
    <p:sldId id="282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8DDD-0430-450F-A9D1-CB965061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C6FCB-25F0-41A2-99A6-D373BCBFB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113C-B14D-4FAD-BB49-2BC8A656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C0CE-3A17-497C-BD9D-237B5551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5574-3387-4D7A-8EA1-6C482D0D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2C7A-E8B2-45B5-B6FF-1D58242A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CE431-422B-4A00-BC2A-487D8351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4112-E940-49FC-886C-CEA106C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BD01-695A-4EC2-AC4F-D1F4AC4A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6911-BE19-4CDB-BD4F-6507E50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8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75761-61F6-4BC9-B03C-26F21C08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6630-7CBC-4C01-B0C9-92CEBE0D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BF30-86B5-4F82-8B0A-55E820D4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1BA7-7D1F-4E4D-8981-148F5E7C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16BD-FC76-4A6E-8E57-0960D7C3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C526-2C0C-466D-9E34-FCF4940D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E809-D50E-4CA8-A950-19DBF151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199F-7A8F-452D-B1D2-657DDB32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0060-D575-4E29-B8E8-CF437FB7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5F6B-4968-4DAD-8C39-DE29253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E34C-9BAB-432D-9AD2-C22615CF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59EC-A786-4B07-87AB-CFFB66C9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C021-CE3B-42A1-82C1-DAB06486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214D-4C41-4449-82F7-F80D5625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0275-264D-426E-96A0-F6CA2B7E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8383-A17F-4CE5-9E40-F8CDA517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64FA-BC42-476E-8F96-BF2E75DCB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A66-8FA1-4CB4-93F4-827C083AD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4A49-0CC5-4E31-812A-42ADF3CA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C59CB-72D0-4C51-A437-BBA2B9D9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8C52-1E50-42D2-8651-CFF578D4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C859-0CA9-473E-8417-D322F70C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D180-8F8F-4FC6-A371-D8F9AB72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5667-48F7-4093-AE1F-E8BEFEC6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8DAE0-FD81-42B4-87F7-3FBCC0685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78A66-ADEA-488A-81DE-F4707B44B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109FF-33A5-4A89-AEEE-3DF4D6BD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A6CBE-285B-4940-8146-0AB60B4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6CD0A-A346-4485-9031-E0770BFC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9B93-C336-4757-BA4E-117D09F2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21B9-3FC4-42BF-B15C-85E39B1A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CDA47-F25D-460F-8DDD-D226522C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8C9E-5EE9-452B-A3F1-CB838FB2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FC7D0-580F-4BE9-9057-88184B31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96241-8FBF-4068-9EF5-52FEA70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A21B-A0EA-461C-B64D-03942944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7BC-02F3-40FD-8F40-A55B07D6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D594-C91C-4EC3-AA9C-5A38A7A0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C1132-1D5F-43AA-9FAF-AE9D1CCF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21D9-4EB8-490F-B45D-5E0CC247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3B5C-3127-44EB-AEE8-F6B85BA0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D1B0-205A-4DC4-812B-386E567E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22EB-5EF3-493D-9684-636128B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02511-64FE-44E5-A606-D2EEDC66E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56026-A9E6-48E9-BD0E-B4D6D537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1E38-740E-4EF2-8A7E-3B00D014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D1920-B553-455D-8871-90590674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82C1D-FACC-4F03-A8A8-0D27141E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032B6-B419-4A61-8C5A-BFFB72FF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0D62D-EA87-4B66-8E92-30DABFDB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2593-BFFA-4353-A811-2A3D16F12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B180-BBAE-4A38-8CB7-C1CFFDF3A88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FBAC7-5EAE-40A6-8B7E-17E183AC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37A0-1D7C-448D-9E1D-ED391A7B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8937-76DC-4538-8A95-7352356C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cocyc.org/ECOLI/NEW-IMAGE?type=PATHWAY&amp;object=PWY-7219&amp;detail-level=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E6EDE0-802F-42DB-951A-76B4D9C20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Yoshi Goto: </a:t>
            </a:r>
            <a:r>
              <a:rPr lang="en-US" dirty="0" err="1"/>
              <a:t>iGEM</a:t>
            </a:r>
            <a:r>
              <a:rPr lang="en-US" dirty="0"/>
              <a:t> </a:t>
            </a:r>
            <a:r>
              <a:rPr lang="en-US" dirty="0" err="1"/>
              <a:t>Drylab</a:t>
            </a:r>
            <a:r>
              <a:rPr lang="en-US" dirty="0"/>
              <a:t> Simulation</a:t>
            </a:r>
            <a:br>
              <a:rPr lang="en-US" dirty="0"/>
            </a:br>
            <a:r>
              <a:rPr lang="en-US" strike="sngStrike" dirty="0"/>
              <a:t>Stolen</a:t>
            </a:r>
            <a:r>
              <a:rPr lang="en-US" dirty="0"/>
              <a:t> Borrowed from BIOEN 424</a:t>
            </a:r>
            <a:br>
              <a:rPr lang="en-US" dirty="0"/>
            </a:br>
            <a:r>
              <a:rPr lang="en-US" dirty="0"/>
              <a:t>April 30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FE2231-5F69-47F3-9D66-B713836ECA45}"/>
              </a:ext>
            </a:extLst>
          </p:cNvPr>
          <p:cNvSpPr>
            <a:spLocks noGrp="1"/>
          </p:cNvSpPr>
          <p:nvPr/>
        </p:nvSpPr>
        <p:spPr>
          <a:xfrm>
            <a:off x="1524000" y="11470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Metabolic Control and Regulation</a:t>
            </a:r>
          </a:p>
        </p:txBody>
      </p:sp>
    </p:spTree>
    <p:extLst>
      <p:ext uri="{BB962C8B-B14F-4D97-AF65-F5344CB8AC3E}">
        <p14:creationId xmlns:p14="http://schemas.microsoft.com/office/powerpoint/2010/main" val="325447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86" y="203760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Elementary Modes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53" y="1263912"/>
            <a:ext cx="6457950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53" y="3254190"/>
            <a:ext cx="63055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Modes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20" y="2358166"/>
            <a:ext cx="5972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Elementary Modes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310" y="451821"/>
            <a:ext cx="4034857" cy="5595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76" y="1687540"/>
            <a:ext cx="4657725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974" y="55401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428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22" y="408156"/>
            <a:ext cx="4422289" cy="1325563"/>
          </a:xfrm>
        </p:spPr>
        <p:txBody>
          <a:bodyPr/>
          <a:lstStyle/>
          <a:p>
            <a:r>
              <a:rPr lang="en-US" dirty="0"/>
              <a:t>Enzyme Catalysis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37" y="221204"/>
            <a:ext cx="6934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3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5" y="160730"/>
            <a:ext cx="4422289" cy="622722"/>
          </a:xfrm>
        </p:spPr>
        <p:txBody>
          <a:bodyPr>
            <a:normAutofit fontScale="90000"/>
          </a:bodyPr>
          <a:lstStyle/>
          <a:p>
            <a:r>
              <a:rPr lang="en-US" dirty="0"/>
              <a:t>Enzyme Catalysis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53" y="143897"/>
            <a:ext cx="6671422" cy="659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6" y="1416931"/>
            <a:ext cx="374332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6" y="2226121"/>
            <a:ext cx="36195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78" y="722716"/>
            <a:ext cx="3076575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7756" y="2807483"/>
            <a:ext cx="1590675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090" y="3359933"/>
            <a:ext cx="306705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1185" y="4257262"/>
            <a:ext cx="1114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973" y="4760445"/>
            <a:ext cx="2867025" cy="714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5940" y="5649743"/>
            <a:ext cx="2295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5" y="160730"/>
            <a:ext cx="6508372" cy="622722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Reversible Enzyme Catalysis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18" y="2466165"/>
            <a:ext cx="3028950" cy="1162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6" y="2466165"/>
            <a:ext cx="4718648" cy="13038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82592" y="1147755"/>
            <a:ext cx="7697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Almost all enzymes are either reversible or product </a:t>
            </a:r>
          </a:p>
          <a:p>
            <a:pPr algn="ctr"/>
            <a:r>
              <a:rPr lang="en-US" sz="2800" dirty="0"/>
              <a:t>inhibited to varying degrees.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46" y="4696945"/>
            <a:ext cx="5313248" cy="6355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287" y="4309873"/>
            <a:ext cx="3419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7" y="2168393"/>
            <a:ext cx="7000875" cy="3876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1306156"/>
            <a:ext cx="4676775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3971660"/>
            <a:ext cx="4174583" cy="26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365125"/>
            <a:ext cx="11031071" cy="1325563"/>
          </a:xfrm>
        </p:spPr>
        <p:txBody>
          <a:bodyPr/>
          <a:lstStyle/>
          <a:p>
            <a:r>
              <a:rPr lang="en-US" b="1" dirty="0"/>
              <a:t>Aspartate </a:t>
            </a:r>
            <a:r>
              <a:rPr lang="en-US" b="1" dirty="0" err="1"/>
              <a:t>carbamoyltransferase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ACTase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1" y="2268631"/>
            <a:ext cx="699135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691" y="2536496"/>
            <a:ext cx="3699868" cy="29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0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365125"/>
            <a:ext cx="11031071" cy="1325563"/>
          </a:xfrm>
        </p:spPr>
        <p:txBody>
          <a:bodyPr/>
          <a:lstStyle/>
          <a:p>
            <a:r>
              <a:rPr lang="en-US" b="1" dirty="0"/>
              <a:t>Aspartate </a:t>
            </a:r>
            <a:r>
              <a:rPr lang="en-US" b="1" dirty="0" err="1"/>
              <a:t>carbamoyltransferase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ACTase</a:t>
            </a:r>
            <a:r>
              <a:rPr lang="en-US" dirty="0"/>
              <a:t>)</a:t>
            </a:r>
            <a:br>
              <a:rPr lang="en-US" dirty="0"/>
            </a:br>
            <a:r>
              <a:rPr lang="en-US" sz="3600" dirty="0"/>
              <a:t>Biosynthesis of Pyrimidines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53" y="2121722"/>
            <a:ext cx="3409950" cy="38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1" y="2268631"/>
            <a:ext cx="69913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0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Aspartate </a:t>
            </a:r>
            <a:r>
              <a:rPr lang="en-US" b="1" dirty="0" err="1"/>
              <a:t>carbamoyltransferase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ACTase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60" y="1455066"/>
            <a:ext cx="3419475" cy="4600575"/>
          </a:xfrm>
          <a:prstGeom prst="rect">
            <a:avLst/>
          </a:prstGeom>
        </p:spPr>
      </p:pic>
      <p:pic>
        <p:nvPicPr>
          <p:cNvPr id="2050" name="Picture 2" descr="https://cdn.rcsb.org/pdb101/motm/images/215-Aspartate_Transcarbamoylase-5a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6" y="1446882"/>
            <a:ext cx="3607211" cy="370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0762" y="5593976"/>
            <a:ext cx="2648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Red: Catalytic Subunits x 6</a:t>
            </a:r>
          </a:p>
          <a:p>
            <a:r>
              <a:rPr lang="en-US" dirty="0"/>
              <a:t>Blue: Regulatory units x 6</a:t>
            </a:r>
          </a:p>
          <a:p>
            <a:r>
              <a:rPr lang="en-US" dirty="0"/>
              <a:t>Green: CTP</a:t>
            </a:r>
          </a:p>
        </p:txBody>
      </p:sp>
      <p:pic>
        <p:nvPicPr>
          <p:cNvPr id="2052" name="Picture 4" descr="https://cdn.rcsb.org/pdb101/motm/images/215-Aspartate_Transcarbamoylase-ATCase_JSm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96" y="2595486"/>
            <a:ext cx="4426361" cy="22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8724452" y="5149298"/>
            <a:ext cx="2140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96574" y="5195942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 and Aspartate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855336" y="1916664"/>
            <a:ext cx="1852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0946" y="1916664"/>
            <a:ext cx="54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62275" y="2176641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Active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00443" y="2178429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Active</a:t>
            </a:r>
          </a:p>
        </p:txBody>
      </p:sp>
    </p:spTree>
    <p:extLst>
      <p:ext uri="{BB962C8B-B14F-4D97-AF65-F5344CB8AC3E}">
        <p14:creationId xmlns:p14="http://schemas.microsoft.com/office/powerpoint/2010/main" val="204240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06067-9B31-4F58-8171-676EB5723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4" b="109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Laws for Simple Cooperativity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5" y="2361751"/>
            <a:ext cx="485775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88" y="3819298"/>
            <a:ext cx="1928524" cy="50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38" y="1969619"/>
            <a:ext cx="4561185" cy="36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8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Allosteric Control: Things get complicated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3" y="3586564"/>
            <a:ext cx="4882740" cy="3271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26" y="1690688"/>
            <a:ext cx="6543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Allosteric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30" y="2554772"/>
            <a:ext cx="725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2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745" y="1824597"/>
            <a:ext cx="464820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93" y="3228022"/>
            <a:ext cx="2562225" cy="1133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6460" y="2168568"/>
            <a:ext cx="106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6459" y="3563926"/>
            <a:ext cx="173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Power Law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09" y="4707647"/>
            <a:ext cx="4086225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69763" y="5071789"/>
            <a:ext cx="173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Lin-Log</a:t>
            </a:r>
          </a:p>
        </p:txBody>
      </p:sp>
    </p:spTree>
    <p:extLst>
      <p:ext uri="{BB962C8B-B14F-4D97-AF65-F5344CB8AC3E}">
        <p14:creationId xmlns:p14="http://schemas.microsoft.com/office/powerpoint/2010/main" val="104215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68" y="2476500"/>
            <a:ext cx="6381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D70A15-30E0-4406-8DB3-976E70C2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9" y="1549102"/>
            <a:ext cx="11500182" cy="37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51DB6F-6A17-404A-BC3C-E68E142A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9" y="-27370"/>
            <a:ext cx="9163401" cy="69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0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72425-5C91-4A94-B126-FD6B1D3F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90" y="195084"/>
            <a:ext cx="4290620" cy="64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1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02D7F-13F1-4433-91E3-22AF7A1C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0" y="489617"/>
            <a:ext cx="4991100" cy="5924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7657F-9B4A-41BF-BC20-0C839696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32" y="997155"/>
            <a:ext cx="6040023" cy="48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2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BC50A2-6565-42A3-9458-162CF84AD92D}"/>
              </a:ext>
            </a:extLst>
          </p:cNvPr>
          <p:cNvSpPr>
            <a:spLocks noGrp="1"/>
          </p:cNvSpPr>
          <p:nvPr/>
        </p:nvSpPr>
        <p:spPr>
          <a:xfrm>
            <a:off x="91024" y="73066"/>
            <a:ext cx="5347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Reduced E. coli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ECE85-C9ED-4B54-9BB3-D46526208252}"/>
              </a:ext>
            </a:extLst>
          </p:cNvPr>
          <p:cNvSpPr/>
          <p:nvPr/>
        </p:nvSpPr>
        <p:spPr>
          <a:xfrm>
            <a:off x="0" y="60462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Hädicke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Oliver, and Steffen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Klamt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"EColiCore2: a reference network model of the central metabolism of Escherichia coli and relationships to its genome-scale parent model."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 (2017): 39647.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49B69-452F-4E1D-BC0A-ABF056D8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6" y="118383"/>
            <a:ext cx="6176549" cy="6729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64AC40-1DE8-47CA-AAC7-487377FDCE72}"/>
              </a:ext>
            </a:extLst>
          </p:cNvPr>
          <p:cNvSpPr/>
          <p:nvPr/>
        </p:nvSpPr>
        <p:spPr>
          <a:xfrm>
            <a:off x="91024" y="14905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22222"/>
                </a:solidFill>
                <a:effectLst/>
                <a:latin typeface="Lora"/>
              </a:rPr>
              <a:t>The network comprises 486 metabolites and 499 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1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24" y="0"/>
            <a:ext cx="3507889" cy="1325563"/>
          </a:xfrm>
        </p:spPr>
        <p:txBody>
          <a:bodyPr/>
          <a:lstStyle/>
          <a:p>
            <a:r>
              <a:rPr lang="en-US" dirty="0"/>
              <a:t>E. coli: </a:t>
            </a:r>
            <a:r>
              <a:rPr lang="en-US" dirty="0" err="1"/>
              <a:t>Ecocyc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269774"/>
          <a:ext cx="2733340" cy="1463040"/>
        </p:xfrm>
        <a:graphic>
          <a:graphicData uri="http://schemas.openxmlformats.org/drawingml/2006/table">
            <a:tbl>
              <a:tblPr/>
              <a:tblGrid>
                <a:gridCol w="1366670">
                  <a:extLst>
                    <a:ext uri="{9D8B030D-6E8A-4147-A177-3AD203B41FA5}">
                      <a16:colId xmlns:a16="http://schemas.microsoft.com/office/drawing/2014/main" val="2736111515"/>
                    </a:ext>
                  </a:extLst>
                </a:gridCol>
                <a:gridCol w="1366670">
                  <a:extLst>
                    <a:ext uri="{9D8B030D-6E8A-4147-A177-3AD203B41FA5}">
                      <a16:colId xmlns:a16="http://schemas.microsoft.com/office/drawing/2014/main" val="2787419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Proteins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4316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2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tRNAs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89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000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rRNAs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27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Misc</a:t>
                      </a:r>
                      <a:r>
                        <a:rPr lang="en-US" dirty="0">
                          <a:effectLst/>
                        </a:rPr>
                        <a:t> RNAs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4976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48782" y="627943"/>
            <a:ext cx="646190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A2A2A"/>
                </a:solidFill>
                <a:effectLst/>
                <a:latin typeface="inherit"/>
              </a:rPr>
              <a:t>EcoCyc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inherit"/>
              </a:rPr>
              <a:t> content and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inherit"/>
              </a:rPr>
              <a:t>E. coli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inherit"/>
              </a:rPr>
              <a:t> gene product functions (2017)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224" y="63119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Keseler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Ingrid M., et al. "The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EcoCyc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database: reflecting new knowledge about Escherichia coli K-12."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Nucleic acids research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45.D1 (2016): D543-D550.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09564" y="3262472"/>
          <a:ext cx="48830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38">
                  <a:extLst>
                    <a:ext uri="{9D8B030D-6E8A-4147-A177-3AD203B41FA5}">
                      <a16:colId xmlns:a16="http://schemas.microsoft.com/office/drawing/2014/main" val="3123906392"/>
                    </a:ext>
                  </a:extLst>
                </a:gridCol>
                <a:gridCol w="2441538">
                  <a:extLst>
                    <a:ext uri="{9D8B030D-6E8A-4147-A177-3AD203B41FA5}">
                      <a16:colId xmlns:a16="http://schemas.microsoft.com/office/drawing/2014/main" val="365061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3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Reactions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metabolites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759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96FE8C-7237-4E66-AE77-7D5C05336F6F}"/>
              </a:ext>
            </a:extLst>
          </p:cNvPr>
          <p:cNvSpPr txBox="1"/>
          <p:nvPr/>
        </p:nvSpPr>
        <p:spPr>
          <a:xfrm>
            <a:off x="2907237" y="5337691"/>
            <a:ext cx="865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Example pathway: </a:t>
            </a:r>
          </a:p>
          <a:p>
            <a:r>
              <a:rPr lang="en-US" dirty="0">
                <a:hlinkClick r:id="rId2"/>
              </a:rPr>
              <a:t>https://ecocyc.org/ECOLI/NEW-IMAGE?type=PATHWAY&amp;object=PWY-7219&amp;detail-level=2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05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pathway?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78" y="1471163"/>
            <a:ext cx="9241179" cy="1616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10" y="3087444"/>
            <a:ext cx="8963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5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216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inherit</vt:lpstr>
      <vt:lpstr>Lora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E. coli: Ecocyc</vt:lpstr>
      <vt:lpstr>What is a pathway?</vt:lpstr>
      <vt:lpstr>Elementary Modes</vt:lpstr>
      <vt:lpstr>Elementary Modes</vt:lpstr>
      <vt:lpstr>Elementary Modes</vt:lpstr>
      <vt:lpstr>Enzyme Catalysis</vt:lpstr>
      <vt:lpstr>Enzyme Catalysis</vt:lpstr>
      <vt:lpstr>Reversible Enzyme Catalysis</vt:lpstr>
      <vt:lpstr>Cooperativity</vt:lpstr>
      <vt:lpstr>Aspartate carbamoyltransferase (ACTase)</vt:lpstr>
      <vt:lpstr>Aspartate carbamoyltransferase (ACTase) Biosynthesis of Pyrimidines</vt:lpstr>
      <vt:lpstr>Aspartate carbamoyltransferase (ACTase)</vt:lpstr>
      <vt:lpstr>Rate Laws for Simple Cooperativity</vt:lpstr>
      <vt:lpstr>Allosteric Control: Things get complicated</vt:lpstr>
      <vt:lpstr>Reversible Allosteric Control</vt:lpstr>
      <vt:lpstr>Approximations</vt:lpstr>
      <vt:lpstr>Approximations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 Goto</dc:creator>
  <cp:lastModifiedBy>Yoshi Goto</cp:lastModifiedBy>
  <cp:revision>8</cp:revision>
  <dcterms:created xsi:type="dcterms:W3CDTF">2018-04-30T23:46:25Z</dcterms:created>
  <dcterms:modified xsi:type="dcterms:W3CDTF">2018-05-02T20:45:05Z</dcterms:modified>
</cp:coreProperties>
</file>