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57" r:id="rId7"/>
    <p:sldId id="262" r:id="rId8"/>
    <p:sldId id="263" r:id="rId9"/>
    <p:sldId id="264" r:id="rId10"/>
    <p:sldId id="265" r:id="rId11"/>
    <p:sldId id="266" r:id="rId12"/>
    <p:sldId id="267"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75588" autoAdjust="0"/>
  </p:normalViewPr>
  <p:slideViewPr>
    <p:cSldViewPr snapToGrid="0">
      <p:cViewPr varScale="1">
        <p:scale>
          <a:sx n="87" d="100"/>
          <a:sy n="87" d="100"/>
        </p:scale>
        <p:origin x="1200" y="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C49E9-4D11-4EB4-893D-A86DE9D8815D}" type="datetimeFigureOut">
              <a:rPr lang="en-US" smtClean="0"/>
              <a:t>3/28/2018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48E6D-C5C2-4C84-836E-9CD3A5BF682F}" type="slidenum">
              <a:rPr lang="en-US" smtClean="0"/>
              <a:t>‹#›</a:t>
            </a:fld>
            <a:endParaRPr lang="en-US"/>
          </a:p>
        </p:txBody>
      </p:sp>
    </p:spTree>
    <p:extLst>
      <p:ext uri="{BB962C8B-B14F-4D97-AF65-F5344CB8AC3E}">
        <p14:creationId xmlns:p14="http://schemas.microsoft.com/office/powerpoint/2010/main" val="15135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carry on Andrew’s last lesson, today we’re going to be learning about questions.</a:t>
            </a:r>
          </a:p>
          <a:p>
            <a:endParaRPr lang="en-US" dirty="0"/>
          </a:p>
          <a:p>
            <a:r>
              <a:rPr lang="en-US" dirty="0"/>
              <a:t>While I’m the hardware lead, this entire </a:t>
            </a:r>
            <a:r>
              <a:rPr lang="en-US" dirty="0" err="1"/>
              <a:t>powerpoint</a:t>
            </a:r>
            <a:r>
              <a:rPr lang="en-US" dirty="0"/>
              <a:t> isn’t JUST for hardware. It’s for everyone, because it’s a necessary skill to have. Just because I will be using a hardware based example later on, doesn’t mean software oriented people shouldn’t be asking questions as well. I’m not a mechanical engineer– I’m actually going into Informatics as a data scientist, so I’m a software guy, but, I have hardware background from 6 years in robotics, and let me tell you, knowing hardware really helped me with being a better programmer in ways you might learn to see. I consider hardware to be “physical software”. Only differences is that software doesn’t have to follow the laws of physics.</a:t>
            </a:r>
          </a:p>
          <a:p>
            <a:endParaRPr lang="en-US" dirty="0"/>
          </a:p>
          <a:p>
            <a:endParaRPr lang="en-US" dirty="0"/>
          </a:p>
        </p:txBody>
      </p:sp>
      <p:sp>
        <p:nvSpPr>
          <p:cNvPr id="4" name="Slide Number Placeholder 3"/>
          <p:cNvSpPr>
            <a:spLocks noGrp="1"/>
          </p:cNvSpPr>
          <p:nvPr>
            <p:ph type="sldNum" sz="quarter" idx="10"/>
          </p:nvPr>
        </p:nvSpPr>
        <p:spPr/>
        <p:txBody>
          <a:bodyPr/>
          <a:lstStyle/>
          <a:p>
            <a:fld id="{9C648E6D-C5C2-4C84-836E-9CD3A5BF682F}" type="slidenum">
              <a:rPr lang="en-US" smtClean="0"/>
              <a:t>1</a:t>
            </a:fld>
            <a:endParaRPr lang="en-US"/>
          </a:p>
        </p:txBody>
      </p:sp>
    </p:spTree>
    <p:extLst>
      <p:ext uri="{BB962C8B-B14F-4D97-AF65-F5344CB8AC3E}">
        <p14:creationId xmlns:p14="http://schemas.microsoft.com/office/powerpoint/2010/main" val="1331010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the device from last year. We were given a set of parameters by </a:t>
            </a:r>
            <a:r>
              <a:rPr lang="en-US" dirty="0" err="1"/>
              <a:t>wetlab</a:t>
            </a:r>
            <a:r>
              <a:rPr lang="en-US" dirty="0"/>
              <a:t> that we needed to fulfill that I’ll list out. I want you guys to give me questions to ask to lead me to a theoretical product. I'll be providing answers to these questions along the way.</a:t>
            </a:r>
          </a:p>
          <a:p>
            <a:endParaRPr lang="en-US" dirty="0"/>
          </a:p>
          <a:p>
            <a:r>
              <a:rPr lang="en-US" dirty="0"/>
              <a:t>First, the parameters</a:t>
            </a:r>
          </a:p>
        </p:txBody>
      </p:sp>
      <p:sp>
        <p:nvSpPr>
          <p:cNvPr id="4" name="Slide Number Placeholder 3"/>
          <p:cNvSpPr>
            <a:spLocks noGrp="1"/>
          </p:cNvSpPr>
          <p:nvPr>
            <p:ph type="sldNum" sz="quarter" idx="10"/>
          </p:nvPr>
        </p:nvSpPr>
        <p:spPr/>
        <p:txBody>
          <a:bodyPr/>
          <a:lstStyle/>
          <a:p>
            <a:fld id="{9C648E6D-C5C2-4C84-836E-9CD3A5BF682F}" type="slidenum">
              <a:rPr lang="en-US" smtClean="0"/>
              <a:t>10</a:t>
            </a:fld>
            <a:endParaRPr lang="en-US"/>
          </a:p>
        </p:txBody>
      </p:sp>
    </p:spTree>
    <p:extLst>
      <p:ext uri="{BB962C8B-B14F-4D97-AF65-F5344CB8AC3E}">
        <p14:creationId xmlns:p14="http://schemas.microsoft.com/office/powerpoint/2010/main" val="2381063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648E6D-C5C2-4C84-836E-9CD3A5BF682F}" type="slidenum">
              <a:rPr lang="en-US" smtClean="0"/>
              <a:t>11</a:t>
            </a:fld>
            <a:endParaRPr lang="en-US"/>
          </a:p>
        </p:txBody>
      </p:sp>
    </p:spTree>
    <p:extLst>
      <p:ext uri="{BB962C8B-B14F-4D97-AF65-F5344CB8AC3E}">
        <p14:creationId xmlns:p14="http://schemas.microsoft.com/office/powerpoint/2010/main" val="622049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648E6D-C5C2-4C84-836E-9CD3A5BF682F}" type="slidenum">
              <a:rPr lang="en-US" smtClean="0"/>
              <a:t>12</a:t>
            </a:fld>
            <a:endParaRPr lang="en-US"/>
          </a:p>
        </p:txBody>
      </p:sp>
    </p:spTree>
    <p:extLst>
      <p:ext uri="{BB962C8B-B14F-4D97-AF65-F5344CB8AC3E}">
        <p14:creationId xmlns:p14="http://schemas.microsoft.com/office/powerpoint/2010/main" val="1942256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648E6D-C5C2-4C84-836E-9CD3A5BF682F}" type="slidenum">
              <a:rPr lang="en-US" smtClean="0"/>
              <a:t>13</a:t>
            </a:fld>
            <a:endParaRPr lang="en-US"/>
          </a:p>
        </p:txBody>
      </p:sp>
    </p:spTree>
    <p:extLst>
      <p:ext uri="{BB962C8B-B14F-4D97-AF65-F5344CB8AC3E}">
        <p14:creationId xmlns:p14="http://schemas.microsoft.com/office/powerpoint/2010/main" val="150160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648E6D-C5C2-4C84-836E-9CD3A5BF682F}" type="slidenum">
              <a:rPr lang="en-US" smtClean="0"/>
              <a:t>14</a:t>
            </a:fld>
            <a:endParaRPr lang="en-US"/>
          </a:p>
        </p:txBody>
      </p:sp>
    </p:spTree>
    <p:extLst>
      <p:ext uri="{BB962C8B-B14F-4D97-AF65-F5344CB8AC3E}">
        <p14:creationId xmlns:p14="http://schemas.microsoft.com/office/powerpoint/2010/main" val="2289041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using these criteria, I want you to give me some questions or things to google that will aid in making this. We can chain googles off each other if they’re relevant.</a:t>
            </a:r>
          </a:p>
          <a:p>
            <a:endParaRPr lang="en-US" dirty="0"/>
          </a:p>
          <a:p>
            <a:r>
              <a:rPr lang="en-US" dirty="0"/>
              <a:t>I have no idea if you guys are </a:t>
            </a:r>
            <a:r>
              <a:rPr lang="en-US" dirty="0" err="1"/>
              <a:t>gonna</a:t>
            </a:r>
            <a:r>
              <a:rPr lang="en-US" dirty="0"/>
              <a:t> suggest things along the lines of what I have planned, but I’ll try to pretend I don’t know anything about building what we used last year.</a:t>
            </a:r>
          </a:p>
          <a:p>
            <a:endParaRPr lang="en-US" dirty="0"/>
          </a:p>
          <a:p>
            <a:r>
              <a:rPr lang="en-US" dirty="0"/>
              <a:t>We’ll be doing this exercise until the end of class</a:t>
            </a:r>
          </a:p>
        </p:txBody>
      </p:sp>
      <p:sp>
        <p:nvSpPr>
          <p:cNvPr id="4" name="Slide Number Placeholder 3"/>
          <p:cNvSpPr>
            <a:spLocks noGrp="1"/>
          </p:cNvSpPr>
          <p:nvPr>
            <p:ph type="sldNum" sz="quarter" idx="10"/>
          </p:nvPr>
        </p:nvSpPr>
        <p:spPr/>
        <p:txBody>
          <a:bodyPr/>
          <a:lstStyle/>
          <a:p>
            <a:fld id="{9C648E6D-C5C2-4C84-836E-9CD3A5BF682F}" type="slidenum">
              <a:rPr lang="en-US" smtClean="0"/>
              <a:t>15</a:t>
            </a:fld>
            <a:endParaRPr lang="en-US"/>
          </a:p>
        </p:txBody>
      </p:sp>
    </p:spTree>
    <p:extLst>
      <p:ext uri="{BB962C8B-B14F-4D97-AF65-F5344CB8AC3E}">
        <p14:creationId xmlns:p14="http://schemas.microsoft.com/office/powerpoint/2010/main" val="631829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preface, let me ask you: why do you attend school? Take 10 seconds to talk to the person next to you about the FIRST thing that immediately pops into your head. AAAAAND START. OKAY STOP. Let’s hear some of the answers.</a:t>
            </a:r>
          </a:p>
        </p:txBody>
      </p:sp>
      <p:sp>
        <p:nvSpPr>
          <p:cNvPr id="4" name="Slide Number Placeholder 3"/>
          <p:cNvSpPr>
            <a:spLocks noGrp="1"/>
          </p:cNvSpPr>
          <p:nvPr>
            <p:ph type="sldNum" sz="quarter" idx="10"/>
          </p:nvPr>
        </p:nvSpPr>
        <p:spPr/>
        <p:txBody>
          <a:bodyPr/>
          <a:lstStyle/>
          <a:p>
            <a:fld id="{9C648E6D-C5C2-4C84-836E-9CD3A5BF682F}" type="slidenum">
              <a:rPr lang="en-US" smtClean="0"/>
              <a:t>2</a:t>
            </a:fld>
            <a:endParaRPr lang="en-US"/>
          </a:p>
        </p:txBody>
      </p:sp>
    </p:spTree>
    <p:extLst>
      <p:ext uri="{BB962C8B-B14F-4D97-AF65-F5344CB8AC3E}">
        <p14:creationId xmlns:p14="http://schemas.microsoft.com/office/powerpoint/2010/main" val="417634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one that probably came up (if it doesn’t then this presentation is ruined) is to learn. </a:t>
            </a:r>
          </a:p>
        </p:txBody>
      </p:sp>
      <p:sp>
        <p:nvSpPr>
          <p:cNvPr id="4" name="Slide Number Placeholder 3"/>
          <p:cNvSpPr>
            <a:spLocks noGrp="1"/>
          </p:cNvSpPr>
          <p:nvPr>
            <p:ph type="sldNum" sz="quarter" idx="10"/>
          </p:nvPr>
        </p:nvSpPr>
        <p:spPr/>
        <p:txBody>
          <a:bodyPr/>
          <a:lstStyle/>
          <a:p>
            <a:fld id="{9C648E6D-C5C2-4C84-836E-9CD3A5BF682F}" type="slidenum">
              <a:rPr lang="en-US" smtClean="0"/>
              <a:t>3</a:t>
            </a:fld>
            <a:endParaRPr lang="en-US"/>
          </a:p>
        </p:txBody>
      </p:sp>
    </p:spTree>
    <p:extLst>
      <p:ext uri="{BB962C8B-B14F-4D97-AF65-F5344CB8AC3E}">
        <p14:creationId xmlns:p14="http://schemas.microsoft.com/office/powerpoint/2010/main" val="36775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would be to get a job</a:t>
            </a:r>
          </a:p>
        </p:txBody>
      </p:sp>
      <p:sp>
        <p:nvSpPr>
          <p:cNvPr id="4" name="Slide Number Placeholder 3"/>
          <p:cNvSpPr>
            <a:spLocks noGrp="1"/>
          </p:cNvSpPr>
          <p:nvPr>
            <p:ph type="sldNum" sz="quarter" idx="10"/>
          </p:nvPr>
        </p:nvSpPr>
        <p:spPr/>
        <p:txBody>
          <a:bodyPr/>
          <a:lstStyle/>
          <a:p>
            <a:fld id="{9C648E6D-C5C2-4C84-836E-9CD3A5BF682F}" type="slidenum">
              <a:rPr lang="en-US" smtClean="0"/>
              <a:t>4</a:t>
            </a:fld>
            <a:endParaRPr lang="en-US"/>
          </a:p>
        </p:txBody>
      </p:sp>
    </p:spTree>
    <p:extLst>
      <p:ext uri="{BB962C8B-B14F-4D97-AF65-F5344CB8AC3E}">
        <p14:creationId xmlns:p14="http://schemas.microsoft.com/office/powerpoint/2010/main" val="333820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Services</a:t>
            </a:r>
          </a:p>
          <a:p>
            <a:endParaRPr lang="en-US" dirty="0"/>
          </a:p>
          <a:p>
            <a:r>
              <a:rPr lang="en-US" dirty="0"/>
              <a:t>Learning requires you to ask questions to figure an answer out. Jobs normally provide a service: a solution to people’s problems. All these things have roots in question asking, it’s the thing that makes the world go round. In order to become a great asset to your team, a great worker for a future company, a great lab assistant, you must be able work independently to some extent. In order to work independently, you have to be able to ask yourself questions and then derive solutions for those questions on your own.</a:t>
            </a:r>
          </a:p>
          <a:p>
            <a:endParaRPr lang="en-US" dirty="0"/>
          </a:p>
          <a:p>
            <a:r>
              <a:rPr lang="en-US" dirty="0"/>
              <a:t>We want to get you to the point where if we’re busy, you can take a look at what needs to be done, ask one of the leads “should I do this?” and if they say “yeah go for it” then bring it from start to completion by yourself or with a group of people.</a:t>
            </a:r>
          </a:p>
          <a:p>
            <a:endParaRPr lang="en-US" dirty="0"/>
          </a:p>
          <a:p>
            <a:r>
              <a:rPr lang="en-US" dirty="0"/>
              <a:t>Don’t be daunted, you aren’t entirely alone. Look around you, you have a team of individuals who will always be a </a:t>
            </a:r>
            <a:r>
              <a:rPr lang="en-US" dirty="0" err="1"/>
              <a:t>zulip</a:t>
            </a:r>
            <a:r>
              <a:rPr lang="en-US" dirty="0"/>
              <a:t> message away (and give or take a couple of minutes). Not only that, you have a great tool called Google -&gt;</a:t>
            </a:r>
          </a:p>
        </p:txBody>
      </p:sp>
      <p:sp>
        <p:nvSpPr>
          <p:cNvPr id="4" name="Slide Number Placeholder 3"/>
          <p:cNvSpPr>
            <a:spLocks noGrp="1"/>
          </p:cNvSpPr>
          <p:nvPr>
            <p:ph type="sldNum" sz="quarter" idx="10"/>
          </p:nvPr>
        </p:nvSpPr>
        <p:spPr/>
        <p:txBody>
          <a:bodyPr/>
          <a:lstStyle/>
          <a:p>
            <a:fld id="{9C648E6D-C5C2-4C84-836E-9CD3A5BF682F}" type="slidenum">
              <a:rPr lang="en-US" smtClean="0"/>
              <a:t>5</a:t>
            </a:fld>
            <a:endParaRPr lang="en-US"/>
          </a:p>
        </p:txBody>
      </p:sp>
    </p:spTree>
    <p:extLst>
      <p:ext uri="{BB962C8B-B14F-4D97-AF65-F5344CB8AC3E}">
        <p14:creationId xmlns:p14="http://schemas.microsoft.com/office/powerpoint/2010/main" val="3733866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how to use Google is imperative to getting hired for a lab position, a job, getting ahead in class, getting good grades, etc. All great bioengineers, biologists, computer scientists, mechanical engineers, electrical engineers, informatics, etc. ALL use google extensively when there is nobody around them who knows the answer. </a:t>
            </a:r>
          </a:p>
        </p:txBody>
      </p:sp>
      <p:sp>
        <p:nvSpPr>
          <p:cNvPr id="4" name="Slide Number Placeholder 3"/>
          <p:cNvSpPr>
            <a:spLocks noGrp="1"/>
          </p:cNvSpPr>
          <p:nvPr>
            <p:ph type="sldNum" sz="quarter" idx="10"/>
          </p:nvPr>
        </p:nvSpPr>
        <p:spPr/>
        <p:txBody>
          <a:bodyPr/>
          <a:lstStyle/>
          <a:p>
            <a:fld id="{9C648E6D-C5C2-4C84-836E-9CD3A5BF682F}" type="slidenum">
              <a:rPr lang="en-US" smtClean="0"/>
              <a:t>6</a:t>
            </a:fld>
            <a:endParaRPr lang="en-US"/>
          </a:p>
        </p:txBody>
      </p:sp>
    </p:spTree>
    <p:extLst>
      <p:ext uri="{BB962C8B-B14F-4D97-AF65-F5344CB8AC3E}">
        <p14:creationId xmlns:p14="http://schemas.microsoft.com/office/powerpoint/2010/main" val="1809568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google is important. In order to first use it, you'll need to learn how to ask the right questions, and how to parse through jargon to find the answers you're looking for. </a:t>
            </a:r>
          </a:p>
        </p:txBody>
      </p:sp>
      <p:sp>
        <p:nvSpPr>
          <p:cNvPr id="4" name="Slide Number Placeholder 3"/>
          <p:cNvSpPr>
            <a:spLocks noGrp="1"/>
          </p:cNvSpPr>
          <p:nvPr>
            <p:ph type="sldNum" sz="quarter" idx="10"/>
          </p:nvPr>
        </p:nvSpPr>
        <p:spPr/>
        <p:txBody>
          <a:bodyPr/>
          <a:lstStyle/>
          <a:p>
            <a:fld id="{9C648E6D-C5C2-4C84-836E-9CD3A5BF682F}" type="slidenum">
              <a:rPr lang="en-US" smtClean="0"/>
              <a:t>7</a:t>
            </a:fld>
            <a:endParaRPr lang="en-US"/>
          </a:p>
        </p:txBody>
      </p:sp>
    </p:spTree>
    <p:extLst>
      <p:ext uri="{BB962C8B-B14F-4D97-AF65-F5344CB8AC3E}">
        <p14:creationId xmlns:p14="http://schemas.microsoft.com/office/powerpoint/2010/main" val="3398556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Wetlab</a:t>
            </a:r>
            <a:r>
              <a:rPr lang="en-US" dirty="0"/>
              <a:t> focuses on the ability to read literature they find using google and finding the answers in that way. Being able to understand all the shit on a research paper is important for them to do their job well, and it also lands them more lab positions.</a:t>
            </a:r>
          </a:p>
          <a:p>
            <a:endParaRPr lang="en-US" dirty="0"/>
          </a:p>
          <a:p>
            <a:r>
              <a:rPr lang="en-US" dirty="0" err="1"/>
              <a:t>Drylab</a:t>
            </a:r>
            <a:r>
              <a:rPr lang="en-US" dirty="0"/>
              <a:t>... don't think you're scot free either, you need to be able to read literature too in some manner. Labs actually really like having hardware and software people too! Reading literature, again, is a great way to land that position, if you wanted to be more lab oriented. Aside from that, you'll 100% NEED to be able to read DOCUMENTATION. Programmers especially need to be able to read documentation for APIs. If you don't know how to read an API, you better learn how </a:t>
            </a:r>
          </a:p>
        </p:txBody>
      </p:sp>
      <p:sp>
        <p:nvSpPr>
          <p:cNvPr id="4" name="Slide Number Placeholder 3"/>
          <p:cNvSpPr>
            <a:spLocks noGrp="1"/>
          </p:cNvSpPr>
          <p:nvPr>
            <p:ph type="sldNum" sz="quarter" idx="10"/>
          </p:nvPr>
        </p:nvSpPr>
        <p:spPr/>
        <p:txBody>
          <a:bodyPr/>
          <a:lstStyle/>
          <a:p>
            <a:fld id="{9C648E6D-C5C2-4C84-836E-9CD3A5BF682F}" type="slidenum">
              <a:rPr lang="en-US" smtClean="0"/>
              <a:t>8</a:t>
            </a:fld>
            <a:endParaRPr lang="en-US"/>
          </a:p>
        </p:txBody>
      </p:sp>
    </p:spTree>
    <p:extLst>
      <p:ext uri="{BB962C8B-B14F-4D97-AF65-F5344CB8AC3E}">
        <p14:creationId xmlns:p14="http://schemas.microsoft.com/office/powerpoint/2010/main" val="2183031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t>
            </a:r>
            <a:r>
              <a:rPr lang="en-US" dirty="0" err="1"/>
              <a:t>thorw</a:t>
            </a:r>
            <a:r>
              <a:rPr lang="en-US" dirty="0"/>
              <a:t> that dream of getting into CS away. Hardware wise, we need people to be able to read documentation on HOW certain things might be assembled, for example, how to interface the sensors with the hardware correctly.</a:t>
            </a:r>
          </a:p>
          <a:p>
            <a:endParaRPr lang="en-US" dirty="0"/>
          </a:p>
        </p:txBody>
      </p:sp>
      <p:sp>
        <p:nvSpPr>
          <p:cNvPr id="4" name="Slide Number Placeholder 3"/>
          <p:cNvSpPr>
            <a:spLocks noGrp="1"/>
          </p:cNvSpPr>
          <p:nvPr>
            <p:ph type="sldNum" sz="quarter" idx="10"/>
          </p:nvPr>
        </p:nvSpPr>
        <p:spPr/>
        <p:txBody>
          <a:bodyPr/>
          <a:lstStyle/>
          <a:p>
            <a:fld id="{9C648E6D-C5C2-4C84-836E-9CD3A5BF682F}" type="slidenum">
              <a:rPr lang="en-US" smtClean="0"/>
              <a:t>9</a:t>
            </a:fld>
            <a:endParaRPr lang="en-US"/>
          </a:p>
        </p:txBody>
      </p:sp>
    </p:spTree>
    <p:extLst>
      <p:ext uri="{BB962C8B-B14F-4D97-AF65-F5344CB8AC3E}">
        <p14:creationId xmlns:p14="http://schemas.microsoft.com/office/powerpoint/2010/main" val="190117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15824-0725-4120-8314-93FB55C02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6A708E-FCF8-43E6-81F2-20571FE8A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955718-074C-4468-9CFB-F449409F2CD5}"/>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5" name="Footer Placeholder 4">
            <a:extLst>
              <a:ext uri="{FF2B5EF4-FFF2-40B4-BE49-F238E27FC236}">
                <a16:creationId xmlns:a16="http://schemas.microsoft.com/office/drawing/2014/main" id="{DB838D42-C7AA-4853-B1FB-29BF788D19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0160B-311D-489D-8ECB-B502BB0F5D87}"/>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3417685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37A1-CCDC-4935-B9CE-3255A6AC99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B0CD56-ECD4-4B09-8573-8F35846C23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4AB53-CE87-434A-B6B5-3E51FA70DAFB}"/>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5" name="Footer Placeholder 4">
            <a:extLst>
              <a:ext uri="{FF2B5EF4-FFF2-40B4-BE49-F238E27FC236}">
                <a16:creationId xmlns:a16="http://schemas.microsoft.com/office/drawing/2014/main" id="{C73BA5EC-879A-45D2-8EDB-700944BE7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611CC5-3020-4571-A2B8-6263BA2AB6D4}"/>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2931993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6CC0F-02B3-49EC-AA58-B330EC7AD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A0FCA-7FAB-4D5D-B1C8-A311D4D0DF0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3419F-FD84-4569-BB9C-A2367B0C9BDE}"/>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5" name="Footer Placeholder 4">
            <a:extLst>
              <a:ext uri="{FF2B5EF4-FFF2-40B4-BE49-F238E27FC236}">
                <a16:creationId xmlns:a16="http://schemas.microsoft.com/office/drawing/2014/main" id="{FDCD2CE1-63DF-4417-8552-FB589A192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ADBCB-E0F8-4DFC-8F26-6D1AECB63454}"/>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1397714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0152-36D5-45B8-B472-59977708B6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5894C5-2A47-463E-8566-5264F90A074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C5747-8239-4E5D-A9CB-FC23A8FDE78C}"/>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5" name="Footer Placeholder 4">
            <a:extLst>
              <a:ext uri="{FF2B5EF4-FFF2-40B4-BE49-F238E27FC236}">
                <a16:creationId xmlns:a16="http://schemas.microsoft.com/office/drawing/2014/main" id="{1451C6E6-19D0-4C58-B10C-F958A1110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39CE5-0318-4121-86CD-1FAEDDFD897A}"/>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3025319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268D-650F-447D-992D-7C4965BB13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B38D66-13EE-4711-9FDB-37FB115435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FFECCC-DC48-4CE1-BCE3-6C735F3EE098}"/>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5" name="Footer Placeholder 4">
            <a:extLst>
              <a:ext uri="{FF2B5EF4-FFF2-40B4-BE49-F238E27FC236}">
                <a16:creationId xmlns:a16="http://schemas.microsoft.com/office/drawing/2014/main" id="{274D92EA-B38D-4821-9BD2-90D4F1D9E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D52ED-BEED-4C06-9722-1AC0DFFDB5B6}"/>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346516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1E03-0E4C-424F-B58C-84EED4EE5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00F8E8-AFCB-4130-B1AF-F60AD01871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483712-A90A-4EFB-8FAD-ED3C431E48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606721-91EC-4B7E-A638-33CBF3666D9F}"/>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6" name="Footer Placeholder 5">
            <a:extLst>
              <a:ext uri="{FF2B5EF4-FFF2-40B4-BE49-F238E27FC236}">
                <a16:creationId xmlns:a16="http://schemas.microsoft.com/office/drawing/2014/main" id="{4822D9BA-F1F1-4299-B499-739F23F24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933BB-6C5C-42BC-95A8-3ADD3ABF2129}"/>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3424814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49E5-37FF-49EF-9D9B-2BD0F42021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37730-B701-4A09-A0A7-4997A175DE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8EA961-CC88-477E-8F69-45F170AED5B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09262-841A-40E6-AE2D-1DD2CF294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B130A99-0C32-4D0D-A68B-8F26A047CC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04ADE2-9B84-4A7D-9264-D8AC9E972D2F}"/>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8" name="Footer Placeholder 7">
            <a:extLst>
              <a:ext uri="{FF2B5EF4-FFF2-40B4-BE49-F238E27FC236}">
                <a16:creationId xmlns:a16="http://schemas.microsoft.com/office/drawing/2014/main" id="{4FA746C4-B409-4FFF-B526-4057D0C1E3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FA74D2-0D63-4A77-9D56-D3894D09BC38}"/>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3559582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B181-18D7-4040-A0E9-2DEF1B4158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0FF06B-F854-4D49-AF23-5988C7BA8AAE}"/>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4" name="Footer Placeholder 3">
            <a:extLst>
              <a:ext uri="{FF2B5EF4-FFF2-40B4-BE49-F238E27FC236}">
                <a16:creationId xmlns:a16="http://schemas.microsoft.com/office/drawing/2014/main" id="{86C1B385-1383-41D7-AE5E-90ED37949B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B04B2E-ED12-44E7-A498-E51698DEA88C}"/>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5042995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6E5744-DF5C-4AD6-AFFB-A2B6C8C1B5B1}"/>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3" name="Footer Placeholder 2">
            <a:extLst>
              <a:ext uri="{FF2B5EF4-FFF2-40B4-BE49-F238E27FC236}">
                <a16:creationId xmlns:a16="http://schemas.microsoft.com/office/drawing/2014/main" id="{33467D2D-081B-4669-84A0-E8D0A6A6B6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B08B69-D793-4597-A985-20D0B56AF6F3}"/>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1358792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7B504-B286-4267-9F5C-687906CD7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B9079E-D290-47E6-875B-2B3731CE4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62BE9-4C00-4933-A517-9527BA421C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AFB3267-BD75-44A3-BF95-2F6526D09D97}"/>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6" name="Footer Placeholder 5">
            <a:extLst>
              <a:ext uri="{FF2B5EF4-FFF2-40B4-BE49-F238E27FC236}">
                <a16:creationId xmlns:a16="http://schemas.microsoft.com/office/drawing/2014/main" id="{173D9546-08A2-4AE8-B954-54221BFB86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3F0E31-3501-4507-99D7-A5785CBE66A6}"/>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2385349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1874-B5AD-478E-8945-BAA5A7A10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B39106-0218-4474-9D3C-2E1298760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9FF08E-B38D-4395-B5E2-1B08C55F7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6C74D7A-D499-4BE9-8AAF-392B676ABC50}"/>
              </a:ext>
            </a:extLst>
          </p:cNvPr>
          <p:cNvSpPr>
            <a:spLocks noGrp="1"/>
          </p:cNvSpPr>
          <p:nvPr>
            <p:ph type="dt" sz="half" idx="10"/>
          </p:nvPr>
        </p:nvSpPr>
        <p:spPr/>
        <p:txBody>
          <a:bodyPr/>
          <a:lstStyle/>
          <a:p>
            <a:fld id="{6E175F77-6114-4CD2-A852-12A669233FA5}" type="datetimeFigureOut">
              <a:rPr lang="en-US" smtClean="0"/>
              <a:t>3/28/2018</a:t>
            </a:fld>
            <a:endParaRPr lang="en-US"/>
          </a:p>
        </p:txBody>
      </p:sp>
      <p:sp>
        <p:nvSpPr>
          <p:cNvPr id="6" name="Footer Placeholder 5">
            <a:extLst>
              <a:ext uri="{FF2B5EF4-FFF2-40B4-BE49-F238E27FC236}">
                <a16:creationId xmlns:a16="http://schemas.microsoft.com/office/drawing/2014/main" id="{E44394DA-E2BC-470C-BB53-1AD4E85A2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09F3D-0630-46C7-B1D5-A560FFE24AF2}"/>
              </a:ext>
            </a:extLst>
          </p:cNvPr>
          <p:cNvSpPr>
            <a:spLocks noGrp="1"/>
          </p:cNvSpPr>
          <p:nvPr>
            <p:ph type="sldNum" sz="quarter" idx="12"/>
          </p:nvPr>
        </p:nvSpPr>
        <p:spPr/>
        <p:txBody>
          <a:bodyPr/>
          <a:lstStyle/>
          <a:p>
            <a:fld id="{A9A6A8AB-D720-4FB5-A62E-2CB8152A111A}" type="slidenum">
              <a:rPr lang="en-US" smtClean="0"/>
              <a:t>‹#›</a:t>
            </a:fld>
            <a:endParaRPr lang="en-US"/>
          </a:p>
        </p:txBody>
      </p:sp>
    </p:spTree>
    <p:extLst>
      <p:ext uri="{BB962C8B-B14F-4D97-AF65-F5344CB8AC3E}">
        <p14:creationId xmlns:p14="http://schemas.microsoft.com/office/powerpoint/2010/main" val="1028319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FA7F5-DB91-465F-A4B8-B9A464A517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A7919-F135-4742-901C-2F2109668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1DCD5-75D4-4B40-BEF7-251BF3B5C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5F77-6114-4CD2-A852-12A669233FA5}" type="datetimeFigureOut">
              <a:rPr lang="en-US" smtClean="0"/>
              <a:t>3/28/2018</a:t>
            </a:fld>
            <a:endParaRPr lang="en-US"/>
          </a:p>
        </p:txBody>
      </p:sp>
      <p:sp>
        <p:nvSpPr>
          <p:cNvPr id="5" name="Footer Placeholder 4">
            <a:extLst>
              <a:ext uri="{FF2B5EF4-FFF2-40B4-BE49-F238E27FC236}">
                <a16:creationId xmlns:a16="http://schemas.microsoft.com/office/drawing/2014/main" id="{79F40A8B-E042-40FD-A1DE-781563D88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1227B9-9A5B-4A36-A008-E5F7051B99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6A8AB-D720-4FB5-A62E-2CB8152A111A}" type="slidenum">
              <a:rPr lang="en-US" smtClean="0"/>
              <a:t>‹#›</a:t>
            </a:fld>
            <a:endParaRPr lang="en-US"/>
          </a:p>
        </p:txBody>
      </p:sp>
    </p:spTree>
    <p:extLst>
      <p:ext uri="{BB962C8B-B14F-4D97-AF65-F5344CB8AC3E}">
        <p14:creationId xmlns:p14="http://schemas.microsoft.com/office/powerpoint/2010/main" val="2732316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739E9-4AD6-4DB1-AB0B-CF3D3C655967}"/>
              </a:ext>
            </a:extLst>
          </p:cNvPr>
          <p:cNvSpPr txBox="1"/>
          <p:nvPr/>
        </p:nvSpPr>
        <p:spPr>
          <a:xfrm>
            <a:off x="3790721" y="3013501"/>
            <a:ext cx="4610558" cy="830997"/>
          </a:xfrm>
          <a:prstGeom prst="rect">
            <a:avLst/>
          </a:prstGeom>
          <a:noFill/>
        </p:spPr>
        <p:txBody>
          <a:bodyPr wrap="none" rtlCol="0">
            <a:spAutoFit/>
          </a:bodyPr>
          <a:lstStyle/>
          <a:p>
            <a:r>
              <a:rPr lang="en-US" sz="4800" dirty="0" err="1">
                <a:latin typeface="SFNS Display" panose="00000300000000000000" pitchFamily="2" charset="0"/>
              </a:rPr>
              <a:t>Drylab</a:t>
            </a:r>
            <a:r>
              <a:rPr lang="en-US" sz="4800" dirty="0">
                <a:latin typeface="SFNS Display" panose="00000300000000000000" pitchFamily="2" charset="0"/>
              </a:rPr>
              <a:t>: Questions</a:t>
            </a:r>
          </a:p>
        </p:txBody>
      </p:sp>
      <p:sp>
        <p:nvSpPr>
          <p:cNvPr id="5" name="TextBox 4">
            <a:extLst>
              <a:ext uri="{FF2B5EF4-FFF2-40B4-BE49-F238E27FC236}">
                <a16:creationId xmlns:a16="http://schemas.microsoft.com/office/drawing/2014/main" id="{2623CA41-D123-4953-B1D9-24FDCF5F7F4D}"/>
              </a:ext>
            </a:extLst>
          </p:cNvPr>
          <p:cNvSpPr txBox="1"/>
          <p:nvPr/>
        </p:nvSpPr>
        <p:spPr>
          <a:xfrm>
            <a:off x="2600492" y="-896647"/>
            <a:ext cx="6991016" cy="830997"/>
          </a:xfrm>
          <a:prstGeom prst="rect">
            <a:avLst/>
          </a:prstGeom>
          <a:noFill/>
        </p:spPr>
        <p:txBody>
          <a:bodyPr wrap="none" rtlCol="0">
            <a:spAutoFit/>
          </a:bodyPr>
          <a:lstStyle/>
          <a:p>
            <a:pPr algn="ctr"/>
            <a:r>
              <a:rPr lang="en-US" sz="4800" dirty="0">
                <a:latin typeface="SFNS Display" panose="00000300000000000000" pitchFamily="2" charset="0"/>
              </a:rPr>
              <a:t>Why do you attend school?</a:t>
            </a:r>
          </a:p>
        </p:txBody>
      </p:sp>
    </p:spTree>
    <p:extLst>
      <p:ext uri="{BB962C8B-B14F-4D97-AF65-F5344CB8AC3E}">
        <p14:creationId xmlns:p14="http://schemas.microsoft.com/office/powerpoint/2010/main" val="2575836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2016.igem.org/wiki/images/5/5c/T--Washington--Drylab_Sketch.png">
            <a:extLst>
              <a:ext uri="{FF2B5EF4-FFF2-40B4-BE49-F238E27FC236}">
                <a16:creationId xmlns:a16="http://schemas.microsoft.com/office/drawing/2014/main" id="{B78028F0-FE6A-4285-812A-AF7C8A94A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6431" y="0"/>
            <a:ext cx="5799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307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D394D267-3BFF-41C2-95E6-1A97AE4B4595}"/>
              </a:ext>
            </a:extLst>
          </p:cNvPr>
          <p:cNvSpPr/>
          <p:nvPr/>
        </p:nvSpPr>
        <p:spPr>
          <a:xfrm>
            <a:off x="4224868" y="2169994"/>
            <a:ext cx="873457" cy="3084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109ABB58-1F50-47AB-A615-80751BD8884A}"/>
              </a:ext>
            </a:extLst>
          </p:cNvPr>
          <p:cNvSpPr/>
          <p:nvPr/>
        </p:nvSpPr>
        <p:spPr>
          <a:xfrm>
            <a:off x="2404278" y="2169994"/>
            <a:ext cx="873457" cy="3084394"/>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9502AE-6B5E-4394-AC1C-778336C95B01}"/>
              </a:ext>
            </a:extLst>
          </p:cNvPr>
          <p:cNvSpPr txBox="1"/>
          <p:nvPr/>
        </p:nvSpPr>
        <p:spPr>
          <a:xfrm>
            <a:off x="6359372" y="1241945"/>
            <a:ext cx="5568771" cy="830997"/>
          </a:xfrm>
          <a:prstGeom prst="rect">
            <a:avLst/>
          </a:prstGeom>
          <a:noFill/>
        </p:spPr>
        <p:txBody>
          <a:bodyPr wrap="square" rtlCol="0">
            <a:spAutoFit/>
          </a:bodyPr>
          <a:lstStyle/>
          <a:p>
            <a:pPr marL="342900" indent="-342900">
              <a:buFontTx/>
              <a:buChar char="-"/>
            </a:pPr>
            <a:r>
              <a:rPr lang="en-US" sz="2400" dirty="0">
                <a:latin typeface="SFNS Display" panose="00000300000000000000" pitchFamily="2" charset="0"/>
              </a:rPr>
              <a:t>Get a liquid from point A to B (from 4 different point As)</a:t>
            </a:r>
          </a:p>
        </p:txBody>
      </p:sp>
      <p:sp>
        <p:nvSpPr>
          <p:cNvPr id="6" name="Rectangle: Rounded Corners 5">
            <a:extLst>
              <a:ext uri="{FF2B5EF4-FFF2-40B4-BE49-F238E27FC236}">
                <a16:creationId xmlns:a16="http://schemas.microsoft.com/office/drawing/2014/main" id="{1289ED68-6DB9-4D74-AFB0-351C72C2CD4F}"/>
              </a:ext>
            </a:extLst>
          </p:cNvPr>
          <p:cNvSpPr/>
          <p:nvPr/>
        </p:nvSpPr>
        <p:spPr>
          <a:xfrm>
            <a:off x="2404278" y="1472778"/>
            <a:ext cx="873457" cy="3781610"/>
          </a:xfrm>
          <a:prstGeom prst="roundRect">
            <a:avLst/>
          </a:prstGeom>
          <a:noFill/>
          <a:ln w="952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4008EF2-5107-4886-BB02-DA49CE9B194B}"/>
              </a:ext>
            </a:extLst>
          </p:cNvPr>
          <p:cNvSpPr/>
          <p:nvPr/>
        </p:nvSpPr>
        <p:spPr>
          <a:xfrm>
            <a:off x="4224868" y="1472778"/>
            <a:ext cx="873457" cy="3781610"/>
          </a:xfrm>
          <a:prstGeom prst="roundRect">
            <a:avLst/>
          </a:prstGeom>
          <a:noFill/>
          <a:ln w="952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B24CFAF-CA8C-4BE0-B3A5-EF1ACA5149C3}"/>
              </a:ext>
            </a:extLst>
          </p:cNvPr>
          <p:cNvSpPr/>
          <p:nvPr/>
        </p:nvSpPr>
        <p:spPr>
          <a:xfrm>
            <a:off x="1462508" y="2490645"/>
            <a:ext cx="712418" cy="2515724"/>
          </a:xfrm>
          <a:prstGeom prst="round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150F5E6-6196-445E-AB2A-BD35716FC24E}"/>
              </a:ext>
            </a:extLst>
          </p:cNvPr>
          <p:cNvSpPr/>
          <p:nvPr/>
        </p:nvSpPr>
        <p:spPr>
          <a:xfrm>
            <a:off x="1462508" y="1921975"/>
            <a:ext cx="712418" cy="3084394"/>
          </a:xfrm>
          <a:prstGeom prst="roundRect">
            <a:avLst/>
          </a:prstGeom>
          <a:noFill/>
          <a:ln w="952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126F0E0-D49A-4B73-9F21-5F3ED246612E}"/>
              </a:ext>
            </a:extLst>
          </p:cNvPr>
          <p:cNvSpPr/>
          <p:nvPr/>
        </p:nvSpPr>
        <p:spPr>
          <a:xfrm>
            <a:off x="607557" y="2490645"/>
            <a:ext cx="712418" cy="2515724"/>
          </a:xfrm>
          <a:prstGeom prst="roundRect">
            <a:avLst/>
          </a:prstGeom>
          <a:solidFill>
            <a:schemeClr val="bg1">
              <a:lumMod val="85000"/>
              <a:alpha val="4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04304E03-DD23-4EFE-B7DB-FD5F42E7BC7E}"/>
              </a:ext>
            </a:extLst>
          </p:cNvPr>
          <p:cNvSpPr/>
          <p:nvPr/>
        </p:nvSpPr>
        <p:spPr>
          <a:xfrm>
            <a:off x="607557" y="1921975"/>
            <a:ext cx="712418" cy="3084394"/>
          </a:xfrm>
          <a:prstGeom prst="roundRect">
            <a:avLst/>
          </a:prstGeom>
          <a:noFill/>
          <a:ln w="95250">
            <a:solidFill>
              <a:schemeClr val="accent1">
                <a:lumMod val="20000"/>
                <a:lumOff val="8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4A5F9FF-8A11-419D-9D26-F7C953477EF3}"/>
              </a:ext>
            </a:extLst>
          </p:cNvPr>
          <p:cNvSpPr/>
          <p:nvPr/>
        </p:nvSpPr>
        <p:spPr>
          <a:xfrm>
            <a:off x="2656761" y="2272352"/>
            <a:ext cx="368490" cy="3684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045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6 -0.00995 L -0.0026 -0.00995 C -0.00299 -0.01643 -0.00364 -0.02315 -0.00364 -0.02986 C -0.00364 -0.0331 -0.00299 -0.03634 -0.0026 -0.03981 C -0.00039 -0.05764 0.00534 -0.08472 0.00756 -0.09537 C 0.00808 -0.09815 0.00886 -0.10092 0.00977 -0.10347 C 0.01315 -0.11389 0.01693 -0.125 0.02201 -0.13333 C 0.03386 -0.15231 0.04128 -0.1618 0.05456 -0.175 C 0.0556 -0.17616 0.05677 -0.17662 0.05782 -0.17708 C 0.07032 -0.18264 0.06784 -0.18102 0.08256 -0.18287 C 0.09037 -0.18241 0.09831 -0.1831 0.10599 -0.18102 C 0.10782 -0.18055 0.10912 -0.17731 0.11055 -0.175 C 0.11289 -0.17129 0.11524 -0.16736 0.11719 -0.16319 C 0.12201 -0.15278 0.1194 -0.1544 0.12279 -0.14329 C 0.12409 -0.13889 0.12631 -0.13565 0.12735 -0.13125 C 0.13112 -0.11319 0.12891 -0.12014 0.13295 -0.10949 C 0.1336 -0.10486 0.13516 -0.09236 0.1362 -0.08958 L 0.13854 -0.08356 C 0.14037 -0.07014 0.13867 -0.08055 0.1418 -0.06551 C 0.14232 -0.06366 0.14245 -0.06157 0.14297 -0.05972 C 0.14597 -0.05 0.14779 -0.04907 0.14974 -0.03981 C 0.15026 -0.03727 0.15039 -0.03449 0.15078 -0.03171 C 0.15117 -0.02986 0.15183 -0.02801 0.15196 -0.02592 C 0.15222 -0.0206 0.15196 -0.01528 0.15196 -0.00995 L 0.15313 0.01806 L 0.14974 0.01806 " pathEditMode="relative" ptsTypes="AAAAAAAAAAAAAAAAAAAAAAAAAA">
                                      <p:cBhvr>
                                        <p:cTn id="6" dur="2000" fill="hold"/>
                                        <p:tgtEl>
                                          <p:spTgt spid="17"/>
                                        </p:tgtEl>
                                        <p:attrNameLst>
                                          <p:attrName>ppt_x</p:attrName>
                                          <p:attrName>ppt_y</p:attrName>
                                        </p:attrNameLst>
                                      </p:cBhvr>
                                    </p:animMotion>
                                  </p:childTnLst>
                                </p:cTn>
                              </p:par>
                              <p:par>
                                <p:cTn id="7" presetID="19" presetClass="emph" presetSubtype="0" fill="hold" grpId="1" nodeType="withEffect">
                                  <p:stCondLst>
                                    <p:cond delay="500"/>
                                  </p:stCondLst>
                                  <p:childTnLst>
                                    <p:animClr clrSpc="rgb" dir="cw">
                                      <p:cBhvr override="childStyle">
                                        <p:cTn id="8" dur="2000" fill="hold"/>
                                        <p:tgtEl>
                                          <p:spTgt spid="17"/>
                                        </p:tgtEl>
                                        <p:attrNameLst>
                                          <p:attrName>style.color</p:attrName>
                                        </p:attrNameLst>
                                      </p:cBhvr>
                                      <p:to>
                                        <a:schemeClr val="accent1"/>
                                      </p:to>
                                    </p:animClr>
                                    <p:animClr clrSpc="rgb" dir="cw">
                                      <p:cBhvr>
                                        <p:cTn id="9" dur="2000" fill="hold"/>
                                        <p:tgtEl>
                                          <p:spTgt spid="17"/>
                                        </p:tgtEl>
                                        <p:attrNameLst>
                                          <p:attrName>fillcolor</p:attrName>
                                        </p:attrNameLst>
                                      </p:cBhvr>
                                      <p:to>
                                        <a:schemeClr val="accent1"/>
                                      </p:to>
                                    </p:animClr>
                                    <p:set>
                                      <p:cBhvr>
                                        <p:cTn id="10" dur="2000" fill="hold"/>
                                        <p:tgtEl>
                                          <p:spTgt spid="17"/>
                                        </p:tgtEl>
                                        <p:attrNameLst>
                                          <p:attrName>fill.type</p:attrName>
                                        </p:attrNameLst>
                                      </p:cBhvr>
                                      <p:to>
                                        <p:strVal val="solid"/>
                                      </p:to>
                                    </p:set>
                                    <p:set>
                                      <p:cBhvr>
                                        <p:cTn id="11" dur="2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502AE-6B5E-4394-AC1C-778336C95B01}"/>
              </a:ext>
            </a:extLst>
          </p:cNvPr>
          <p:cNvSpPr txBox="1"/>
          <p:nvPr/>
        </p:nvSpPr>
        <p:spPr>
          <a:xfrm>
            <a:off x="6359372" y="1241945"/>
            <a:ext cx="5568771" cy="1200329"/>
          </a:xfrm>
          <a:prstGeom prst="rect">
            <a:avLst/>
          </a:prstGeom>
          <a:noFill/>
        </p:spPr>
        <p:txBody>
          <a:bodyPr wrap="square" rtlCol="0">
            <a:spAutoFit/>
          </a:bodyPr>
          <a:lstStyle/>
          <a:p>
            <a:pPr marL="342900" indent="-342900">
              <a:buFontTx/>
              <a:buChar char="-"/>
            </a:pPr>
            <a:r>
              <a:rPr lang="en-US" sz="2400" dirty="0">
                <a:latin typeface="SFNS Display" panose="00000300000000000000" pitchFamily="2" charset="0"/>
              </a:rPr>
              <a:t>Get a liquid from point A to B (from 4 different point As)</a:t>
            </a:r>
          </a:p>
          <a:p>
            <a:pPr marL="342900" indent="-342900">
              <a:buFontTx/>
              <a:buChar char="-"/>
            </a:pPr>
            <a:r>
              <a:rPr lang="en-US" sz="2400" dirty="0">
                <a:latin typeface="SFNS Display" panose="00000300000000000000" pitchFamily="2" charset="0"/>
              </a:rPr>
              <a:t>Milliliter or microliter accuracy</a:t>
            </a:r>
          </a:p>
        </p:txBody>
      </p:sp>
      <p:sp>
        <p:nvSpPr>
          <p:cNvPr id="2" name="Oval 1">
            <a:extLst>
              <a:ext uri="{FF2B5EF4-FFF2-40B4-BE49-F238E27FC236}">
                <a16:creationId xmlns:a16="http://schemas.microsoft.com/office/drawing/2014/main" id="{9F0B7A15-E95A-4AAA-9436-016CC9B59229}"/>
              </a:ext>
            </a:extLst>
          </p:cNvPr>
          <p:cNvSpPr/>
          <p:nvPr/>
        </p:nvSpPr>
        <p:spPr>
          <a:xfrm>
            <a:off x="1378424" y="1371600"/>
            <a:ext cx="3807725" cy="38077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406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502AE-6B5E-4394-AC1C-778336C95B01}"/>
              </a:ext>
            </a:extLst>
          </p:cNvPr>
          <p:cNvSpPr txBox="1"/>
          <p:nvPr/>
        </p:nvSpPr>
        <p:spPr>
          <a:xfrm>
            <a:off x="6359372" y="1241945"/>
            <a:ext cx="5568771" cy="1200329"/>
          </a:xfrm>
          <a:prstGeom prst="rect">
            <a:avLst/>
          </a:prstGeom>
          <a:noFill/>
        </p:spPr>
        <p:txBody>
          <a:bodyPr wrap="square" rtlCol="0">
            <a:spAutoFit/>
          </a:bodyPr>
          <a:lstStyle/>
          <a:p>
            <a:pPr marL="342900" indent="-342900">
              <a:buFontTx/>
              <a:buChar char="-"/>
            </a:pPr>
            <a:r>
              <a:rPr lang="en-US" sz="2400" dirty="0">
                <a:latin typeface="SFNS Display" panose="00000300000000000000" pitchFamily="2" charset="0"/>
              </a:rPr>
              <a:t>Get a liquid from point A to B (from 4 different point As)</a:t>
            </a:r>
          </a:p>
          <a:p>
            <a:pPr marL="342900" indent="-342900">
              <a:buFontTx/>
              <a:buChar char="-"/>
            </a:pPr>
            <a:r>
              <a:rPr lang="en-US" sz="2400" dirty="0">
                <a:latin typeface="SFNS Display" panose="00000300000000000000" pitchFamily="2" charset="0"/>
              </a:rPr>
              <a:t>Milliliter or microliter accuracy</a:t>
            </a:r>
          </a:p>
        </p:txBody>
      </p:sp>
      <p:sp>
        <p:nvSpPr>
          <p:cNvPr id="2" name="Oval 1">
            <a:extLst>
              <a:ext uri="{FF2B5EF4-FFF2-40B4-BE49-F238E27FC236}">
                <a16:creationId xmlns:a16="http://schemas.microsoft.com/office/drawing/2014/main" id="{9F0B7A15-E95A-4AAA-9436-016CC9B59229}"/>
              </a:ext>
            </a:extLst>
          </p:cNvPr>
          <p:cNvSpPr/>
          <p:nvPr/>
        </p:nvSpPr>
        <p:spPr>
          <a:xfrm>
            <a:off x="3220872" y="3214048"/>
            <a:ext cx="122830" cy="1228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457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502AE-6B5E-4394-AC1C-778336C95B01}"/>
              </a:ext>
            </a:extLst>
          </p:cNvPr>
          <p:cNvSpPr txBox="1"/>
          <p:nvPr/>
        </p:nvSpPr>
        <p:spPr>
          <a:xfrm>
            <a:off x="6359372" y="1241945"/>
            <a:ext cx="5568771" cy="1938992"/>
          </a:xfrm>
          <a:prstGeom prst="rect">
            <a:avLst/>
          </a:prstGeom>
          <a:noFill/>
        </p:spPr>
        <p:txBody>
          <a:bodyPr wrap="square" rtlCol="0">
            <a:spAutoFit/>
          </a:bodyPr>
          <a:lstStyle/>
          <a:p>
            <a:pPr marL="342900" indent="-342900">
              <a:buFontTx/>
              <a:buChar char="-"/>
            </a:pPr>
            <a:r>
              <a:rPr lang="en-US" sz="2400" dirty="0">
                <a:latin typeface="SFNS Display" panose="00000300000000000000" pitchFamily="2" charset="0"/>
              </a:rPr>
              <a:t>Get a liquid from point A to B (from 4 different point As)</a:t>
            </a:r>
          </a:p>
          <a:p>
            <a:pPr marL="342900" indent="-342900">
              <a:buFontTx/>
              <a:buChar char="-"/>
            </a:pPr>
            <a:r>
              <a:rPr lang="en-US" sz="2400" dirty="0">
                <a:latin typeface="SFNS Display" panose="00000300000000000000" pitchFamily="2" charset="0"/>
              </a:rPr>
              <a:t>Milliliter or microliter accuracy</a:t>
            </a:r>
          </a:p>
          <a:p>
            <a:pPr marL="342900" indent="-342900">
              <a:buFontTx/>
              <a:buChar char="-"/>
            </a:pPr>
            <a:r>
              <a:rPr lang="en-US" sz="2400" dirty="0">
                <a:latin typeface="SFNS Display" panose="00000300000000000000" pitchFamily="2" charset="0"/>
              </a:rPr>
              <a:t>Cheap</a:t>
            </a:r>
          </a:p>
          <a:p>
            <a:pPr marL="342900" indent="-342900">
              <a:buFontTx/>
              <a:buChar char="-"/>
            </a:pPr>
            <a:endParaRPr lang="en-US" sz="2400" dirty="0">
              <a:latin typeface="SFNS Display" panose="00000300000000000000" pitchFamily="2" charset="0"/>
            </a:endParaRPr>
          </a:p>
        </p:txBody>
      </p:sp>
      <p:pic>
        <p:nvPicPr>
          <p:cNvPr id="1026" name="Picture 2" descr="Image result for uw hfs logo">
            <a:extLst>
              <a:ext uri="{FF2B5EF4-FFF2-40B4-BE49-F238E27FC236}">
                <a16:creationId xmlns:a16="http://schemas.microsoft.com/office/drawing/2014/main" id="{6E91720D-130C-43A9-A37E-ED65769DA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57" y="2709449"/>
            <a:ext cx="474345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502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502AE-6B5E-4394-AC1C-778336C95B01}"/>
              </a:ext>
            </a:extLst>
          </p:cNvPr>
          <p:cNvSpPr txBox="1"/>
          <p:nvPr/>
        </p:nvSpPr>
        <p:spPr>
          <a:xfrm>
            <a:off x="2313174" y="1967061"/>
            <a:ext cx="7565652" cy="2923877"/>
          </a:xfrm>
          <a:prstGeom prst="rect">
            <a:avLst/>
          </a:prstGeom>
          <a:noFill/>
        </p:spPr>
        <p:txBody>
          <a:bodyPr wrap="square" rtlCol="0">
            <a:spAutoFit/>
          </a:bodyPr>
          <a:lstStyle/>
          <a:p>
            <a:pPr marL="342900" indent="-342900">
              <a:buFontTx/>
              <a:buChar char="-"/>
            </a:pPr>
            <a:r>
              <a:rPr lang="en-US" sz="4600" dirty="0">
                <a:latin typeface="SFNS Display" panose="00000300000000000000" pitchFamily="2" charset="0"/>
              </a:rPr>
              <a:t>Get a liquid from point A to B (from 4 different point As)</a:t>
            </a:r>
          </a:p>
          <a:p>
            <a:pPr marL="342900" indent="-342900">
              <a:buFontTx/>
              <a:buChar char="-"/>
            </a:pPr>
            <a:r>
              <a:rPr lang="en-US" sz="4600" dirty="0">
                <a:latin typeface="SFNS Display" panose="00000300000000000000" pitchFamily="2" charset="0"/>
              </a:rPr>
              <a:t>Milliliter or microliter accuracy</a:t>
            </a:r>
          </a:p>
          <a:p>
            <a:pPr marL="342900" indent="-342900">
              <a:buFontTx/>
              <a:buChar char="-"/>
            </a:pPr>
            <a:r>
              <a:rPr lang="en-US" sz="4600" dirty="0">
                <a:latin typeface="SFNS Display" panose="00000300000000000000" pitchFamily="2" charset="0"/>
              </a:rPr>
              <a:t>Cheap</a:t>
            </a:r>
          </a:p>
        </p:txBody>
      </p:sp>
    </p:spTree>
    <p:extLst>
      <p:ext uri="{BB962C8B-B14F-4D97-AF65-F5344CB8AC3E}">
        <p14:creationId xmlns:p14="http://schemas.microsoft.com/office/powerpoint/2010/main" val="4212887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739E9-4AD6-4DB1-AB0B-CF3D3C655967}"/>
              </a:ext>
            </a:extLst>
          </p:cNvPr>
          <p:cNvSpPr txBox="1"/>
          <p:nvPr/>
        </p:nvSpPr>
        <p:spPr>
          <a:xfrm>
            <a:off x="2600492" y="3013501"/>
            <a:ext cx="6991016" cy="830997"/>
          </a:xfrm>
          <a:prstGeom prst="rect">
            <a:avLst/>
          </a:prstGeom>
          <a:noFill/>
        </p:spPr>
        <p:txBody>
          <a:bodyPr wrap="none" rtlCol="0">
            <a:spAutoFit/>
          </a:bodyPr>
          <a:lstStyle/>
          <a:p>
            <a:pPr algn="ctr"/>
            <a:r>
              <a:rPr lang="en-US" sz="4800" dirty="0">
                <a:latin typeface="SFNS Display" panose="00000300000000000000" pitchFamily="2" charset="0"/>
              </a:rPr>
              <a:t>Why do you attend school?</a:t>
            </a:r>
          </a:p>
        </p:txBody>
      </p:sp>
      <p:sp>
        <p:nvSpPr>
          <p:cNvPr id="5" name="TextBox 4">
            <a:extLst>
              <a:ext uri="{FF2B5EF4-FFF2-40B4-BE49-F238E27FC236}">
                <a16:creationId xmlns:a16="http://schemas.microsoft.com/office/drawing/2014/main" id="{1A6EE266-05A9-44C3-A487-C6ECAF368C2F}"/>
              </a:ext>
            </a:extLst>
          </p:cNvPr>
          <p:cNvSpPr txBox="1"/>
          <p:nvPr/>
        </p:nvSpPr>
        <p:spPr>
          <a:xfrm>
            <a:off x="4988968" y="-830997"/>
            <a:ext cx="2214068" cy="830997"/>
          </a:xfrm>
          <a:prstGeom prst="rect">
            <a:avLst/>
          </a:prstGeom>
          <a:noFill/>
        </p:spPr>
        <p:txBody>
          <a:bodyPr wrap="none" rtlCol="0">
            <a:spAutoFit/>
          </a:bodyPr>
          <a:lstStyle/>
          <a:p>
            <a:pPr algn="ctr"/>
            <a:r>
              <a:rPr lang="en-US" sz="4800" dirty="0">
                <a:latin typeface="SFNS Display" panose="00000300000000000000" pitchFamily="2" charset="0"/>
              </a:rPr>
              <a:t>To learn</a:t>
            </a:r>
          </a:p>
        </p:txBody>
      </p:sp>
    </p:spTree>
    <p:extLst>
      <p:ext uri="{BB962C8B-B14F-4D97-AF65-F5344CB8AC3E}">
        <p14:creationId xmlns:p14="http://schemas.microsoft.com/office/powerpoint/2010/main" val="2957729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739E9-4AD6-4DB1-AB0B-CF3D3C655967}"/>
              </a:ext>
            </a:extLst>
          </p:cNvPr>
          <p:cNvSpPr txBox="1"/>
          <p:nvPr/>
        </p:nvSpPr>
        <p:spPr>
          <a:xfrm>
            <a:off x="4988968" y="3013501"/>
            <a:ext cx="2214068" cy="830997"/>
          </a:xfrm>
          <a:prstGeom prst="rect">
            <a:avLst/>
          </a:prstGeom>
          <a:noFill/>
        </p:spPr>
        <p:txBody>
          <a:bodyPr wrap="none" rtlCol="0">
            <a:spAutoFit/>
          </a:bodyPr>
          <a:lstStyle/>
          <a:p>
            <a:pPr algn="ctr"/>
            <a:r>
              <a:rPr lang="en-US" sz="4800" dirty="0">
                <a:latin typeface="SFNS Display" panose="00000300000000000000" pitchFamily="2" charset="0"/>
              </a:rPr>
              <a:t>To learn</a:t>
            </a:r>
          </a:p>
        </p:txBody>
      </p:sp>
      <p:sp>
        <p:nvSpPr>
          <p:cNvPr id="3" name="TextBox 2">
            <a:extLst>
              <a:ext uri="{FF2B5EF4-FFF2-40B4-BE49-F238E27FC236}">
                <a16:creationId xmlns:a16="http://schemas.microsoft.com/office/drawing/2014/main" id="{81F865C0-06C0-453C-86A0-B807A4FFEA1B}"/>
              </a:ext>
            </a:extLst>
          </p:cNvPr>
          <p:cNvSpPr txBox="1"/>
          <p:nvPr/>
        </p:nvSpPr>
        <p:spPr>
          <a:xfrm>
            <a:off x="4537725" y="-830997"/>
            <a:ext cx="3116559" cy="830997"/>
          </a:xfrm>
          <a:prstGeom prst="rect">
            <a:avLst/>
          </a:prstGeom>
          <a:noFill/>
        </p:spPr>
        <p:txBody>
          <a:bodyPr wrap="none" rtlCol="0">
            <a:spAutoFit/>
          </a:bodyPr>
          <a:lstStyle/>
          <a:p>
            <a:pPr algn="ctr"/>
            <a:r>
              <a:rPr lang="en-US" sz="4800" dirty="0">
                <a:latin typeface="SFNS Display" panose="00000300000000000000" pitchFamily="2" charset="0"/>
              </a:rPr>
              <a:t>To get a job</a:t>
            </a:r>
          </a:p>
        </p:txBody>
      </p:sp>
    </p:spTree>
    <p:extLst>
      <p:ext uri="{BB962C8B-B14F-4D97-AF65-F5344CB8AC3E}">
        <p14:creationId xmlns:p14="http://schemas.microsoft.com/office/powerpoint/2010/main" val="194240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739E9-4AD6-4DB1-AB0B-CF3D3C655967}"/>
              </a:ext>
            </a:extLst>
          </p:cNvPr>
          <p:cNvSpPr txBox="1"/>
          <p:nvPr/>
        </p:nvSpPr>
        <p:spPr>
          <a:xfrm>
            <a:off x="4537725" y="3013501"/>
            <a:ext cx="3116559" cy="830997"/>
          </a:xfrm>
          <a:prstGeom prst="rect">
            <a:avLst/>
          </a:prstGeom>
          <a:noFill/>
        </p:spPr>
        <p:txBody>
          <a:bodyPr wrap="none" rtlCol="0">
            <a:spAutoFit/>
          </a:bodyPr>
          <a:lstStyle/>
          <a:p>
            <a:pPr algn="ctr"/>
            <a:r>
              <a:rPr lang="en-US" sz="4800" dirty="0">
                <a:latin typeface="SFNS Display" panose="00000300000000000000" pitchFamily="2" charset="0"/>
              </a:rPr>
              <a:t>To get a job</a:t>
            </a:r>
          </a:p>
        </p:txBody>
      </p:sp>
      <p:sp>
        <p:nvSpPr>
          <p:cNvPr id="3" name="TextBox 2">
            <a:extLst>
              <a:ext uri="{FF2B5EF4-FFF2-40B4-BE49-F238E27FC236}">
                <a16:creationId xmlns:a16="http://schemas.microsoft.com/office/drawing/2014/main" id="{EDCEFB14-EFD3-465E-8FD7-990280980747}"/>
              </a:ext>
            </a:extLst>
          </p:cNvPr>
          <p:cNvSpPr txBox="1"/>
          <p:nvPr/>
        </p:nvSpPr>
        <p:spPr>
          <a:xfrm>
            <a:off x="2459437" y="-830997"/>
            <a:ext cx="7273146" cy="830997"/>
          </a:xfrm>
          <a:prstGeom prst="rect">
            <a:avLst/>
          </a:prstGeom>
          <a:noFill/>
        </p:spPr>
        <p:txBody>
          <a:bodyPr wrap="none" rtlCol="0">
            <a:spAutoFit/>
          </a:bodyPr>
          <a:lstStyle/>
          <a:p>
            <a:pPr algn="ctr"/>
            <a:r>
              <a:rPr lang="en-US" sz="4800" dirty="0">
                <a:latin typeface="SFNS Display" panose="00000300000000000000" pitchFamily="2" charset="0"/>
              </a:rPr>
              <a:t>A problem being solved by…</a:t>
            </a:r>
          </a:p>
        </p:txBody>
      </p:sp>
    </p:spTree>
    <p:extLst>
      <p:ext uri="{BB962C8B-B14F-4D97-AF65-F5344CB8AC3E}">
        <p14:creationId xmlns:p14="http://schemas.microsoft.com/office/powerpoint/2010/main" val="2392049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4739E9-4AD6-4DB1-AB0B-CF3D3C655967}"/>
              </a:ext>
            </a:extLst>
          </p:cNvPr>
          <p:cNvSpPr txBox="1"/>
          <p:nvPr/>
        </p:nvSpPr>
        <p:spPr>
          <a:xfrm>
            <a:off x="2459437" y="3013501"/>
            <a:ext cx="7273146" cy="830997"/>
          </a:xfrm>
          <a:prstGeom prst="rect">
            <a:avLst/>
          </a:prstGeom>
          <a:noFill/>
        </p:spPr>
        <p:txBody>
          <a:bodyPr wrap="none" rtlCol="0">
            <a:spAutoFit/>
          </a:bodyPr>
          <a:lstStyle/>
          <a:p>
            <a:pPr algn="ctr"/>
            <a:r>
              <a:rPr lang="en-US" sz="4800" dirty="0">
                <a:latin typeface="SFNS Display" panose="00000300000000000000" pitchFamily="2" charset="0"/>
              </a:rPr>
              <a:t>A problem being solved by…</a:t>
            </a:r>
          </a:p>
        </p:txBody>
      </p:sp>
      <p:pic>
        <p:nvPicPr>
          <p:cNvPr id="3" name="Picture 2" descr="https://www.festisite.com/static/partylogo/img/logos/google.png">
            <a:extLst>
              <a:ext uri="{FF2B5EF4-FFF2-40B4-BE49-F238E27FC236}">
                <a16:creationId xmlns:a16="http://schemas.microsoft.com/office/drawing/2014/main" id="{78FFC0DE-6B22-49F7-A902-F32DE4B99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821" y="-3922183"/>
            <a:ext cx="9666358" cy="369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36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www.festisite.com/static/partylogo/img/logos/google.png">
            <a:extLst>
              <a:ext uri="{FF2B5EF4-FFF2-40B4-BE49-F238E27FC236}">
                <a16:creationId xmlns:a16="http://schemas.microsoft.com/office/drawing/2014/main" id="{9B6DAD16-E39D-4D1D-9FEE-3C91550D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821" y="1581651"/>
            <a:ext cx="9666358" cy="36946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E117EA-24DB-4946-B459-C7EAC9B1D590}"/>
              </a:ext>
            </a:extLst>
          </p:cNvPr>
          <p:cNvSpPr txBox="1"/>
          <p:nvPr/>
        </p:nvSpPr>
        <p:spPr>
          <a:xfrm>
            <a:off x="4799822" y="-830997"/>
            <a:ext cx="2592376" cy="830997"/>
          </a:xfrm>
          <a:prstGeom prst="rect">
            <a:avLst/>
          </a:prstGeom>
          <a:noFill/>
        </p:spPr>
        <p:txBody>
          <a:bodyPr wrap="none" rtlCol="0">
            <a:spAutoFit/>
          </a:bodyPr>
          <a:lstStyle/>
          <a:p>
            <a:pPr algn="ctr"/>
            <a:r>
              <a:rPr lang="en-US" sz="4800" dirty="0">
                <a:latin typeface="SFNS Display" panose="00000300000000000000" pitchFamily="2" charset="0"/>
              </a:rPr>
              <a:t>important</a:t>
            </a:r>
          </a:p>
        </p:txBody>
      </p:sp>
    </p:spTree>
    <p:extLst>
      <p:ext uri="{BB962C8B-B14F-4D97-AF65-F5344CB8AC3E}">
        <p14:creationId xmlns:p14="http://schemas.microsoft.com/office/powerpoint/2010/main" val="1378360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D0F60-F9BC-4B81-8452-E4AC9144C89E}"/>
              </a:ext>
            </a:extLst>
          </p:cNvPr>
          <p:cNvSpPr txBox="1"/>
          <p:nvPr/>
        </p:nvSpPr>
        <p:spPr>
          <a:xfrm>
            <a:off x="4799822" y="3013501"/>
            <a:ext cx="2592376" cy="830997"/>
          </a:xfrm>
          <a:prstGeom prst="rect">
            <a:avLst/>
          </a:prstGeom>
          <a:noFill/>
        </p:spPr>
        <p:txBody>
          <a:bodyPr wrap="none" rtlCol="0">
            <a:spAutoFit/>
          </a:bodyPr>
          <a:lstStyle/>
          <a:p>
            <a:pPr algn="ctr"/>
            <a:r>
              <a:rPr lang="en-US" sz="4800" dirty="0">
                <a:latin typeface="SFNS Display" panose="00000300000000000000" pitchFamily="2" charset="0"/>
              </a:rPr>
              <a:t>important</a:t>
            </a:r>
          </a:p>
        </p:txBody>
      </p:sp>
      <p:pic>
        <p:nvPicPr>
          <p:cNvPr id="6" name="Picture 5">
            <a:extLst>
              <a:ext uri="{FF2B5EF4-FFF2-40B4-BE49-F238E27FC236}">
                <a16:creationId xmlns:a16="http://schemas.microsoft.com/office/drawing/2014/main" id="{F06D6D42-EE5B-449A-8F6E-814F3F461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990" y="-7045235"/>
            <a:ext cx="5737860" cy="6858000"/>
          </a:xfrm>
          <a:prstGeom prst="rect">
            <a:avLst/>
          </a:prstGeom>
        </p:spPr>
      </p:pic>
      <p:pic>
        <p:nvPicPr>
          <p:cNvPr id="7" name="Picture 6">
            <a:extLst>
              <a:ext uri="{FF2B5EF4-FFF2-40B4-BE49-F238E27FC236}">
                <a16:creationId xmlns:a16="http://schemas.microsoft.com/office/drawing/2014/main" id="{76B6EBC6-B130-4975-B63B-3C049C630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399314" y="-7297785"/>
            <a:ext cx="2412274" cy="2581887"/>
          </a:xfrm>
          <a:prstGeom prst="rect">
            <a:avLst/>
          </a:prstGeom>
        </p:spPr>
      </p:pic>
    </p:spTree>
    <p:extLst>
      <p:ext uri="{BB962C8B-B14F-4D97-AF65-F5344CB8AC3E}">
        <p14:creationId xmlns:p14="http://schemas.microsoft.com/office/powerpoint/2010/main" val="453255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ACD7E1-0D22-4635-A881-C6E8B149E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70" y="0"/>
            <a:ext cx="5737860" cy="6858000"/>
          </a:xfrm>
          <a:prstGeom prst="rect">
            <a:avLst/>
          </a:prstGeom>
        </p:spPr>
      </p:pic>
      <p:pic>
        <p:nvPicPr>
          <p:cNvPr id="7" name="Picture 6">
            <a:extLst>
              <a:ext uri="{FF2B5EF4-FFF2-40B4-BE49-F238E27FC236}">
                <a16:creationId xmlns:a16="http://schemas.microsoft.com/office/drawing/2014/main" id="{19D1FB2F-DB35-4BDB-BFBF-22F6F9EACF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277394" y="-252550"/>
            <a:ext cx="2412274" cy="2581887"/>
          </a:xfrm>
          <a:prstGeom prst="rect">
            <a:avLst/>
          </a:prstGeom>
        </p:spPr>
      </p:pic>
      <p:pic>
        <p:nvPicPr>
          <p:cNvPr id="8" name="Picture 7">
            <a:extLst>
              <a:ext uri="{FF2B5EF4-FFF2-40B4-BE49-F238E27FC236}">
                <a16:creationId xmlns:a16="http://schemas.microsoft.com/office/drawing/2014/main" id="{2CDB79AD-4C9F-4D82-8D99-EF4C6E5923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88029" y="-3295106"/>
            <a:ext cx="3368040" cy="3368040"/>
          </a:xfrm>
          <a:prstGeom prst="rect">
            <a:avLst/>
          </a:prstGeom>
        </p:spPr>
      </p:pic>
      <p:pic>
        <p:nvPicPr>
          <p:cNvPr id="9" name="Picture 8">
            <a:extLst>
              <a:ext uri="{FF2B5EF4-FFF2-40B4-BE49-F238E27FC236}">
                <a16:creationId xmlns:a16="http://schemas.microsoft.com/office/drawing/2014/main" id="{69E20C0C-04E4-4875-ABEF-B29BBD6479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41713" y="-4392801"/>
            <a:ext cx="1097695" cy="1097695"/>
          </a:xfrm>
          <a:prstGeom prst="rect">
            <a:avLst/>
          </a:prstGeom>
        </p:spPr>
      </p:pic>
    </p:spTree>
    <p:extLst>
      <p:ext uri="{BB962C8B-B14F-4D97-AF65-F5344CB8AC3E}">
        <p14:creationId xmlns:p14="http://schemas.microsoft.com/office/powerpoint/2010/main" val="394613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F00664-F6D9-4049-B63A-3F433D0647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713" y="2011265"/>
            <a:ext cx="1097695" cy="1097695"/>
          </a:xfrm>
          <a:prstGeom prst="rect">
            <a:avLst/>
          </a:prstGeom>
        </p:spPr>
      </p:pic>
      <p:pic>
        <p:nvPicPr>
          <p:cNvPr id="3" name="Picture 2">
            <a:extLst>
              <a:ext uri="{FF2B5EF4-FFF2-40B4-BE49-F238E27FC236}">
                <a16:creationId xmlns:a16="http://schemas.microsoft.com/office/drawing/2014/main" id="{CE5032CF-8F65-4C8A-908C-18F4FD010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9652" y="3614057"/>
            <a:ext cx="3368040" cy="3368040"/>
          </a:xfrm>
          <a:prstGeom prst="rect">
            <a:avLst/>
          </a:prstGeom>
        </p:spPr>
      </p:pic>
    </p:spTree>
    <p:extLst>
      <p:ext uri="{BB962C8B-B14F-4D97-AF65-F5344CB8AC3E}">
        <p14:creationId xmlns:p14="http://schemas.microsoft.com/office/powerpoint/2010/main" val="4212039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21 -0.01389 C 0.00078 -0.01898 -0.00091 -0.02384 -0.00209 -0.02917 C -0.00586 -0.04584 -0.00964 -0.06296 -0.01576 -0.07755 C -0.02136 -0.09121 -0.02696 -0.10486 -0.03281 -0.11806 C -0.03412 -0.12084 -0.03555 -0.12361 -0.03711 -0.1257 C -0.04649 -0.13796 -0.05612 -0.14977 -0.06576 -0.16134 C -0.06771 -0.16366 -0.06979 -0.16644 -0.07214 -0.16759 C -0.08086 -0.17222 -0.08972 -0.17523 -0.09857 -0.17917 C -0.10521 -0.17871 -0.11198 -0.17894 -0.11862 -0.17778 C -0.13438 -0.17523 -0.11224 -0.17523 -0.125 -0.17408 C -0.13216 -0.17315 -0.13932 -0.17315 -0.14649 -0.17269 C -0.15599 -0.17408 -0.1655 -0.17477 -0.175 -0.17662 C -0.17748 -0.17685 -0.17969 -0.17847 -0.18216 -0.17917 C -0.19141 -0.18102 -0.20078 -0.18241 -0.21003 -0.18403 C -0.24505 -0.17269 -0.22904 -0.18241 -0.25938 -0.15625 C -0.26029 -0.15533 -0.26133 -0.15486 -0.26211 -0.15371 C -0.26628 -0.14722 -0.27044 -0.14144 -0.27435 -0.13472 C -0.28138 -0.12199 -0.27565 -0.12616 -0.28073 -0.12315 C -0.2819 -0.12153 -0.28307 -0.11968 -0.28438 -0.11806 C -0.28503 -0.11713 -0.28581 -0.11644 -0.28646 -0.11551 C -0.29011 -0.11019 -0.29375 -0.10486 -0.29714 -0.09908 C -0.29779 -0.09792 -0.29805 -0.09653 -0.29857 -0.09514 C -0.30143 -0.08912 -0.30443 -0.08357 -0.30716 -0.07755 C -0.31042 -0.07037 -0.3194 -0.04838 -0.32149 -0.0419 C -0.32318 -0.03681 -0.32513 -0.03195 -0.32643 -0.02662 C -0.33412 0.00416 -0.32709 -0.01551 -0.33151 -0.00371 C -0.33307 0.00463 -0.33815 0.03194 -0.33998 0.04074 C -0.34297 0.0537 -0.34336 0.05463 -0.34571 0.075 C -0.34727 0.0875 -0.34844 0.10023 -0.34935 0.11296 C -0.35235 0.15579 -0.35065 0.14028 -0.35287 0.15995 C -0.35313 0.16643 -0.35326 0.17268 -0.35365 0.17916 C -0.35365 0.18032 -0.3543 0.18148 -0.3543 0.18287 C -0.35469 0.18912 -0.35456 0.1956 -0.35508 0.20185 C -0.35521 0.20463 -0.35612 0.20694 -0.35651 0.20949 C -0.35703 0.21296 -0.35742 0.2162 -0.35794 0.21967 C -0.36003 0.23657 -0.36419 0.26666 -0.36511 0.28449 C -0.36654 0.31412 -0.36641 0.30301 -0.36641 0.31759 " pathEditMode="relative" ptsTypes="AAAAAAAAAAAAAAAAAAAAAAAAAAAAAAAAAAAAA">
                                      <p:cBhvr>
                                        <p:cTn id="6" dur="2000" fill="hold"/>
                                        <p:tgtEl>
                                          <p:spTgt spid="6"/>
                                        </p:tgtEl>
                                        <p:attrNameLst>
                                          <p:attrName>ppt_x</p:attrName>
                                          <p:attrName>ppt_y</p:attrName>
                                        </p:attrNameLst>
                                      </p:cBhvr>
                                    </p:animMotion>
                                  </p:childTnLst>
                                </p:cTn>
                              </p:par>
                              <p:par>
                                <p:cTn id="7" presetID="8" presetClass="emph" presetSubtype="0" accel="47000" decel="45000" fill="hold" nodeType="withEffect">
                                  <p:stCondLst>
                                    <p:cond delay="0"/>
                                  </p:stCondLst>
                                  <p:childTnLst>
                                    <p:animRot by="-480000000">
                                      <p:cBhvr>
                                        <p:cTn id="8" dur="2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1021</Words>
  <Application>Microsoft Office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SFNS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Kwok</dc:creator>
  <cp:lastModifiedBy>William Kwok</cp:lastModifiedBy>
  <cp:revision>42</cp:revision>
  <dcterms:created xsi:type="dcterms:W3CDTF">2018-03-15T03:39:38Z</dcterms:created>
  <dcterms:modified xsi:type="dcterms:W3CDTF">2018-03-30T01:21:17Z</dcterms:modified>
</cp:coreProperties>
</file>