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56" r:id="rId3"/>
    <p:sldId id="260" r:id="rId4"/>
    <p:sldId id="262" r:id="rId5"/>
    <p:sldId id="258" r:id="rId6"/>
    <p:sldId id="264" r:id="rId7"/>
    <p:sldId id="265" r:id="rId8"/>
    <p:sldId id="266" r:id="rId9"/>
    <p:sldId id="263" r:id="rId10"/>
    <p:sldId id="261"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8" autoAdjust="0"/>
  </p:normalViewPr>
  <p:slideViewPr>
    <p:cSldViewPr>
      <p:cViewPr>
        <p:scale>
          <a:sx n="66" d="100"/>
          <a:sy n="66" d="100"/>
        </p:scale>
        <p:origin x="-1512" y="-24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7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FDEE85-1CD3-4305-8797-CC56E9B1324C}" type="datetimeFigureOut">
              <a:rPr lang="zh-TW" altLang="en-US" smtClean="0"/>
              <a:t>2013/11/12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533F7E-011B-44F2-9FCC-8C8DB827A02D}" type="slidenum">
              <a:rPr lang="zh-TW" altLang="en-US" smtClean="0"/>
              <a:t>‹#›</a:t>
            </a:fld>
            <a:endParaRPr lang="zh-TW" altLang="en-US"/>
          </a:p>
        </p:txBody>
      </p:sp>
    </p:spTree>
    <p:extLst>
      <p:ext uri="{BB962C8B-B14F-4D97-AF65-F5344CB8AC3E}">
        <p14:creationId xmlns:p14="http://schemas.microsoft.com/office/powerpoint/2010/main" val="3628684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0C53-E860-429C-BAA8-E988C3E9A762}" type="datetimeFigureOut">
              <a:rPr lang="zh-TW" altLang="en-US" smtClean="0"/>
              <a:t>2013/11/12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6ABD4-2E9A-414C-A9CF-77596B92D6D0}" type="slidenum">
              <a:rPr lang="zh-TW" altLang="en-US" smtClean="0"/>
              <a:t>‹#›</a:t>
            </a:fld>
            <a:endParaRPr lang="zh-TW" altLang="en-US"/>
          </a:p>
        </p:txBody>
      </p:sp>
    </p:spTree>
    <p:extLst>
      <p:ext uri="{BB962C8B-B14F-4D97-AF65-F5344CB8AC3E}">
        <p14:creationId xmlns:p14="http://schemas.microsoft.com/office/powerpoint/2010/main" val="38363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36ABD4-2E9A-414C-A9CF-77596B92D6D0}" type="slidenum">
              <a:rPr lang="zh-TW" altLang="en-US" smtClean="0"/>
              <a:t>3</a:t>
            </a:fld>
            <a:endParaRPr lang="zh-TW" altLang="en-US"/>
          </a:p>
        </p:txBody>
      </p:sp>
    </p:spTree>
    <p:extLst>
      <p:ext uri="{BB962C8B-B14F-4D97-AF65-F5344CB8AC3E}">
        <p14:creationId xmlns:p14="http://schemas.microsoft.com/office/powerpoint/2010/main" val="428876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36ABD4-2E9A-414C-A9CF-77596B92D6D0}" type="slidenum">
              <a:rPr lang="zh-TW" altLang="en-US" smtClean="0"/>
              <a:t>5</a:t>
            </a:fld>
            <a:endParaRPr lang="zh-TW" altLang="en-US"/>
          </a:p>
        </p:txBody>
      </p:sp>
    </p:spTree>
    <p:extLst>
      <p:ext uri="{BB962C8B-B14F-4D97-AF65-F5344CB8AC3E}">
        <p14:creationId xmlns:p14="http://schemas.microsoft.com/office/powerpoint/2010/main" val="426946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36ABD4-2E9A-414C-A9CF-77596B92D6D0}" type="slidenum">
              <a:rPr lang="zh-TW" altLang="en-US" smtClean="0"/>
              <a:t>6</a:t>
            </a:fld>
            <a:endParaRPr lang="zh-TW" altLang="en-US"/>
          </a:p>
        </p:txBody>
      </p:sp>
    </p:spTree>
    <p:extLst>
      <p:ext uri="{BB962C8B-B14F-4D97-AF65-F5344CB8AC3E}">
        <p14:creationId xmlns:p14="http://schemas.microsoft.com/office/powerpoint/2010/main" val="55282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36ABD4-2E9A-414C-A9CF-77596B92D6D0}" type="slidenum">
              <a:rPr lang="zh-TW" altLang="en-US" smtClean="0"/>
              <a:t>8</a:t>
            </a:fld>
            <a:endParaRPr lang="zh-TW" altLang="en-US"/>
          </a:p>
        </p:txBody>
      </p:sp>
    </p:spTree>
    <p:extLst>
      <p:ext uri="{BB962C8B-B14F-4D97-AF65-F5344CB8AC3E}">
        <p14:creationId xmlns:p14="http://schemas.microsoft.com/office/powerpoint/2010/main" val="55282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294461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54856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118782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405630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202708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1731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379854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329531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67357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241783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BFBDDB2-654E-4386-94D2-F39C26C078AB}" type="datetimeFigureOut">
              <a:rPr lang="zh-TW" altLang="en-US" smtClean="0"/>
              <a:t>2013/11/12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284326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BDDB2-654E-4386-94D2-F39C26C078AB}" type="datetimeFigureOut">
              <a:rPr lang="zh-TW" altLang="en-US" smtClean="0"/>
              <a:t>2013/11/12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B9903-5705-44C9-A622-B1E3641B4FD0}" type="slidenum">
              <a:rPr lang="zh-TW" altLang="en-US" smtClean="0"/>
              <a:t>‹#›</a:t>
            </a:fld>
            <a:endParaRPr lang="zh-TW" altLang="en-US"/>
          </a:p>
        </p:txBody>
      </p:sp>
    </p:spTree>
    <p:extLst>
      <p:ext uri="{BB962C8B-B14F-4D97-AF65-F5344CB8AC3E}">
        <p14:creationId xmlns:p14="http://schemas.microsoft.com/office/powerpoint/2010/main" val="161225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jpe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2109"/>
            <a:ext cx="8229600" cy="1143000"/>
          </a:xfrm>
        </p:spPr>
        <p:txBody>
          <a:bodyPr>
            <a:normAutofit/>
          </a:bodyPr>
          <a:lstStyle/>
          <a:p>
            <a:r>
              <a:rPr lang="zh-TW" altLang="en-US" sz="2800" b="1" dirty="0" smtClean="0">
                <a:latin typeface="微軟正黑體" panose="020B0604030504040204" pitchFamily="34" charset="-120"/>
                <a:ea typeface="微軟正黑體" panose="020B0604030504040204" pitchFamily="34" charset="-120"/>
              </a:rPr>
              <a:t>智慧停車場</a:t>
            </a:r>
            <a:endParaRPr lang="zh-TW" altLang="en-US" sz="28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467544" y="908720"/>
            <a:ext cx="8229600" cy="4525963"/>
          </a:xfrm>
        </p:spPr>
        <p:txBody>
          <a:bodyPr>
            <a:normAutofit/>
          </a:bodyPr>
          <a:lstStyle/>
          <a:p>
            <a:r>
              <a:rPr lang="zh-TW" altLang="en-US" sz="2400" dirty="0" smtClean="0">
                <a:latin typeface="微軟正黑體" panose="020B0604030504040204" pitchFamily="34" charset="-120"/>
                <a:ea typeface="微軟正黑體" panose="020B0604030504040204" pitchFamily="34" charset="-120"/>
              </a:rPr>
              <a:t>摘要</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現行無論公私營停車場</a:t>
            </a:r>
            <a:r>
              <a:rPr lang="zh-TW" altLang="en-US" sz="2400" dirty="0">
                <a:latin typeface="微軟正黑體" panose="020B0604030504040204" pitchFamily="34" charset="-120"/>
                <a:ea typeface="微軟正黑體" panose="020B0604030504040204" pitchFamily="34" charset="-120"/>
              </a:rPr>
              <a:t>皆</a:t>
            </a:r>
            <a:r>
              <a:rPr lang="zh-TW" altLang="en-US" sz="2400" dirty="0" smtClean="0">
                <a:latin typeface="微軟正黑體" panose="020B0604030504040204" pitchFamily="34" charset="-120"/>
                <a:ea typeface="微軟正黑體" panose="020B0604030504040204" pitchFamily="34" charset="-120"/>
              </a:rPr>
              <a:t>走向自動化管理及付費之</a:t>
            </a:r>
            <a:r>
              <a:rPr lang="zh-TW" altLang="en-US" sz="2400" dirty="0">
                <a:latin typeface="微軟正黑體" panose="020B0604030504040204" pitchFamily="34" charset="-120"/>
                <a:ea typeface="微軟正黑體" panose="020B0604030504040204" pitchFamily="34" charset="-120"/>
              </a:rPr>
              <a:t>機制</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減少人力管理需求</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故使用者在取車離場需先在固定設點之付費機</a:t>
            </a:r>
            <a:r>
              <a:rPr lang="en-US" altLang="zh-TW" sz="2400" dirty="0" smtClean="0">
                <a:latin typeface="微軟正黑體" panose="020B0604030504040204" pitchFamily="34" charset="-120"/>
                <a:ea typeface="微軟正黑體" panose="020B0604030504040204" pitchFamily="34" charset="-120"/>
              </a:rPr>
              <a:t>(KIOSK)</a:t>
            </a:r>
            <a:r>
              <a:rPr lang="zh-TW" altLang="en-US" sz="2400" dirty="0" smtClean="0">
                <a:latin typeface="微軟正黑體" panose="020B0604030504040204" pitchFamily="34" charset="-120"/>
                <a:ea typeface="微軟正黑體" panose="020B0604030504040204" pitchFamily="34" charset="-120"/>
              </a:rPr>
              <a:t>付清費用</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專題靈感來自於本人曾經在一相當大之地下停車場</a:t>
            </a:r>
            <a:r>
              <a:rPr lang="zh-TW" altLang="en-US" sz="2400" dirty="0">
                <a:latin typeface="微軟正黑體" panose="020B0604030504040204" pitchFamily="34" charset="-120"/>
                <a:ea typeface="微軟正黑體" panose="020B0604030504040204" pitchFamily="34" charset="-120"/>
              </a:rPr>
              <a:t>停車</a:t>
            </a:r>
            <a:r>
              <a:rPr lang="en-US" altLang="zh-TW"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其具有數層每層上百個車位</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因每次停好車後離開前都因疏忽忘記紀錄所停的車位號碼及樓層</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當需離開</a:t>
            </a:r>
            <a:r>
              <a:rPr lang="zh-TW" altLang="en-US" sz="2400" dirty="0">
                <a:latin typeface="微軟正黑體" panose="020B0604030504040204" pitchFamily="34" charset="-120"/>
                <a:ea typeface="微軟正黑體" panose="020B0604030504040204" pitchFamily="34" charset="-120"/>
              </a:rPr>
              <a:t>取車</a:t>
            </a:r>
            <a:r>
              <a:rPr lang="zh-TW" altLang="en-US" sz="2400" dirty="0" smtClean="0">
                <a:latin typeface="微軟正黑體" panose="020B0604030504040204" pitchFamily="34" charset="-120"/>
                <a:ea typeface="微軟正黑體" panose="020B0604030504040204" pitchFamily="34" charset="-120"/>
              </a:rPr>
              <a:t>時卻迷了路</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花了相當久的時間和力氣重複繞了許多次最後才找到自己停的位子</a:t>
            </a:r>
            <a:r>
              <a:rPr lang="en-US" altLang="zh-TW" sz="2400" dirty="0" smtClean="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相信有許多人</a:t>
            </a:r>
            <a:r>
              <a:rPr lang="zh-TW" altLang="en-US" sz="2400" dirty="0" smtClean="0">
                <a:latin typeface="微軟正黑體" panose="020B0604030504040204" pitchFamily="34" charset="-120"/>
                <a:ea typeface="微軟正黑體" panose="020B0604030504040204" pitchFamily="34" charset="-120"/>
              </a:rPr>
              <a:t>也曾有</a:t>
            </a:r>
            <a:r>
              <a:rPr lang="zh-TW" altLang="en-US" sz="2400" dirty="0">
                <a:latin typeface="微軟正黑體" panose="020B0604030504040204" pitchFamily="34" charset="-120"/>
                <a:ea typeface="微軟正黑體" panose="020B0604030504040204" pitchFamily="34" charset="-120"/>
              </a:rPr>
              <a:t>類似這種</a:t>
            </a:r>
            <a:r>
              <a:rPr lang="zh-TW" altLang="en-US" sz="2400" dirty="0" smtClean="0">
                <a:latin typeface="微軟正黑體" panose="020B0604030504040204" pitchFamily="34" charset="-120"/>
                <a:ea typeface="微軟正黑體" panose="020B0604030504040204" pitchFamily="34" charset="-120"/>
              </a:rPr>
              <a:t>困擾</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故發明一簡單低成本之機制應用在一大面積停車場以方便使用者快速找到車位</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同時充分應用課程當中所學習之</a:t>
            </a:r>
            <a:r>
              <a:rPr lang="en-US" altLang="zh-TW" sz="2400" dirty="0" smtClean="0">
                <a:latin typeface="微軟正黑體" panose="020B0604030504040204" pitchFamily="34" charset="-120"/>
                <a:ea typeface="微軟正黑體" panose="020B0604030504040204" pitchFamily="34" charset="-120"/>
              </a:rPr>
              <a:t>MCU</a:t>
            </a:r>
            <a:r>
              <a:rPr lang="zh-TW" altLang="en-US" sz="2400" dirty="0" smtClean="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韌體開發</a:t>
            </a:r>
            <a:r>
              <a:rPr lang="zh-TW" altLang="en-US" sz="2400" dirty="0" smtClean="0">
                <a:latin typeface="微軟正黑體" panose="020B0604030504040204" pitchFamily="34" charset="-120"/>
                <a:ea typeface="微軟正黑體" panose="020B0604030504040204" pitchFamily="34" charset="-120"/>
              </a:rPr>
              <a:t>及嵌入式系統設計相關專業知識為此專案之目的</a:t>
            </a:r>
            <a:r>
              <a:rPr lang="en-US" altLang="zh-TW" sz="2400" dirty="0" smtClean="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92526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51520" y="2852936"/>
            <a:ext cx="8257010" cy="132343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t>本案假設停車場只有一出入口</a:t>
            </a:r>
            <a:r>
              <a:rPr lang="en-US" altLang="zh-TW" dirty="0" smtClean="0"/>
              <a:t>, </a:t>
            </a:r>
            <a:r>
              <a:rPr lang="zh-TW" altLang="en-US" dirty="0" smtClean="0"/>
              <a:t>並在入口做管制</a:t>
            </a:r>
            <a:r>
              <a:rPr lang="zh-TW" altLang="en-US" dirty="0"/>
              <a:t>；</a:t>
            </a:r>
            <a:r>
              <a:rPr lang="zh-TW" altLang="en-US" dirty="0" smtClean="0"/>
              <a:t>一時間內只有一部車輛入場停車</a:t>
            </a:r>
            <a:r>
              <a:rPr lang="en-US" altLang="zh-TW" dirty="0" smtClean="0"/>
              <a:t>. </a:t>
            </a:r>
            <a:r>
              <a:rPr lang="zh-TW" altLang="en-US" dirty="0" smtClean="0"/>
              <a:t>當此部車停好之後系統抓到他所停之車位編號後才會</a:t>
            </a:r>
            <a:endParaRPr lang="en-US" altLang="zh-TW" dirty="0" smtClean="0"/>
          </a:p>
          <a:p>
            <a:endParaRPr lang="en-US" altLang="zh-TW" dirty="0" smtClean="0"/>
          </a:p>
          <a:p>
            <a:pPr marL="285750" indent="-285750">
              <a:buFont typeface="Arial" panose="020B0604020202020204" pitchFamily="34" charset="0"/>
              <a:buChar char="•"/>
            </a:pPr>
            <a:endParaRPr lang="en-US" altLang="zh-TW" dirty="0" smtClean="0"/>
          </a:p>
          <a:p>
            <a:r>
              <a:rPr lang="zh-TW" altLang="en-US" sz="800" dirty="0" smtClean="0"/>
              <a:t>                                                             </a:t>
            </a:r>
            <a:endParaRPr lang="en-US" altLang="zh-TW" sz="800" dirty="0" smtClean="0"/>
          </a:p>
        </p:txBody>
      </p:sp>
      <p:sp>
        <p:nvSpPr>
          <p:cNvPr id="5" name="標題 1"/>
          <p:cNvSpPr txBox="1">
            <a:spLocks/>
          </p:cNvSpPr>
          <p:nvPr/>
        </p:nvSpPr>
        <p:spPr>
          <a:xfrm>
            <a:off x="0" y="1727076"/>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400" b="1" dirty="0" smtClean="0">
                <a:latin typeface="微軟正黑體" panose="020B0604030504040204" pitchFamily="34" charset="-120"/>
                <a:ea typeface="微軟正黑體" panose="020B0604030504040204" pitchFamily="34" charset="-120"/>
              </a:rPr>
              <a:t>如何</a:t>
            </a:r>
            <a:r>
              <a:rPr lang="zh-TW" altLang="en-US" sz="2400" b="1" dirty="0">
                <a:latin typeface="微軟正黑體" panose="020B0604030504040204" pitchFamily="34" charset="-120"/>
                <a:ea typeface="微軟正黑體" panose="020B0604030504040204" pitchFamily="34" charset="-120"/>
              </a:rPr>
              <a:t>確認</a:t>
            </a:r>
            <a:r>
              <a:rPr lang="zh-TW" altLang="en-US" sz="2400" b="1" dirty="0" smtClean="0">
                <a:latin typeface="微軟正黑體" panose="020B0604030504040204" pitchFamily="34" charset="-120"/>
                <a:ea typeface="微軟正黑體" panose="020B0604030504040204" pitchFamily="34" charset="-120"/>
              </a:rPr>
              <a:t>入場車輛最終</a:t>
            </a:r>
            <a:r>
              <a:rPr lang="zh-TW" altLang="en-US" sz="2400" b="1" dirty="0">
                <a:latin typeface="微軟正黑體" panose="020B0604030504040204" pitchFamily="34" charset="-120"/>
                <a:ea typeface="微軟正黑體" panose="020B0604030504040204" pitchFamily="34" charset="-120"/>
              </a:rPr>
              <a:t>所</a:t>
            </a:r>
            <a:r>
              <a:rPr lang="zh-TW" altLang="en-US" sz="2400" b="1" dirty="0" smtClean="0">
                <a:latin typeface="微軟正黑體" panose="020B0604030504040204" pitchFamily="34" charset="-120"/>
                <a:ea typeface="微軟正黑體" panose="020B0604030504040204" pitchFamily="34" charset="-120"/>
              </a:rPr>
              <a:t>停之位置</a:t>
            </a:r>
            <a:r>
              <a:rPr lang="en-US" altLang="zh-TW" sz="2400" b="1" dirty="0" smtClean="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6" name="標題 1"/>
          <p:cNvSpPr txBox="1">
            <a:spLocks/>
          </p:cNvSpPr>
          <p:nvPr/>
        </p:nvSpPr>
        <p:spPr>
          <a:xfrm>
            <a:off x="0" y="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800" b="1" dirty="0">
                <a:latin typeface="微軟正黑體" panose="020B0604030504040204" pitchFamily="34" charset="-120"/>
                <a:ea typeface="微軟正黑體" panose="020B0604030504040204" pitchFamily="34" charset="-120"/>
              </a:rPr>
              <a:t>本案之挑戰與突破</a:t>
            </a:r>
          </a:p>
        </p:txBody>
      </p:sp>
    </p:spTree>
    <p:extLst>
      <p:ext uri="{BB962C8B-B14F-4D97-AF65-F5344CB8AC3E}">
        <p14:creationId xmlns:p14="http://schemas.microsoft.com/office/powerpoint/2010/main" val="1333927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4986"/>
            <a:ext cx="7772400" cy="1124744"/>
          </a:xfrm>
        </p:spPr>
        <p:txBody>
          <a:bodyPr>
            <a:normAutofit/>
          </a:bodyPr>
          <a:lstStyle/>
          <a:p>
            <a:pPr algn="l"/>
            <a:r>
              <a:rPr lang="zh-TW" altLang="en-US" sz="2400" b="1" dirty="0" smtClean="0">
                <a:latin typeface="微軟正黑體" panose="020B0604030504040204" pitchFamily="34" charset="-120"/>
                <a:ea typeface="微軟正黑體" panose="020B0604030504040204" pitchFamily="34" charset="-120"/>
              </a:rPr>
              <a:t>智慧停車場方案規劃</a:t>
            </a:r>
            <a:endParaRPr lang="zh-TW" altLang="en-US" sz="2400" b="1" dirty="0">
              <a:latin typeface="微軟正黑體" panose="020B0604030504040204" pitchFamily="34" charset="-120"/>
              <a:ea typeface="微軟正黑體" panose="020B0604030504040204" pitchFamily="34" charset="-120"/>
            </a:endParaRPr>
          </a:p>
        </p:txBody>
      </p:sp>
      <p:sp>
        <p:nvSpPr>
          <p:cNvPr id="4" name="內容版面配置區 2"/>
          <p:cNvSpPr txBox="1">
            <a:spLocks/>
          </p:cNvSpPr>
          <p:nvPr/>
        </p:nvSpPr>
        <p:spPr>
          <a:xfrm>
            <a:off x="467544" y="90872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zh-TW" altLang="en-US" sz="24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440135" y="980728"/>
            <a:ext cx="7992888"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t>概念構想</a:t>
            </a:r>
            <a:r>
              <a:rPr lang="en-US" altLang="zh-TW" dirty="0" smtClean="0"/>
              <a:t>: </a:t>
            </a:r>
            <a:r>
              <a:rPr lang="zh-TW" altLang="en-US" dirty="0" smtClean="0"/>
              <a:t>如前文所提</a:t>
            </a:r>
            <a:r>
              <a:rPr lang="en-US" altLang="zh-TW" dirty="0" smtClean="0"/>
              <a:t>, </a:t>
            </a:r>
            <a:r>
              <a:rPr lang="zh-TW" altLang="en-US" dirty="0" smtClean="0"/>
              <a:t>現行許多公私營停車場皆已走向自動化機制</a:t>
            </a:r>
            <a:r>
              <a:rPr lang="en-US" altLang="zh-TW" dirty="0" smtClean="0"/>
              <a:t>, </a:t>
            </a:r>
            <a:r>
              <a:rPr lang="zh-TW" altLang="en-US" dirty="0" smtClean="0"/>
              <a:t>使用者取車離場前須在付費機器</a:t>
            </a:r>
            <a:r>
              <a:rPr lang="en-US" altLang="zh-TW" dirty="0" smtClean="0"/>
              <a:t>(KIOSK)</a:t>
            </a:r>
            <a:r>
              <a:rPr lang="zh-TW" altLang="en-US" dirty="0" smtClean="0"/>
              <a:t>前將停車費用繳清</a:t>
            </a:r>
            <a:r>
              <a:rPr lang="en-US" altLang="zh-TW" dirty="0" smtClean="0"/>
              <a:t>.</a:t>
            </a:r>
            <a:r>
              <a:rPr lang="zh-TW" altLang="en-US" dirty="0" smtClean="0"/>
              <a:t> 若將此付費機器多做一些體貼的設計</a:t>
            </a:r>
            <a:r>
              <a:rPr lang="en-US" altLang="zh-TW" dirty="0" smtClean="0"/>
              <a:t>, </a:t>
            </a:r>
            <a:r>
              <a:rPr lang="zh-TW" altLang="en-US" dirty="0" smtClean="0"/>
              <a:t>例如提供需取車者其停車位相關資訊</a:t>
            </a:r>
            <a:r>
              <a:rPr lang="en-US" altLang="zh-TW" dirty="0" smtClean="0"/>
              <a:t>, </a:t>
            </a:r>
            <a:r>
              <a:rPr lang="zh-TW" altLang="en-US" dirty="0" smtClean="0"/>
              <a:t>相信如此對他們來說是很方便的服務</a:t>
            </a:r>
            <a:r>
              <a:rPr lang="en-US" altLang="zh-TW" dirty="0" smtClean="0"/>
              <a:t>, </a:t>
            </a:r>
            <a:r>
              <a:rPr lang="zh-TW" altLang="en-US" dirty="0" smtClean="0"/>
              <a:t>尤其總是容易忘記自己停車位置的使用者</a:t>
            </a:r>
            <a:r>
              <a:rPr lang="en-US" altLang="zh-TW" dirty="0" smtClean="0"/>
              <a:t>.</a:t>
            </a:r>
            <a:r>
              <a:rPr lang="zh-TW" altLang="en-US" dirty="0" smtClean="0"/>
              <a:t> </a:t>
            </a:r>
            <a:r>
              <a:rPr lang="en-US" altLang="zh-TW" dirty="0" smtClean="0"/>
              <a:t> </a:t>
            </a:r>
            <a:r>
              <a:rPr lang="zh-TW" altLang="en-US" dirty="0" smtClean="0"/>
              <a:t> </a:t>
            </a:r>
            <a:r>
              <a:rPr lang="en-US" altLang="zh-TW" dirty="0" smtClean="0"/>
              <a:t> </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780928"/>
            <a:ext cx="3850272" cy="3208560"/>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6576" y="3046741"/>
            <a:ext cx="3571709" cy="2676933"/>
          </a:xfrm>
          <a:prstGeom prst="rect">
            <a:avLst/>
          </a:prstGeom>
        </p:spPr>
      </p:pic>
      <p:cxnSp>
        <p:nvCxnSpPr>
          <p:cNvPr id="10" name="直線單箭頭接點 9"/>
          <p:cNvCxnSpPr/>
          <p:nvPr/>
        </p:nvCxnSpPr>
        <p:spPr>
          <a:xfrm>
            <a:off x="2483768" y="3645024"/>
            <a:ext cx="195280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6594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171400"/>
            <a:ext cx="7772400" cy="1124744"/>
          </a:xfrm>
        </p:spPr>
        <p:txBody>
          <a:bodyPr>
            <a:normAutofit/>
          </a:bodyPr>
          <a:lstStyle/>
          <a:p>
            <a:pPr algn="l"/>
            <a:r>
              <a:rPr lang="zh-TW" altLang="en-US" sz="2400" b="1" dirty="0" smtClean="0">
                <a:latin typeface="微軟正黑體" panose="020B0604030504040204" pitchFamily="34" charset="-120"/>
                <a:ea typeface="微軟正黑體" panose="020B0604030504040204" pitchFamily="34" charset="-120"/>
              </a:rPr>
              <a:t>實現方法</a:t>
            </a:r>
            <a:endParaRPr lang="zh-TW" altLang="en-US" sz="2400" b="1" dirty="0">
              <a:latin typeface="微軟正黑體" panose="020B0604030504040204" pitchFamily="34" charset="-120"/>
              <a:ea typeface="微軟正黑體" panose="020B0604030504040204" pitchFamily="34" charset="-120"/>
            </a:endParaRPr>
          </a:p>
        </p:txBody>
      </p:sp>
      <p:sp>
        <p:nvSpPr>
          <p:cNvPr id="4" name="內容版面配置區 2"/>
          <p:cNvSpPr txBox="1">
            <a:spLocks/>
          </p:cNvSpPr>
          <p:nvPr/>
        </p:nvSpPr>
        <p:spPr>
          <a:xfrm>
            <a:off x="467544" y="90872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zh-TW" altLang="en-US" sz="24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440134" y="764704"/>
            <a:ext cx="8428350" cy="258532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停車場內每個停車格上方</a:t>
            </a:r>
            <a:r>
              <a:rPr lang="zh-TW" altLang="en-US" dirty="0" smtClean="0"/>
              <a:t>都會設置紅外線感測器及</a:t>
            </a:r>
            <a:r>
              <a:rPr lang="en-US" altLang="zh-TW" dirty="0" smtClean="0"/>
              <a:t>LED</a:t>
            </a:r>
            <a:r>
              <a:rPr lang="zh-TW" altLang="en-US" dirty="0" smtClean="0"/>
              <a:t> 燈號</a:t>
            </a:r>
            <a:r>
              <a:rPr lang="en-US" altLang="zh-TW" dirty="0" smtClean="0"/>
              <a:t>,  </a:t>
            </a:r>
            <a:r>
              <a:rPr lang="zh-TW" altLang="en-US" dirty="0" smtClean="0"/>
              <a:t>當車停進車位時</a:t>
            </a:r>
            <a:r>
              <a:rPr lang="en-US" altLang="zh-TW" dirty="0" smtClean="0"/>
              <a:t>, </a:t>
            </a:r>
            <a:r>
              <a:rPr lang="zh-TW" altLang="en-US" dirty="0" smtClean="0"/>
              <a:t>天花板之紅外線感測器</a:t>
            </a:r>
            <a:r>
              <a:rPr lang="zh-TW" altLang="zh-TW" dirty="0"/>
              <a:t>透過無線傳輸模組 </a:t>
            </a:r>
            <a:r>
              <a:rPr lang="en-US" altLang="zh-TW" dirty="0"/>
              <a:t>CC2500</a:t>
            </a:r>
            <a:r>
              <a:rPr lang="zh-TW" altLang="zh-TW" dirty="0"/>
              <a:t>傳遞感應訊號給中央控制系統</a:t>
            </a:r>
            <a:r>
              <a:rPr lang="en-US" altLang="zh-TW" dirty="0"/>
              <a:t>,</a:t>
            </a:r>
            <a:r>
              <a:rPr lang="zh-TW" altLang="en-US" dirty="0" smtClean="0"/>
              <a:t>傳遞感應訊號給</a:t>
            </a:r>
            <a:r>
              <a:rPr lang="zh-TW" altLang="en-US" dirty="0"/>
              <a:t>中央控制</a:t>
            </a:r>
            <a:r>
              <a:rPr lang="zh-TW" altLang="en-US" dirty="0" smtClean="0"/>
              <a:t>系統</a:t>
            </a:r>
            <a:r>
              <a:rPr lang="en-US" altLang="zh-TW" dirty="0" smtClean="0"/>
              <a:t>, </a:t>
            </a:r>
            <a:r>
              <a:rPr lang="zh-TW" altLang="en-US" dirty="0" smtClean="0"/>
              <a:t>以便隨時紀錄並更新各車位狀態</a:t>
            </a:r>
            <a:r>
              <a:rPr lang="en-US" altLang="zh-TW" dirty="0" smtClean="0"/>
              <a:t>, </a:t>
            </a:r>
            <a:r>
              <a:rPr lang="zh-TW" altLang="en-US" dirty="0" smtClean="0"/>
              <a:t>同時以</a:t>
            </a:r>
            <a:r>
              <a:rPr lang="en-US" altLang="zh-TW" dirty="0" smtClean="0"/>
              <a:t>LED</a:t>
            </a:r>
            <a:r>
              <a:rPr lang="zh-TW" altLang="en-US" dirty="0" smtClean="0"/>
              <a:t> 燈號亮暗表示</a:t>
            </a:r>
            <a:r>
              <a:rPr lang="zh-TW" altLang="en-US" dirty="0"/>
              <a:t>該車</a:t>
            </a:r>
            <a:r>
              <a:rPr lang="zh-TW" altLang="en-US" dirty="0" smtClean="0"/>
              <a:t>位</a:t>
            </a:r>
            <a:r>
              <a:rPr lang="zh-TW" altLang="en-US" dirty="0"/>
              <a:t>目前</a:t>
            </a:r>
            <a:r>
              <a:rPr lang="zh-TW" altLang="en-US" dirty="0" smtClean="0"/>
              <a:t>為空或滿</a:t>
            </a:r>
            <a:r>
              <a:rPr lang="en-US" altLang="zh-TW" dirty="0" smtClean="0"/>
              <a:t>, </a:t>
            </a:r>
            <a:r>
              <a:rPr lang="zh-TW" altLang="en-US" dirty="0" smtClean="0"/>
              <a:t>以便停車者快速找到空車位</a:t>
            </a:r>
            <a:r>
              <a:rPr lang="en-US" altLang="zh-TW" dirty="0" smtClean="0"/>
              <a:t>, </a:t>
            </a:r>
            <a:r>
              <a:rPr lang="zh-TW" altLang="en-US" dirty="0" smtClean="0"/>
              <a:t>節省時間及油耗</a:t>
            </a:r>
            <a:r>
              <a:rPr lang="en-US" altLang="zh-TW" dirty="0" smtClean="0"/>
              <a:t>.</a:t>
            </a:r>
          </a:p>
          <a:p>
            <a:pPr marL="285750" indent="-285750">
              <a:buFont typeface="Arial" panose="020B0604020202020204" pitchFamily="34" charset="0"/>
              <a:buChar char="•"/>
            </a:pPr>
            <a:endParaRPr lang="en-US" altLang="zh-TW" sz="800" dirty="0" smtClean="0"/>
          </a:p>
          <a:p>
            <a:pPr marL="285750" indent="-285750">
              <a:buFont typeface="Arial" panose="020B0604020202020204" pitchFamily="34" charset="0"/>
              <a:buChar char="•"/>
            </a:pPr>
            <a:r>
              <a:rPr lang="zh-TW" altLang="en-US" dirty="0" smtClean="0"/>
              <a:t>下簡圖顯示單一停車位與中央控制系統</a:t>
            </a:r>
            <a:r>
              <a:rPr lang="en-US" altLang="zh-TW" dirty="0" smtClean="0"/>
              <a:t>(Parking KIOSK) </a:t>
            </a:r>
            <a:r>
              <a:rPr lang="zh-TW" altLang="en-US" dirty="0" smtClean="0"/>
              <a:t>彼此聯繫方式</a:t>
            </a:r>
            <a:r>
              <a:rPr lang="en-US" altLang="zh-TW" dirty="0" smtClean="0"/>
              <a:t>:</a:t>
            </a:r>
          </a:p>
          <a:p>
            <a:r>
              <a:rPr lang="zh-TW" altLang="en-US" sz="800" dirty="0" smtClean="0"/>
              <a:t>                                                             </a:t>
            </a:r>
            <a:endParaRPr lang="en-US" altLang="zh-TW" sz="800" dirty="0" smtClean="0"/>
          </a:p>
          <a:p>
            <a:r>
              <a:rPr lang="zh-TW" altLang="en-US" sz="1400" dirty="0"/>
              <a:t> </a:t>
            </a:r>
            <a:r>
              <a:rPr lang="zh-TW" altLang="en-US" sz="1400" dirty="0" smtClean="0"/>
              <a:t>       </a:t>
            </a:r>
            <a:r>
              <a:rPr lang="en-US" altLang="zh-TW" sz="1400" dirty="0" smtClean="0"/>
              <a:t>When a car parks-in</a:t>
            </a:r>
            <a:r>
              <a:rPr lang="zh-TW" altLang="en-US" sz="1400" dirty="0" smtClean="0"/>
              <a:t> </a:t>
            </a:r>
            <a:r>
              <a:rPr lang="en-US" altLang="zh-TW" sz="1400" dirty="0" smtClean="0">
                <a:sym typeface="Wingdings" panose="05000000000000000000" pitchFamily="2" charset="2"/>
              </a:rPr>
              <a:t> IR sensor detects the car  LED light off &amp;</a:t>
            </a:r>
            <a:r>
              <a:rPr lang="zh-TW" altLang="en-US" sz="1400" dirty="0" smtClean="0">
                <a:sym typeface="Wingdings" panose="05000000000000000000" pitchFamily="2" charset="2"/>
              </a:rPr>
              <a:t> </a:t>
            </a:r>
            <a:r>
              <a:rPr lang="en-US" altLang="zh-TW" sz="1400" dirty="0" smtClean="0">
                <a:sym typeface="Wingdings" panose="05000000000000000000" pitchFamily="2" charset="2"/>
              </a:rPr>
              <a:t>MCU transmits the trigger ON</a:t>
            </a:r>
            <a:r>
              <a:rPr lang="zh-TW" altLang="en-US" sz="1400" dirty="0" smtClean="0">
                <a:sym typeface="Wingdings" panose="05000000000000000000" pitchFamily="2" charset="2"/>
              </a:rPr>
              <a:t> </a:t>
            </a:r>
            <a:r>
              <a:rPr lang="en-US" altLang="zh-TW" sz="1400" dirty="0" smtClean="0">
                <a:sym typeface="Wingdings" panose="05000000000000000000" pitchFamily="2" charset="2"/>
              </a:rPr>
              <a:t>signal </a:t>
            </a:r>
            <a:r>
              <a:rPr lang="zh-TW" altLang="en-US" sz="1400" dirty="0" smtClean="0">
                <a:sym typeface="Wingdings" panose="05000000000000000000" pitchFamily="2" charset="2"/>
              </a:rPr>
              <a:t>  </a:t>
            </a:r>
            <a:endParaRPr lang="en-US" altLang="zh-TW" sz="1400" dirty="0" smtClean="0">
              <a:sym typeface="Wingdings" panose="05000000000000000000" pitchFamily="2" charset="2"/>
            </a:endParaRPr>
          </a:p>
          <a:p>
            <a:r>
              <a:rPr lang="zh-TW" altLang="en-US" sz="1400" dirty="0">
                <a:sym typeface="Wingdings" panose="05000000000000000000" pitchFamily="2" charset="2"/>
              </a:rPr>
              <a:t> </a:t>
            </a:r>
            <a:r>
              <a:rPr lang="zh-TW" altLang="en-US" sz="1400" dirty="0" smtClean="0">
                <a:sym typeface="Wingdings" panose="05000000000000000000" pitchFamily="2" charset="2"/>
              </a:rPr>
              <a:t>                                            </a:t>
            </a:r>
            <a:r>
              <a:rPr lang="en-US" altLang="zh-TW" sz="1400" dirty="0" smtClean="0">
                <a:sym typeface="Wingdings" panose="05000000000000000000" pitchFamily="2" charset="2"/>
              </a:rPr>
              <a:t>to the KIOSK</a:t>
            </a:r>
            <a:r>
              <a:rPr lang="zh-TW" altLang="en-US" sz="1400" dirty="0" smtClean="0">
                <a:sym typeface="Wingdings" panose="05000000000000000000" pitchFamily="2" charset="2"/>
              </a:rPr>
              <a:t> </a:t>
            </a:r>
            <a:r>
              <a:rPr lang="en-US" altLang="zh-TW" sz="1400" dirty="0" smtClean="0">
                <a:sym typeface="Wingdings" panose="05000000000000000000" pitchFamily="2" charset="2"/>
              </a:rPr>
              <a:t> System updates the overall parking lot status</a:t>
            </a:r>
          </a:p>
          <a:p>
            <a:r>
              <a:rPr lang="en-US" altLang="zh-TW" sz="1400" dirty="0">
                <a:sym typeface="Wingdings" panose="05000000000000000000" pitchFamily="2" charset="2"/>
              </a:rPr>
              <a:t> </a:t>
            </a:r>
            <a:r>
              <a:rPr lang="en-US" altLang="zh-TW" sz="1400" dirty="0" smtClean="0">
                <a:sym typeface="Wingdings" panose="05000000000000000000" pitchFamily="2" charset="2"/>
              </a:rPr>
              <a:t>       When the car leaves  IR sensor detects the parking lot being empty  LED light on &amp; MCU transmits </a:t>
            </a:r>
          </a:p>
          <a:p>
            <a:r>
              <a:rPr lang="en-US" altLang="zh-TW" sz="1400" dirty="0">
                <a:sym typeface="Wingdings" panose="05000000000000000000" pitchFamily="2" charset="2"/>
              </a:rPr>
              <a:t> </a:t>
            </a:r>
            <a:r>
              <a:rPr lang="en-US" altLang="zh-TW" sz="1400" dirty="0" smtClean="0">
                <a:sym typeface="Wingdings" panose="05000000000000000000" pitchFamily="2" charset="2"/>
              </a:rPr>
              <a:t>                                             the</a:t>
            </a:r>
            <a:r>
              <a:rPr lang="zh-TW" altLang="en-US" sz="1400" dirty="0" smtClean="0">
                <a:sym typeface="Wingdings" panose="05000000000000000000" pitchFamily="2" charset="2"/>
              </a:rPr>
              <a:t> </a:t>
            </a:r>
            <a:r>
              <a:rPr lang="en-US" altLang="zh-TW" sz="1400" dirty="0" smtClean="0">
                <a:sym typeface="Wingdings" panose="05000000000000000000" pitchFamily="2" charset="2"/>
              </a:rPr>
              <a:t>trigger OFF signal to the KIOSK  System updates the overall parking lot status</a:t>
            </a:r>
            <a:endParaRPr lang="zh-TW" altLang="en-US" sz="1400" dirty="0"/>
          </a:p>
        </p:txBody>
      </p:sp>
      <p:grpSp>
        <p:nvGrpSpPr>
          <p:cNvPr id="32" name="群組 31"/>
          <p:cNvGrpSpPr/>
          <p:nvPr/>
        </p:nvGrpSpPr>
        <p:grpSpPr>
          <a:xfrm>
            <a:off x="71737" y="5429075"/>
            <a:ext cx="3501008" cy="1021829"/>
            <a:chOff x="2627784" y="3919339"/>
            <a:chExt cx="3501008" cy="1021829"/>
          </a:xfrm>
        </p:grpSpPr>
        <p:cxnSp>
          <p:nvCxnSpPr>
            <p:cNvPr id="5" name="直線接點 4"/>
            <p:cNvCxnSpPr/>
            <p:nvPr/>
          </p:nvCxnSpPr>
          <p:spPr>
            <a:xfrm>
              <a:off x="2627784" y="4365104"/>
              <a:ext cx="2026568" cy="576064"/>
            </a:xfrm>
            <a:prstGeom prst="line">
              <a:avLst/>
            </a:prstGeom>
          </p:spPr>
          <p:style>
            <a:lnRef idx="1">
              <a:schemeClr val="dk1"/>
            </a:lnRef>
            <a:fillRef idx="0">
              <a:schemeClr val="dk1"/>
            </a:fillRef>
            <a:effectRef idx="0">
              <a:schemeClr val="dk1"/>
            </a:effectRef>
            <a:fontRef idx="minor">
              <a:schemeClr val="tx1"/>
            </a:fontRef>
          </p:style>
        </p:cxnSp>
        <p:cxnSp>
          <p:nvCxnSpPr>
            <p:cNvPr id="11" name="直線接點 10"/>
            <p:cNvCxnSpPr/>
            <p:nvPr/>
          </p:nvCxnSpPr>
          <p:spPr>
            <a:xfrm>
              <a:off x="4067944" y="3919339"/>
              <a:ext cx="2060848" cy="576064"/>
            </a:xfrm>
            <a:prstGeom prst="line">
              <a:avLst/>
            </a:prstGeom>
          </p:spPr>
          <p:style>
            <a:lnRef idx="1">
              <a:schemeClr val="dk1"/>
            </a:lnRef>
            <a:fillRef idx="0">
              <a:schemeClr val="dk1"/>
            </a:fillRef>
            <a:effectRef idx="0">
              <a:schemeClr val="dk1"/>
            </a:effectRef>
            <a:fontRef idx="minor">
              <a:schemeClr val="tx1"/>
            </a:fontRef>
          </p:style>
        </p:cxnSp>
        <p:cxnSp>
          <p:nvCxnSpPr>
            <p:cNvPr id="14" name="直線接點 13"/>
            <p:cNvCxnSpPr/>
            <p:nvPr/>
          </p:nvCxnSpPr>
          <p:spPr>
            <a:xfrm flipV="1">
              <a:off x="4654352" y="4495403"/>
              <a:ext cx="1474440" cy="445765"/>
            </a:xfrm>
            <a:prstGeom prst="line">
              <a:avLst/>
            </a:prstGeom>
          </p:spPr>
          <p:style>
            <a:lnRef idx="1">
              <a:schemeClr val="dk1"/>
            </a:lnRef>
            <a:fillRef idx="0">
              <a:schemeClr val="dk1"/>
            </a:fillRef>
            <a:effectRef idx="0">
              <a:schemeClr val="dk1"/>
            </a:effectRef>
            <a:fontRef idx="minor">
              <a:schemeClr val="tx1"/>
            </a:fontRef>
          </p:style>
        </p:cxnSp>
        <p:cxnSp>
          <p:nvCxnSpPr>
            <p:cNvPr id="16" name="直線接點 15"/>
            <p:cNvCxnSpPr/>
            <p:nvPr/>
          </p:nvCxnSpPr>
          <p:spPr>
            <a:xfrm flipV="1">
              <a:off x="2627784" y="3919339"/>
              <a:ext cx="1440160" cy="445766"/>
            </a:xfrm>
            <a:prstGeom prst="line">
              <a:avLst/>
            </a:prstGeom>
          </p:spPr>
          <p:style>
            <a:lnRef idx="1">
              <a:schemeClr val="dk1"/>
            </a:lnRef>
            <a:fillRef idx="0">
              <a:schemeClr val="dk1"/>
            </a:fillRef>
            <a:effectRef idx="0">
              <a:schemeClr val="dk1"/>
            </a:effectRef>
            <a:fontRef idx="minor">
              <a:schemeClr val="tx1"/>
            </a:fontRef>
          </p:style>
        </p:cxn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08" y="4911224"/>
            <a:ext cx="2470237" cy="1498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群組 2"/>
          <p:cNvGrpSpPr/>
          <p:nvPr/>
        </p:nvGrpSpPr>
        <p:grpSpPr>
          <a:xfrm>
            <a:off x="74627" y="3902048"/>
            <a:ext cx="3501008" cy="1440160"/>
            <a:chOff x="2298018" y="3861048"/>
            <a:chExt cx="3501008" cy="1440160"/>
          </a:xfrm>
        </p:grpSpPr>
        <p:sp>
          <p:nvSpPr>
            <p:cNvPr id="38" name="立方體 37"/>
            <p:cNvSpPr/>
            <p:nvPr/>
          </p:nvSpPr>
          <p:spPr>
            <a:xfrm>
              <a:off x="4572000" y="4662806"/>
              <a:ext cx="243748" cy="278362"/>
            </a:xfrm>
            <a:prstGeom prst="cube">
              <a:avLst/>
            </a:prstGeom>
            <a:gradFill flip="none" rotWithShape="1">
              <a:gsLst>
                <a:gs pos="0">
                  <a:schemeClr val="accent6">
                    <a:lumMod val="50000"/>
                  </a:schemeClr>
                </a:gs>
                <a:gs pos="45000">
                  <a:srgbClr val="FF7A00"/>
                </a:gs>
                <a:gs pos="70000">
                  <a:srgbClr val="FF0300"/>
                </a:gs>
                <a:gs pos="100000">
                  <a:srgbClr val="4D0808"/>
                </a:gs>
              </a:gsLst>
              <a:lin ang="13500000" scaled="1"/>
              <a:tileRect/>
            </a:gradFill>
            <a:ln w="127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流程圖: 磁碟 38"/>
            <p:cNvSpPr/>
            <p:nvPr/>
          </p:nvSpPr>
          <p:spPr>
            <a:xfrm>
              <a:off x="5148064" y="4486833"/>
              <a:ext cx="213134" cy="216024"/>
            </a:xfrm>
            <a:prstGeom prst="flowChartMagneticDisk">
              <a:avLst/>
            </a:prstGeom>
            <a:solidFill>
              <a:srgbClr val="FFFF00"/>
            </a:solidFill>
            <a:ln w="3175" cmpd="dbl">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3" name="群組 32"/>
            <p:cNvGrpSpPr/>
            <p:nvPr/>
          </p:nvGrpSpPr>
          <p:grpSpPr>
            <a:xfrm>
              <a:off x="2298018" y="3861048"/>
              <a:ext cx="3501008" cy="1021829"/>
              <a:chOff x="2627784" y="3919339"/>
              <a:chExt cx="3501008" cy="1021829"/>
            </a:xfrm>
            <a:effectLst>
              <a:outerShdw blurRad="50800" dist="50800" dir="5400000" algn="ctr" rotWithShape="0">
                <a:schemeClr val="bg2">
                  <a:lumMod val="10000"/>
                </a:schemeClr>
              </a:outerShdw>
            </a:effectLst>
          </p:grpSpPr>
          <p:cxnSp>
            <p:nvCxnSpPr>
              <p:cNvPr id="34" name="直線接點 33"/>
              <p:cNvCxnSpPr/>
              <p:nvPr/>
            </p:nvCxnSpPr>
            <p:spPr>
              <a:xfrm>
                <a:off x="2627784" y="4365104"/>
                <a:ext cx="2026568"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4067944" y="3919339"/>
                <a:ext cx="2060848" cy="576064"/>
              </a:xfrm>
              <a:prstGeom prst="line">
                <a:avLst/>
              </a:prstGeom>
              <a:ln>
                <a:solidFill>
                  <a:schemeClr val="tx1">
                    <a:alpha val="62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4654352" y="4495403"/>
                <a:ext cx="1474440" cy="445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2627784" y="3919339"/>
                <a:ext cx="1440160" cy="445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flipH="1">
              <a:off x="4251617" y="4306814"/>
              <a:ext cx="227167" cy="233846"/>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flipV="1">
              <a:off x="4080762" y="4594845"/>
              <a:ext cx="521730" cy="128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4080762" y="4540660"/>
              <a:ext cx="170855" cy="54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flipV="1">
              <a:off x="4666701" y="4400449"/>
              <a:ext cx="521730" cy="128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V="1">
              <a:off x="4478784" y="4395627"/>
              <a:ext cx="170855" cy="54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H="1">
              <a:off x="4649639" y="4882877"/>
              <a:ext cx="13490" cy="418331"/>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H="1" flipV="1">
              <a:off x="4749812" y="4923552"/>
              <a:ext cx="18790" cy="377656"/>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grpSp>
      <p:cxnSp>
        <p:nvCxnSpPr>
          <p:cNvPr id="10" name="直線接點 9"/>
          <p:cNvCxnSpPr/>
          <p:nvPr/>
        </p:nvCxnSpPr>
        <p:spPr>
          <a:xfrm flipH="1" flipV="1">
            <a:off x="1584558" y="4527983"/>
            <a:ext cx="285514" cy="10447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1438587" y="4296803"/>
            <a:ext cx="164943" cy="246906"/>
          </a:xfrm>
          <a:prstGeom prst="straightConnector1">
            <a:avLst/>
          </a:prstGeom>
          <a:ln w="19050">
            <a:solidFill>
              <a:srgbClr val="00206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H="1" flipV="1">
            <a:off x="692425" y="4190083"/>
            <a:ext cx="720080" cy="22699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pic>
        <p:nvPicPr>
          <p:cNvPr id="46" name="圖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47334">
            <a:off x="320675" y="3636514"/>
            <a:ext cx="3433459" cy="769057"/>
          </a:xfrm>
          <a:prstGeom prst="rect">
            <a:avLst/>
          </a:prstGeom>
        </p:spPr>
      </p:pic>
      <p:sp>
        <p:nvSpPr>
          <p:cNvPr id="47" name="矩形 46"/>
          <p:cNvSpPr/>
          <p:nvPr/>
        </p:nvSpPr>
        <p:spPr>
          <a:xfrm flipV="1">
            <a:off x="1851174" y="4609421"/>
            <a:ext cx="72008" cy="514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V="1">
            <a:off x="692425" y="3902048"/>
            <a:ext cx="0" cy="288032"/>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pic>
        <p:nvPicPr>
          <p:cNvPr id="61" name="圖片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4556" y="4112219"/>
            <a:ext cx="1956928" cy="2644927"/>
          </a:xfrm>
          <a:prstGeom prst="rect">
            <a:avLst/>
          </a:prstGeom>
        </p:spPr>
      </p:pic>
      <p:sp>
        <p:nvSpPr>
          <p:cNvPr id="63" name="矩形 62"/>
          <p:cNvSpPr/>
          <p:nvPr/>
        </p:nvSpPr>
        <p:spPr>
          <a:xfrm>
            <a:off x="3081242" y="4527833"/>
            <a:ext cx="776173" cy="461665"/>
          </a:xfrm>
          <a:prstGeom prst="rect">
            <a:avLst/>
          </a:prstGeom>
        </p:spPr>
        <p:txBody>
          <a:bodyPr wrap="square">
            <a:spAutoFit/>
          </a:bodyPr>
          <a:lstStyle/>
          <a:p>
            <a:r>
              <a:rPr lang="en-US" altLang="zh-TW" sz="1200" b="1" dirty="0" smtClean="0"/>
              <a:t>LED Indicator</a:t>
            </a:r>
            <a:endParaRPr lang="zh-TW" altLang="en-US" sz="1200" b="1" dirty="0"/>
          </a:p>
        </p:txBody>
      </p:sp>
      <p:sp>
        <p:nvSpPr>
          <p:cNvPr id="67" name="矩形 66"/>
          <p:cNvSpPr/>
          <p:nvPr/>
        </p:nvSpPr>
        <p:spPr>
          <a:xfrm>
            <a:off x="2499683" y="4839543"/>
            <a:ext cx="776173" cy="461665"/>
          </a:xfrm>
          <a:prstGeom prst="rect">
            <a:avLst/>
          </a:prstGeom>
        </p:spPr>
        <p:txBody>
          <a:bodyPr wrap="square">
            <a:spAutoFit/>
          </a:bodyPr>
          <a:lstStyle/>
          <a:p>
            <a:r>
              <a:rPr lang="en-US" altLang="zh-TW" sz="1200" b="1" dirty="0" smtClean="0"/>
              <a:t>Infra-Red Sensor</a:t>
            </a:r>
          </a:p>
        </p:txBody>
      </p:sp>
      <p:pic>
        <p:nvPicPr>
          <p:cNvPr id="64" name="圖片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040202">
            <a:off x="5032786" y="4495616"/>
            <a:ext cx="1800381" cy="1274851"/>
          </a:xfrm>
          <a:prstGeom prst="rect">
            <a:avLst/>
          </a:prstGeom>
        </p:spPr>
      </p:pic>
      <p:pic>
        <p:nvPicPr>
          <p:cNvPr id="70" name="圖片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5856" y="3584858"/>
            <a:ext cx="603421" cy="634379"/>
          </a:xfrm>
          <a:prstGeom prst="rect">
            <a:avLst/>
          </a:prstGeom>
        </p:spPr>
      </p:pic>
      <p:pic>
        <p:nvPicPr>
          <p:cNvPr id="72" name="圖片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1355" y="4379759"/>
            <a:ext cx="603421" cy="634379"/>
          </a:xfrm>
          <a:prstGeom prst="rect">
            <a:avLst/>
          </a:prstGeom>
        </p:spPr>
      </p:pic>
      <p:pic>
        <p:nvPicPr>
          <p:cNvPr id="74" name="圖片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628244">
            <a:off x="6698382" y="5176107"/>
            <a:ext cx="828107" cy="374344"/>
          </a:xfrm>
          <a:prstGeom prst="rect">
            <a:avLst/>
          </a:prstGeom>
        </p:spPr>
      </p:pic>
      <p:sp>
        <p:nvSpPr>
          <p:cNvPr id="76" name="文字方塊 75"/>
          <p:cNvSpPr txBox="1"/>
          <p:nvPr/>
        </p:nvSpPr>
        <p:spPr>
          <a:xfrm>
            <a:off x="5701014" y="4129916"/>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Collector</a:t>
            </a:r>
            <a:endParaRPr lang="en-US" altLang="zh-TW" sz="1400" b="1" dirty="0" smtClean="0">
              <a:solidFill>
                <a:srgbClr val="0070C0"/>
              </a:solidFill>
            </a:endParaRPr>
          </a:p>
        </p:txBody>
      </p:sp>
      <p:sp>
        <p:nvSpPr>
          <p:cNvPr id="77" name="文字方塊 76"/>
          <p:cNvSpPr txBox="1"/>
          <p:nvPr/>
        </p:nvSpPr>
        <p:spPr>
          <a:xfrm>
            <a:off x="7377556" y="3861637"/>
            <a:ext cx="1490928" cy="523220"/>
          </a:xfrm>
          <a:prstGeom prst="rect">
            <a:avLst/>
          </a:prstGeom>
          <a:noFill/>
        </p:spPr>
        <p:txBody>
          <a:bodyPr wrap="square" rtlCol="0">
            <a:spAutoFit/>
          </a:bodyPr>
          <a:lstStyle/>
          <a:p>
            <a:r>
              <a:rPr lang="en-US" altLang="zh-TW" sz="1400" b="1" dirty="0" smtClean="0"/>
              <a:t>Terminal/Server/Parking KIOSK</a:t>
            </a:r>
            <a:endParaRPr lang="zh-TW" altLang="en-US" sz="1400" b="1" dirty="0"/>
          </a:p>
        </p:txBody>
      </p:sp>
      <p:cxnSp>
        <p:nvCxnSpPr>
          <p:cNvPr id="80" name="直線單箭頭接點 79"/>
          <p:cNvCxnSpPr/>
          <p:nvPr/>
        </p:nvCxnSpPr>
        <p:spPr>
          <a:xfrm>
            <a:off x="3995936" y="4015525"/>
            <a:ext cx="945419" cy="4625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a:off x="3923928" y="4077072"/>
            <a:ext cx="945419" cy="462587"/>
          </a:xfrm>
          <a:prstGeom prst="straightConnector1">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rot="1515885">
            <a:off x="3643922" y="4572153"/>
            <a:ext cx="2450849" cy="400110"/>
          </a:xfrm>
          <a:prstGeom prst="rect">
            <a:avLst/>
          </a:prstGeom>
          <a:noFill/>
        </p:spPr>
        <p:txBody>
          <a:bodyPr wrap="square" rtlCol="0">
            <a:spAutoFit/>
          </a:bodyPr>
          <a:lstStyle/>
          <a:p>
            <a:r>
              <a:rPr lang="en-US" altLang="zh-TW" sz="1000" i="1" dirty="0" smtClean="0">
                <a:latin typeface="Consolas" panose="020B0609020204030204" pitchFamily="49" charset="0"/>
                <a:cs typeface="Consolas" panose="020B0609020204030204" pitchFamily="49" charset="0"/>
              </a:rPr>
              <a:t>CC2500 Wireless</a:t>
            </a:r>
          </a:p>
          <a:p>
            <a:r>
              <a:rPr lang="en-US" altLang="zh-TW" sz="1000" i="1" dirty="0" smtClean="0">
                <a:latin typeface="Consolas" panose="020B0609020204030204" pitchFamily="49" charset="0"/>
                <a:cs typeface="Consolas" panose="020B0609020204030204" pitchFamily="49" charset="0"/>
              </a:rPr>
              <a:t>Data Transmission</a:t>
            </a:r>
            <a:endParaRPr lang="zh-TW" altLang="en-US" sz="1000" i="1" dirty="0">
              <a:latin typeface="Consolas" panose="020B0609020204030204" pitchFamily="49" charset="0"/>
              <a:cs typeface="Consolas" panose="020B0609020204030204" pitchFamily="49" charset="0"/>
            </a:endParaRPr>
          </a:p>
        </p:txBody>
      </p:sp>
      <p:sp>
        <p:nvSpPr>
          <p:cNvPr id="86" name="文字方塊 85"/>
          <p:cNvSpPr txBox="1"/>
          <p:nvPr/>
        </p:nvSpPr>
        <p:spPr>
          <a:xfrm>
            <a:off x="6152131" y="5717107"/>
            <a:ext cx="2450849" cy="276999"/>
          </a:xfrm>
          <a:prstGeom prst="rect">
            <a:avLst/>
          </a:prstGeom>
          <a:noFill/>
        </p:spPr>
        <p:txBody>
          <a:bodyPr wrap="square" rtlCol="0">
            <a:spAutoFit/>
          </a:bodyPr>
          <a:lstStyle/>
          <a:p>
            <a:r>
              <a:rPr lang="en-US" altLang="zh-TW" sz="1200" i="1" dirty="0" smtClean="0">
                <a:latin typeface="Consolas" panose="020B0609020204030204" pitchFamily="49" charset="0"/>
                <a:cs typeface="Consolas" panose="020B0609020204030204" pitchFamily="49" charset="0"/>
              </a:rPr>
              <a:t>USB</a:t>
            </a:r>
            <a:r>
              <a:rPr lang="zh-TW" altLang="en-US" sz="1200" i="1" dirty="0" smtClean="0">
                <a:latin typeface="Consolas" panose="020B0609020204030204" pitchFamily="49" charset="0"/>
                <a:cs typeface="Consolas" panose="020B0609020204030204" pitchFamily="49" charset="0"/>
              </a:rPr>
              <a:t> </a:t>
            </a:r>
            <a:r>
              <a:rPr lang="en-US" altLang="zh-TW" sz="1200" i="1" dirty="0" smtClean="0">
                <a:latin typeface="Consolas" panose="020B0609020204030204" pitchFamily="49" charset="0"/>
                <a:cs typeface="Consolas" panose="020B0609020204030204" pitchFamily="49" charset="0"/>
              </a:rPr>
              <a:t>&lt;-&gt; UART</a:t>
            </a:r>
            <a:endParaRPr lang="zh-TW" altLang="en-US" sz="1200" i="1" dirty="0">
              <a:latin typeface="Consolas" panose="020B0609020204030204" pitchFamily="49" charset="0"/>
              <a:cs typeface="Consolas" panose="020B0609020204030204" pitchFamily="49" charset="0"/>
            </a:endParaRPr>
          </a:p>
        </p:txBody>
      </p:sp>
      <p:sp>
        <p:nvSpPr>
          <p:cNvPr id="49" name="文字方塊 48"/>
          <p:cNvSpPr txBox="1"/>
          <p:nvPr/>
        </p:nvSpPr>
        <p:spPr>
          <a:xfrm>
            <a:off x="174937" y="3252492"/>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Emitter</a:t>
            </a:r>
            <a:endParaRPr lang="en-US" altLang="zh-TW" sz="1400" b="1" dirty="0" smtClean="0">
              <a:solidFill>
                <a:srgbClr val="0070C0"/>
              </a:solidFill>
            </a:endParaRPr>
          </a:p>
        </p:txBody>
      </p:sp>
    </p:spTree>
    <p:extLst>
      <p:ext uri="{BB962C8B-B14F-4D97-AF65-F5344CB8AC3E}">
        <p14:creationId xmlns:p14="http://schemas.microsoft.com/office/powerpoint/2010/main" val="1415279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雲朵形圖說文字 77"/>
          <p:cNvSpPr/>
          <p:nvPr/>
        </p:nvSpPr>
        <p:spPr>
          <a:xfrm>
            <a:off x="3275856" y="2880474"/>
            <a:ext cx="2359385" cy="1700654"/>
          </a:xfrm>
          <a:prstGeom prst="cloudCallo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rgbClr val="FF0000"/>
                </a:solidFill>
                <a:latin typeface="微軟正黑體" panose="020B0604030504040204" pitchFamily="34" charset="-120"/>
                <a:ea typeface="微軟正黑體" panose="020B0604030504040204" pitchFamily="34" charset="-120"/>
              </a:rPr>
              <a:t>系統循序掃描各車位狀態</a:t>
            </a:r>
            <a:r>
              <a:rPr lang="en-US" altLang="zh-TW" sz="1600" dirty="0" smtClean="0">
                <a:solidFill>
                  <a:srgbClr val="FF0000"/>
                </a:solidFill>
                <a:latin typeface="微軟正黑體" panose="020B0604030504040204" pitchFamily="34" charset="-120"/>
                <a:ea typeface="微軟正黑體" panose="020B0604030504040204" pitchFamily="34" charset="-120"/>
              </a:rPr>
              <a:t>, </a:t>
            </a:r>
            <a:r>
              <a:rPr lang="zh-TW" altLang="en-US" sz="1600" dirty="0" smtClean="0">
                <a:solidFill>
                  <a:srgbClr val="FF0000"/>
                </a:solidFill>
                <a:latin typeface="微軟正黑體" panose="020B0604030504040204" pitchFamily="34" charset="-120"/>
                <a:ea typeface="微軟正黑體" panose="020B0604030504040204" pitchFamily="34" charset="-120"/>
              </a:rPr>
              <a:t>根據</a:t>
            </a:r>
            <a:r>
              <a:rPr lang="en-US" altLang="zh-TW" sz="1600" dirty="0" smtClean="0">
                <a:solidFill>
                  <a:srgbClr val="FF0000"/>
                </a:solidFill>
                <a:latin typeface="微軟正黑體" panose="020B0604030504040204" pitchFamily="34" charset="-120"/>
                <a:ea typeface="微軟正黑體" panose="020B0604030504040204" pitchFamily="34" charset="-120"/>
              </a:rPr>
              <a:t>IR </a:t>
            </a:r>
            <a:r>
              <a:rPr lang="zh-TW" altLang="en-US" sz="1600" dirty="0" smtClean="0">
                <a:solidFill>
                  <a:srgbClr val="FF0000"/>
                </a:solidFill>
                <a:latin typeface="微軟正黑體" panose="020B0604030504040204" pitchFamily="34" charset="-120"/>
                <a:ea typeface="微軟正黑體" panose="020B0604030504040204" pitchFamily="34" charset="-120"/>
              </a:rPr>
              <a:t>回報並作全面更新</a:t>
            </a:r>
            <a:endParaRPr lang="zh-TW" altLang="en-US" sz="1600" dirty="0">
              <a:solidFill>
                <a:srgbClr val="FF0000"/>
              </a:solidFill>
              <a:latin typeface="微軟正黑體" panose="020B0604030504040204" pitchFamily="34" charset="-120"/>
              <a:ea typeface="微軟正黑體" panose="020B0604030504040204" pitchFamily="34" charset="-120"/>
            </a:endParaRPr>
          </a:p>
        </p:txBody>
      </p:sp>
      <p:sp>
        <p:nvSpPr>
          <p:cNvPr id="4" name="標題 1"/>
          <p:cNvSpPr txBox="1">
            <a:spLocks/>
          </p:cNvSpPr>
          <p:nvPr/>
        </p:nvSpPr>
        <p:spPr>
          <a:xfrm>
            <a:off x="251520" y="-17140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400" b="1" dirty="0" smtClean="0">
                <a:latin typeface="微軟正黑體" panose="020B0604030504040204" pitchFamily="34" charset="-120"/>
                <a:ea typeface="微軟正黑體" panose="020B0604030504040204" pitchFamily="34" charset="-120"/>
              </a:rPr>
              <a:t>本案假想</a:t>
            </a:r>
            <a:r>
              <a:rPr lang="en-US" altLang="zh-TW" sz="2400" b="1" dirty="0" smtClean="0">
                <a:latin typeface="微軟正黑體" panose="020B0604030504040204" pitchFamily="34" charset="-120"/>
                <a:ea typeface="微軟正黑體" panose="020B0604030504040204" pitchFamily="34" charset="-120"/>
              </a:rPr>
              <a:t>&lt;</a:t>
            </a:r>
            <a:r>
              <a:rPr lang="zh-TW" altLang="en-US" sz="2400" b="1" dirty="0" smtClean="0">
                <a:latin typeface="微軟正黑體" panose="020B0604030504040204" pitchFamily="34" charset="-120"/>
                <a:ea typeface="微軟正黑體" panose="020B0604030504040204" pitchFamily="34" charset="-120"/>
              </a:rPr>
              <a:t>入場</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停車</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付費</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離場</a:t>
            </a:r>
            <a:r>
              <a:rPr lang="en-US" altLang="zh-TW" sz="2400" b="1" dirty="0" smtClean="0">
                <a:latin typeface="微軟正黑體" panose="020B0604030504040204" pitchFamily="34" charset="-120"/>
                <a:ea typeface="微軟正黑體" panose="020B0604030504040204" pitchFamily="34" charset="-120"/>
              </a:rPr>
              <a:t>&gt;</a:t>
            </a:r>
            <a:r>
              <a:rPr lang="zh-TW" altLang="en-US" sz="2400" b="1" dirty="0" smtClean="0">
                <a:latin typeface="微軟正黑體" panose="020B0604030504040204" pitchFamily="34" charset="-120"/>
                <a:ea typeface="微軟正黑體" panose="020B0604030504040204" pitchFamily="34" charset="-120"/>
              </a:rPr>
              <a:t>流程</a:t>
            </a:r>
            <a:endParaRPr lang="zh-TW" altLang="en-US" sz="2400" b="1" dirty="0">
              <a:latin typeface="微軟正黑體" panose="020B0604030504040204" pitchFamily="34" charset="-120"/>
              <a:ea typeface="微軟正黑體" panose="020B0604030504040204" pitchFamily="34" charset="-120"/>
            </a:endParaRPr>
          </a:p>
        </p:txBody>
      </p:sp>
      <p:grpSp>
        <p:nvGrpSpPr>
          <p:cNvPr id="5" name="群組 4"/>
          <p:cNvGrpSpPr/>
          <p:nvPr/>
        </p:nvGrpSpPr>
        <p:grpSpPr>
          <a:xfrm>
            <a:off x="-6762" y="1318174"/>
            <a:ext cx="3185512" cy="1816566"/>
            <a:chOff x="323528" y="802254"/>
            <a:chExt cx="3185512" cy="1816566"/>
          </a:xfrm>
        </p:grpSpPr>
        <p:sp>
          <p:nvSpPr>
            <p:cNvPr id="13" name="圓角矩形 12"/>
            <p:cNvSpPr/>
            <p:nvPr/>
          </p:nvSpPr>
          <p:spPr>
            <a:xfrm>
              <a:off x="323528" y="802254"/>
              <a:ext cx="2808312" cy="1802696"/>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53344"/>
              <a:ext cx="252028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556712" y="2249488"/>
              <a:ext cx="2952328" cy="369332"/>
            </a:xfrm>
            <a:prstGeom prst="rect">
              <a:avLst/>
            </a:prstGeom>
            <a:noFill/>
          </p:spPr>
          <p:txBody>
            <a:bodyPr wrap="square" rtlCol="0">
              <a:spAutoFit/>
            </a:bodyPr>
            <a:lstStyle/>
            <a:p>
              <a:r>
                <a:rPr lang="zh-TW" altLang="en-US" dirty="0">
                  <a:sym typeface="Wingdings" panose="05000000000000000000" pitchFamily="2" charset="2"/>
                </a:rPr>
                <a:t> </a:t>
              </a:r>
              <a:r>
                <a:rPr lang="zh-TW" altLang="en-US" dirty="0" smtClean="0">
                  <a:sym typeface="Wingdings" panose="05000000000000000000" pitchFamily="2" charset="2"/>
                </a:rPr>
                <a:t>  領取票卡 </a:t>
              </a:r>
              <a:r>
                <a:rPr lang="en-US" altLang="zh-TW" dirty="0" smtClean="0">
                  <a:sym typeface="Wingdings" panose="05000000000000000000" pitchFamily="2" charset="2"/>
                </a:rPr>
                <a:t> </a:t>
              </a:r>
              <a:r>
                <a:rPr lang="zh-TW" altLang="en-US" dirty="0" smtClean="0">
                  <a:sym typeface="Wingdings" panose="05000000000000000000" pitchFamily="2" charset="2"/>
                </a:rPr>
                <a:t>入場</a:t>
              </a:r>
              <a:endParaRPr lang="zh-TW" altLang="en-US" dirty="0"/>
            </a:p>
          </p:txBody>
        </p:sp>
      </p:grpSp>
      <p:sp>
        <p:nvSpPr>
          <p:cNvPr id="2" name="向右箭號 1"/>
          <p:cNvSpPr/>
          <p:nvPr/>
        </p:nvSpPr>
        <p:spPr>
          <a:xfrm rot="5400000">
            <a:off x="1522078" y="3163280"/>
            <a:ext cx="432048" cy="38742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雲朵形圖說文字 2"/>
          <p:cNvSpPr/>
          <p:nvPr/>
        </p:nvSpPr>
        <p:spPr>
          <a:xfrm>
            <a:off x="2915816" y="806369"/>
            <a:ext cx="2160240" cy="1131164"/>
          </a:xfrm>
          <a:prstGeom prst="cloudCallo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rgbClr val="FF0000"/>
                </a:solidFill>
                <a:latin typeface="微軟正黑體" panose="020B0604030504040204" pitchFamily="34" charset="-120"/>
                <a:ea typeface="微軟正黑體" panose="020B0604030504040204" pitchFamily="34" charset="-120"/>
              </a:rPr>
              <a:t>系統紀錄票卡</a:t>
            </a:r>
            <a:r>
              <a:rPr lang="en-US" altLang="zh-TW" sz="1600" dirty="0" smtClean="0">
                <a:solidFill>
                  <a:srgbClr val="FF0000"/>
                </a:solidFill>
                <a:latin typeface="微軟正黑體" panose="020B0604030504040204" pitchFamily="34" charset="-120"/>
                <a:ea typeface="微軟正黑體" panose="020B0604030504040204" pitchFamily="34" charset="-120"/>
              </a:rPr>
              <a:t>ID (RFID)</a:t>
            </a:r>
            <a:r>
              <a:rPr lang="zh-TW" altLang="en-US" sz="1600" dirty="0" smtClean="0">
                <a:solidFill>
                  <a:srgbClr val="FF0000"/>
                </a:solidFill>
                <a:latin typeface="微軟正黑體" panose="020B0604030504040204" pitchFamily="34" charset="-120"/>
                <a:ea typeface="微軟正黑體" panose="020B0604030504040204" pitchFamily="34" charset="-120"/>
              </a:rPr>
              <a:t>及其入場時間</a:t>
            </a:r>
            <a:endParaRPr lang="zh-TW" altLang="en-US" sz="1600" dirty="0">
              <a:solidFill>
                <a:srgbClr val="FF0000"/>
              </a:solidFill>
              <a:latin typeface="微軟正黑體" panose="020B0604030504040204" pitchFamily="34" charset="-120"/>
              <a:ea typeface="微軟正黑體" panose="020B0604030504040204" pitchFamily="34" charset="-12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0336" y="849906"/>
            <a:ext cx="485720" cy="936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0" name="群組 119"/>
          <p:cNvGrpSpPr/>
          <p:nvPr/>
        </p:nvGrpSpPr>
        <p:grpSpPr>
          <a:xfrm>
            <a:off x="2842281" y="1845190"/>
            <a:ext cx="1773253" cy="887259"/>
            <a:chOff x="2842281" y="1845190"/>
            <a:chExt cx="1773253" cy="887259"/>
          </a:xfrm>
        </p:grpSpPr>
        <p:cxnSp>
          <p:nvCxnSpPr>
            <p:cNvPr id="10" name="直線單箭頭接點 9"/>
            <p:cNvCxnSpPr/>
            <p:nvPr/>
          </p:nvCxnSpPr>
          <p:spPr>
            <a:xfrm flipV="1">
              <a:off x="3026048" y="1945899"/>
              <a:ext cx="945419" cy="7108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093616" y="2040505"/>
              <a:ext cx="902320" cy="691944"/>
            </a:xfrm>
            <a:prstGeom prst="straightConnector1">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7" name="橢圓 16"/>
            <p:cNvSpPr/>
            <p:nvPr/>
          </p:nvSpPr>
          <p:spPr>
            <a:xfrm rot="19457959">
              <a:off x="3302582" y="2261771"/>
              <a:ext cx="1312952" cy="390630"/>
            </a:xfrm>
            <a:prstGeom prst="ellipse">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latin typeface="Consolas" panose="020B0609020204030204" pitchFamily="49" charset="0"/>
                  <a:ea typeface="Batang" panose="02030600000101010101" pitchFamily="18" charset="-127"/>
                  <a:cs typeface="Consolas" panose="020B0609020204030204" pitchFamily="49" charset="0"/>
                </a:rPr>
                <a:t>Sequential Inquiry 0</a:t>
              </a:r>
              <a:endParaRPr lang="zh-TW" altLang="en-US" sz="1000" b="1" i="1" dirty="0">
                <a:latin typeface="Consolas" panose="020B0609020204030204" pitchFamily="49" charset="0"/>
                <a:ea typeface="Batang" panose="02030600000101010101" pitchFamily="18" charset="-127"/>
                <a:cs typeface="Consolas" panose="020B0609020204030204" pitchFamily="49" charset="0"/>
              </a:endParaRPr>
            </a:p>
          </p:txBody>
        </p:sp>
        <p:sp>
          <p:nvSpPr>
            <p:cNvPr id="21" name="橢圓 20"/>
            <p:cNvSpPr/>
            <p:nvPr/>
          </p:nvSpPr>
          <p:spPr>
            <a:xfrm rot="19320825">
              <a:off x="2842281" y="1845190"/>
              <a:ext cx="1009639"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Respond</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grpSp>
      <p:cxnSp>
        <p:nvCxnSpPr>
          <p:cNvPr id="66" name="直線單箭頭接點 65"/>
          <p:cNvCxnSpPr/>
          <p:nvPr/>
        </p:nvCxnSpPr>
        <p:spPr>
          <a:xfrm flipV="1">
            <a:off x="4039530" y="4756662"/>
            <a:ext cx="976765" cy="728488"/>
          </a:xfrm>
          <a:prstGeom prst="straightConnector1">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3" name="圓角矩形 62"/>
          <p:cNvSpPr/>
          <p:nvPr/>
        </p:nvSpPr>
        <p:spPr>
          <a:xfrm>
            <a:off x="0" y="3733842"/>
            <a:ext cx="3830384" cy="2842460"/>
          </a:xfrm>
          <a:prstGeom prst="roundRect">
            <a:avLst/>
          </a:prstGeom>
          <a:solidFill>
            <a:schemeClr val="bg2">
              <a:lumMod val="75000"/>
              <a:alpha val="4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6" name="群組 55"/>
          <p:cNvGrpSpPr/>
          <p:nvPr/>
        </p:nvGrpSpPr>
        <p:grpSpPr>
          <a:xfrm>
            <a:off x="-1" y="3880117"/>
            <a:ext cx="3750137" cy="2613823"/>
            <a:chOff x="5321922" y="531470"/>
            <a:chExt cx="3750137" cy="2613823"/>
          </a:xfrm>
        </p:grpSpPr>
        <p:sp>
          <p:nvSpPr>
            <p:cNvPr id="19" name="平行四邊形 18"/>
            <p:cNvSpPr/>
            <p:nvPr/>
          </p:nvSpPr>
          <p:spPr>
            <a:xfrm>
              <a:off x="5899603" y="1703989"/>
              <a:ext cx="2952328" cy="1156586"/>
            </a:xfrm>
            <a:prstGeom prst="parallelogram">
              <a:avLst>
                <a:gd name="adj" fmla="val 10323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p:cNvCxnSpPr/>
            <p:nvPr/>
          </p:nvCxnSpPr>
          <p:spPr>
            <a:xfrm flipH="1">
              <a:off x="6816657" y="1735346"/>
              <a:ext cx="1132608" cy="1125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902035" y="1898891"/>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6676486" y="2142953"/>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450937" y="2358977"/>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215863" y="258452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rot="18795395">
              <a:off x="5990085" y="2512012"/>
              <a:ext cx="600794" cy="230832"/>
            </a:xfrm>
            <a:prstGeom prst="rect">
              <a:avLst/>
            </a:prstGeom>
            <a:noFill/>
          </p:spPr>
          <p:txBody>
            <a:bodyPr wrap="square" rtlCol="0">
              <a:spAutoFit/>
            </a:bodyPr>
            <a:lstStyle/>
            <a:p>
              <a:r>
                <a:rPr lang="en-US" altLang="zh-TW" sz="900" dirty="0" smtClean="0"/>
                <a:t>01</a:t>
              </a:r>
              <a:endParaRPr lang="zh-TW" altLang="en-US" sz="900" dirty="0"/>
            </a:p>
          </p:txBody>
        </p:sp>
        <p:sp>
          <p:nvSpPr>
            <p:cNvPr id="42" name="文字方塊 41"/>
            <p:cNvSpPr txBox="1"/>
            <p:nvPr/>
          </p:nvSpPr>
          <p:spPr>
            <a:xfrm rot="18795395">
              <a:off x="6912176" y="1590467"/>
              <a:ext cx="600794" cy="230832"/>
            </a:xfrm>
            <a:prstGeom prst="rect">
              <a:avLst/>
            </a:prstGeom>
            <a:noFill/>
          </p:spPr>
          <p:txBody>
            <a:bodyPr wrap="square" rtlCol="0">
              <a:spAutoFit/>
            </a:bodyPr>
            <a:lstStyle/>
            <a:p>
              <a:r>
                <a:rPr lang="en-US" altLang="zh-TW" sz="900" dirty="0" smtClean="0"/>
                <a:t>05</a:t>
              </a:r>
              <a:endParaRPr lang="zh-TW" altLang="en-US" sz="900" dirty="0"/>
            </a:p>
          </p:txBody>
        </p:sp>
        <p:sp>
          <p:nvSpPr>
            <p:cNvPr id="44" name="文字方塊 43"/>
            <p:cNvSpPr txBox="1"/>
            <p:nvPr/>
          </p:nvSpPr>
          <p:spPr>
            <a:xfrm rot="7476964">
              <a:off x="7273888" y="2729480"/>
              <a:ext cx="600794" cy="230832"/>
            </a:xfrm>
            <a:prstGeom prst="rect">
              <a:avLst/>
            </a:prstGeom>
            <a:noFill/>
          </p:spPr>
          <p:txBody>
            <a:bodyPr wrap="square" rtlCol="0">
              <a:spAutoFit/>
            </a:bodyPr>
            <a:lstStyle/>
            <a:p>
              <a:r>
                <a:rPr lang="en-US" altLang="zh-TW" sz="900" dirty="0" smtClean="0"/>
                <a:t>10</a:t>
              </a:r>
              <a:endParaRPr lang="zh-TW" altLang="en-US" sz="900" dirty="0"/>
            </a:p>
          </p:txBody>
        </p:sp>
        <p:sp>
          <p:nvSpPr>
            <p:cNvPr id="41" name="手繪多邊形 40"/>
            <p:cNvSpPr/>
            <p:nvPr/>
          </p:nvSpPr>
          <p:spPr>
            <a:xfrm>
              <a:off x="5790803" y="1498964"/>
              <a:ext cx="3281256" cy="1346532"/>
            </a:xfrm>
            <a:custGeom>
              <a:avLst/>
              <a:gdLst>
                <a:gd name="connsiteX0" fmla="*/ 0 w 3559880"/>
                <a:gd name="connsiteY0" fmla="*/ 1346532 h 1346532"/>
                <a:gd name="connsiteX1" fmla="*/ 1295400 w 3559880"/>
                <a:gd name="connsiteY1" fmla="*/ 165432 h 1346532"/>
                <a:gd name="connsiteX2" fmla="*/ 3409950 w 3559880"/>
                <a:gd name="connsiteY2" fmla="*/ 70182 h 1346532"/>
                <a:gd name="connsiteX3" fmla="*/ 3219450 w 3559880"/>
                <a:gd name="connsiteY3" fmla="*/ 746457 h 1346532"/>
              </a:gdLst>
              <a:ahLst/>
              <a:cxnLst>
                <a:cxn ang="0">
                  <a:pos x="connsiteX0" y="connsiteY0"/>
                </a:cxn>
                <a:cxn ang="0">
                  <a:pos x="connsiteX1" y="connsiteY1"/>
                </a:cxn>
                <a:cxn ang="0">
                  <a:pos x="connsiteX2" y="connsiteY2"/>
                </a:cxn>
                <a:cxn ang="0">
                  <a:pos x="connsiteX3" y="connsiteY3"/>
                </a:cxn>
              </a:cxnLst>
              <a:rect l="l" t="t" r="r" b="b"/>
              <a:pathLst>
                <a:path w="3559880" h="1346532">
                  <a:moveTo>
                    <a:pt x="0" y="1346532"/>
                  </a:moveTo>
                  <a:cubicBezTo>
                    <a:pt x="363537" y="862344"/>
                    <a:pt x="727075" y="378157"/>
                    <a:pt x="1295400" y="165432"/>
                  </a:cubicBezTo>
                  <a:cubicBezTo>
                    <a:pt x="1863725" y="-47293"/>
                    <a:pt x="3089275" y="-26655"/>
                    <a:pt x="3409950" y="70182"/>
                  </a:cubicBezTo>
                  <a:cubicBezTo>
                    <a:pt x="3730625" y="167019"/>
                    <a:pt x="3475037" y="456738"/>
                    <a:pt x="3219450" y="746457"/>
                  </a:cubicBezTo>
                </a:path>
              </a:pathLst>
            </a:custGeom>
            <a:noFill/>
            <a:ln>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015167" y="2047603"/>
              <a:ext cx="615060" cy="321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321922" y="2590098"/>
              <a:ext cx="649729" cy="313574"/>
            </a:xfrm>
            <a:prstGeom prst="rect">
              <a:avLst/>
            </a:prstGeom>
            <a:noFill/>
            <a:ln>
              <a:noFill/>
            </a:ln>
            <a:scene3d>
              <a:camera prst="isometricTop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群組 44"/>
            <p:cNvGrpSpPr/>
            <p:nvPr/>
          </p:nvGrpSpPr>
          <p:grpSpPr>
            <a:xfrm>
              <a:off x="7315032" y="1782913"/>
              <a:ext cx="1070595" cy="576065"/>
              <a:chOff x="7289253" y="1556792"/>
              <a:chExt cx="1070595" cy="576065"/>
            </a:xfrm>
          </p:grpSpPr>
          <p:sp>
            <p:nvSpPr>
              <p:cNvPr id="28" name="平行四邊形 27"/>
              <p:cNvSpPr/>
              <p:nvPr/>
            </p:nvSpPr>
            <p:spPr>
              <a:xfrm>
                <a:off x="7289253" y="1556792"/>
                <a:ext cx="1070595" cy="254062"/>
              </a:xfrm>
              <a:prstGeom prst="parallelogram">
                <a:avLst>
                  <a:gd name="adj" fmla="val 103368"/>
                </a:avLst>
              </a:prstGeom>
              <a:solidFill>
                <a:schemeClr val="accent1"/>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接點 32"/>
              <p:cNvCxnSpPr/>
              <p:nvPr/>
            </p:nvCxnSpPr>
            <p:spPr>
              <a:xfrm flipV="1">
                <a:off x="7289253" y="1832226"/>
                <a:ext cx="1" cy="30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8109917" y="1832226"/>
                <a:ext cx="0" cy="300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V="1">
                <a:off x="8344990" y="1556792"/>
                <a:ext cx="14858" cy="35359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7" name="直線單箭頭接點 46"/>
            <p:cNvCxnSpPr/>
            <p:nvPr/>
          </p:nvCxnSpPr>
          <p:spPr>
            <a:xfrm flipH="1">
              <a:off x="7725811" y="2248546"/>
              <a:ext cx="249036" cy="3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6208694" y="531470"/>
              <a:ext cx="1557437"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LED Light ON</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sp>
          <p:nvSpPr>
            <p:cNvPr id="61" name="橢圓 60"/>
            <p:cNvSpPr/>
            <p:nvPr/>
          </p:nvSpPr>
          <p:spPr>
            <a:xfrm>
              <a:off x="6596987" y="922100"/>
              <a:ext cx="1725710"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IR Detects the Car Parking-in</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sp>
          <p:nvSpPr>
            <p:cNvPr id="54" name="橢圓形圖說文字 53"/>
            <p:cNvSpPr/>
            <p:nvPr/>
          </p:nvSpPr>
          <p:spPr>
            <a:xfrm flipH="1">
              <a:off x="6999622" y="1312730"/>
              <a:ext cx="1533018" cy="360040"/>
            </a:xfrm>
            <a:prstGeom prst="wedgeEllipseCallout">
              <a:avLst>
                <a:gd name="adj1" fmla="val -26425"/>
                <a:gd name="adj2" fmla="val 107474"/>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i="1" dirty="0" smtClean="0">
                  <a:solidFill>
                    <a:srgbClr val="FF0000"/>
                  </a:solidFill>
                  <a:latin typeface="Consolas" panose="020B0609020204030204" pitchFamily="49" charset="0"/>
                  <a:cs typeface="Consolas" panose="020B0609020204030204" pitchFamily="49" charset="0"/>
                </a:rPr>
                <a:t>LED Light OFF</a:t>
              </a:r>
              <a:endParaRPr lang="zh-TW" altLang="en-US" sz="900" b="1" i="1" dirty="0">
                <a:solidFill>
                  <a:srgbClr val="FF0000"/>
                </a:solidFill>
                <a:latin typeface="Consolas" panose="020B0609020204030204" pitchFamily="49" charset="0"/>
                <a:cs typeface="Consolas" panose="020B0609020204030204" pitchFamily="49" charset="0"/>
              </a:endParaRPr>
            </a:p>
          </p:txBody>
        </p:sp>
      </p:grpSp>
      <p:sp>
        <p:nvSpPr>
          <p:cNvPr id="60" name="文字方塊 59"/>
          <p:cNvSpPr txBox="1"/>
          <p:nvPr/>
        </p:nvSpPr>
        <p:spPr>
          <a:xfrm rot="7338450">
            <a:off x="3088349" y="5081321"/>
            <a:ext cx="395046" cy="230832"/>
          </a:xfrm>
          <a:prstGeom prst="rect">
            <a:avLst/>
          </a:prstGeom>
          <a:noFill/>
        </p:spPr>
        <p:txBody>
          <a:bodyPr wrap="square" rtlCol="0">
            <a:spAutoFit/>
          </a:bodyPr>
          <a:lstStyle/>
          <a:p>
            <a:r>
              <a:rPr lang="en-US" altLang="zh-TW" sz="900" dirty="0" smtClean="0"/>
              <a:t>06</a:t>
            </a:r>
            <a:endParaRPr lang="zh-TW" altLang="en-US" sz="900" dirty="0"/>
          </a:p>
        </p:txBody>
      </p:sp>
      <p:sp>
        <p:nvSpPr>
          <p:cNvPr id="71" name="文字方塊 70"/>
          <p:cNvSpPr txBox="1"/>
          <p:nvPr/>
        </p:nvSpPr>
        <p:spPr>
          <a:xfrm>
            <a:off x="727162" y="6206969"/>
            <a:ext cx="2664296" cy="369332"/>
          </a:xfrm>
          <a:prstGeom prst="rect">
            <a:avLst/>
          </a:prstGeom>
          <a:noFill/>
        </p:spPr>
        <p:txBody>
          <a:bodyPr wrap="square" rtlCol="0">
            <a:spAutoFit/>
          </a:bodyPr>
          <a:lstStyle/>
          <a:p>
            <a:r>
              <a:rPr lang="zh-TW" altLang="en-US" dirty="0">
                <a:sym typeface="Wingdings" panose="05000000000000000000" pitchFamily="2" charset="2"/>
              </a:rPr>
              <a:t>尋找車</a:t>
            </a:r>
            <a:r>
              <a:rPr lang="zh-TW" altLang="en-US" dirty="0" smtClean="0">
                <a:sym typeface="Wingdings" panose="05000000000000000000" pitchFamily="2" charset="2"/>
              </a:rPr>
              <a:t>位 </a:t>
            </a:r>
            <a:r>
              <a:rPr lang="en-US" altLang="zh-TW" dirty="0" smtClean="0">
                <a:sym typeface="Wingdings" panose="05000000000000000000" pitchFamily="2" charset="2"/>
              </a:rPr>
              <a:t> </a:t>
            </a:r>
            <a:r>
              <a:rPr lang="zh-TW" altLang="en-US" dirty="0" smtClean="0">
                <a:sym typeface="Wingdings" panose="05000000000000000000" pitchFamily="2" charset="2"/>
              </a:rPr>
              <a:t>停妥 </a:t>
            </a:r>
            <a:endParaRPr lang="en-US" altLang="zh-TW" dirty="0" smtClean="0">
              <a:sym typeface="Wingdings" panose="05000000000000000000" pitchFamily="2" charset="2"/>
            </a:endParaRPr>
          </a:p>
        </p:txBody>
      </p:sp>
      <p:cxnSp>
        <p:nvCxnSpPr>
          <p:cNvPr id="75" name="直線單箭頭接點 74"/>
          <p:cNvCxnSpPr/>
          <p:nvPr/>
        </p:nvCxnSpPr>
        <p:spPr>
          <a:xfrm flipV="1">
            <a:off x="4070876" y="4597499"/>
            <a:ext cx="945419" cy="7108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rot="19320825">
            <a:off x="3884715" y="4587582"/>
            <a:ext cx="1009639"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Respond</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sp>
        <p:nvSpPr>
          <p:cNvPr id="76" name="圓角矩形 75"/>
          <p:cNvSpPr/>
          <p:nvPr/>
        </p:nvSpPr>
        <p:spPr>
          <a:xfrm>
            <a:off x="5934431" y="3734093"/>
            <a:ext cx="3168352" cy="3079283"/>
          </a:xfrm>
          <a:prstGeom prst="roundRect">
            <a:avLst/>
          </a:prstGeom>
          <a:solidFill>
            <a:schemeClr val="accent6">
              <a:lumMod val="75000"/>
              <a:alpha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1035" y="3829200"/>
            <a:ext cx="1056170" cy="2036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圖片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665943" y="4206850"/>
            <a:ext cx="606354" cy="1747304"/>
          </a:xfrm>
          <a:prstGeom prst="rect">
            <a:avLst/>
          </a:prstGeom>
        </p:spPr>
      </p:pic>
      <p:pic>
        <p:nvPicPr>
          <p:cNvPr id="81" name="圖片 8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81360" y="4206851"/>
            <a:ext cx="1041206" cy="847680"/>
          </a:xfrm>
          <a:prstGeom prst="rect">
            <a:avLst/>
          </a:prstGeom>
        </p:spPr>
      </p:pic>
      <p:cxnSp>
        <p:nvCxnSpPr>
          <p:cNvPr id="73" name="直線單箭頭接點 72"/>
          <p:cNvCxnSpPr/>
          <p:nvPr/>
        </p:nvCxnSpPr>
        <p:spPr>
          <a:xfrm>
            <a:off x="7158272" y="4416415"/>
            <a:ext cx="704935" cy="164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文字方塊 79"/>
          <p:cNvSpPr txBox="1"/>
          <p:nvPr/>
        </p:nvSpPr>
        <p:spPr>
          <a:xfrm>
            <a:off x="6049508" y="5927432"/>
            <a:ext cx="3058996" cy="830997"/>
          </a:xfrm>
          <a:prstGeom prst="rect">
            <a:avLst/>
          </a:prstGeom>
          <a:noFill/>
        </p:spPr>
        <p:txBody>
          <a:bodyPr wrap="square" rtlCol="0">
            <a:spAutoFit/>
          </a:bodyPr>
          <a:lstStyle/>
          <a:p>
            <a:r>
              <a:rPr lang="zh-TW" altLang="en-US" sz="1600" dirty="0" smtClean="0"/>
              <a:t>在取車離場前使用者必須先至付費機結帳才能取車</a:t>
            </a:r>
            <a:r>
              <a:rPr lang="en-US" altLang="zh-TW" sz="1600" dirty="0" smtClean="0"/>
              <a:t>, </a:t>
            </a:r>
            <a:r>
              <a:rPr lang="zh-TW" altLang="en-US" sz="1600" dirty="0" smtClean="0"/>
              <a:t>同時系統會提醒所停車位位置以方便</a:t>
            </a:r>
            <a:r>
              <a:rPr lang="zh-TW" altLang="en-US" sz="1600" dirty="0"/>
              <a:t>取</a:t>
            </a:r>
            <a:r>
              <a:rPr lang="zh-TW" altLang="en-US" sz="1600" dirty="0" smtClean="0"/>
              <a:t>車</a:t>
            </a:r>
            <a:endParaRPr lang="zh-TW" altLang="en-US" sz="1600" dirty="0"/>
          </a:p>
        </p:txBody>
      </p:sp>
      <p:sp>
        <p:nvSpPr>
          <p:cNvPr id="90" name="向右箭號 89"/>
          <p:cNvSpPr/>
          <p:nvPr/>
        </p:nvSpPr>
        <p:spPr>
          <a:xfrm rot="5400000" flipH="1">
            <a:off x="7292374" y="3310856"/>
            <a:ext cx="452466" cy="38742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圓角矩形 94"/>
          <p:cNvSpPr/>
          <p:nvPr/>
        </p:nvSpPr>
        <p:spPr>
          <a:xfrm>
            <a:off x="5292081" y="476672"/>
            <a:ext cx="3830384" cy="2842460"/>
          </a:xfrm>
          <a:prstGeom prst="roundRect">
            <a:avLst/>
          </a:prstGeom>
          <a:solidFill>
            <a:srgbClr val="0070C0">
              <a:alpha val="44000"/>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平行四邊形 98"/>
          <p:cNvSpPr/>
          <p:nvPr/>
        </p:nvSpPr>
        <p:spPr>
          <a:xfrm>
            <a:off x="5869761" y="1795466"/>
            <a:ext cx="2952328" cy="1156586"/>
          </a:xfrm>
          <a:prstGeom prst="parallelogram">
            <a:avLst>
              <a:gd name="adj" fmla="val 10323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0" name="直線接點 99"/>
          <p:cNvCxnSpPr/>
          <p:nvPr/>
        </p:nvCxnSpPr>
        <p:spPr>
          <a:xfrm flipH="1">
            <a:off x="6786815" y="1826823"/>
            <a:ext cx="1132608" cy="1125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6872193" y="1990368"/>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a:off x="6646644" y="2234430"/>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a:off x="6421095" y="2450454"/>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6186021" y="2676003"/>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文字方塊 104"/>
          <p:cNvSpPr txBox="1"/>
          <p:nvPr/>
        </p:nvSpPr>
        <p:spPr>
          <a:xfrm rot="18795395">
            <a:off x="5960243" y="2603489"/>
            <a:ext cx="600794" cy="230832"/>
          </a:xfrm>
          <a:prstGeom prst="rect">
            <a:avLst/>
          </a:prstGeom>
          <a:noFill/>
        </p:spPr>
        <p:txBody>
          <a:bodyPr wrap="square" rtlCol="0">
            <a:spAutoFit/>
          </a:bodyPr>
          <a:lstStyle/>
          <a:p>
            <a:r>
              <a:rPr lang="en-US" altLang="zh-TW" sz="900" dirty="0" smtClean="0"/>
              <a:t>01</a:t>
            </a:r>
            <a:endParaRPr lang="zh-TW" altLang="en-US" sz="900" dirty="0"/>
          </a:p>
        </p:txBody>
      </p:sp>
      <p:sp>
        <p:nvSpPr>
          <p:cNvPr id="106" name="文字方塊 105"/>
          <p:cNvSpPr txBox="1"/>
          <p:nvPr/>
        </p:nvSpPr>
        <p:spPr>
          <a:xfrm rot="18795395">
            <a:off x="6882334" y="1681944"/>
            <a:ext cx="600794" cy="230832"/>
          </a:xfrm>
          <a:prstGeom prst="rect">
            <a:avLst/>
          </a:prstGeom>
          <a:noFill/>
        </p:spPr>
        <p:txBody>
          <a:bodyPr wrap="square" rtlCol="0">
            <a:spAutoFit/>
          </a:bodyPr>
          <a:lstStyle/>
          <a:p>
            <a:r>
              <a:rPr lang="en-US" altLang="zh-TW" sz="900" dirty="0" smtClean="0"/>
              <a:t>05</a:t>
            </a:r>
            <a:endParaRPr lang="zh-TW" altLang="en-US" sz="900" dirty="0"/>
          </a:p>
        </p:txBody>
      </p:sp>
      <p:sp>
        <p:nvSpPr>
          <p:cNvPr id="107" name="文字方塊 106"/>
          <p:cNvSpPr txBox="1"/>
          <p:nvPr/>
        </p:nvSpPr>
        <p:spPr>
          <a:xfrm rot="7476964">
            <a:off x="7244046" y="2820957"/>
            <a:ext cx="600794" cy="230832"/>
          </a:xfrm>
          <a:prstGeom prst="rect">
            <a:avLst/>
          </a:prstGeom>
          <a:noFill/>
        </p:spPr>
        <p:txBody>
          <a:bodyPr wrap="square" rtlCol="0">
            <a:spAutoFit/>
          </a:bodyPr>
          <a:lstStyle/>
          <a:p>
            <a:r>
              <a:rPr lang="en-US" altLang="zh-TW" sz="900" dirty="0" smtClean="0"/>
              <a:t>10</a:t>
            </a:r>
            <a:endParaRPr lang="zh-TW" altLang="en-US" sz="900" dirty="0"/>
          </a:p>
        </p:txBody>
      </p:sp>
      <p:sp>
        <p:nvSpPr>
          <p:cNvPr id="108" name="手繪多邊形 107"/>
          <p:cNvSpPr/>
          <p:nvPr/>
        </p:nvSpPr>
        <p:spPr>
          <a:xfrm>
            <a:off x="6260639" y="1590441"/>
            <a:ext cx="2781577" cy="709374"/>
          </a:xfrm>
          <a:custGeom>
            <a:avLst/>
            <a:gdLst>
              <a:gd name="connsiteX0" fmla="*/ 0 w 3559880"/>
              <a:gd name="connsiteY0" fmla="*/ 1346532 h 1346532"/>
              <a:gd name="connsiteX1" fmla="*/ 1295400 w 3559880"/>
              <a:gd name="connsiteY1" fmla="*/ 165432 h 1346532"/>
              <a:gd name="connsiteX2" fmla="*/ 3409950 w 3559880"/>
              <a:gd name="connsiteY2" fmla="*/ 70182 h 1346532"/>
              <a:gd name="connsiteX3" fmla="*/ 3219450 w 3559880"/>
              <a:gd name="connsiteY3" fmla="*/ 746457 h 1346532"/>
            </a:gdLst>
            <a:ahLst/>
            <a:cxnLst>
              <a:cxn ang="0">
                <a:pos x="connsiteX0" y="connsiteY0"/>
              </a:cxn>
              <a:cxn ang="0">
                <a:pos x="connsiteX1" y="connsiteY1"/>
              </a:cxn>
              <a:cxn ang="0">
                <a:pos x="connsiteX2" y="connsiteY2"/>
              </a:cxn>
              <a:cxn ang="0">
                <a:pos x="connsiteX3" y="connsiteY3"/>
              </a:cxn>
            </a:cxnLst>
            <a:rect l="l" t="t" r="r" b="b"/>
            <a:pathLst>
              <a:path w="3559880" h="1346532">
                <a:moveTo>
                  <a:pt x="0" y="1346532"/>
                </a:moveTo>
                <a:cubicBezTo>
                  <a:pt x="363537" y="862344"/>
                  <a:pt x="727075" y="378157"/>
                  <a:pt x="1295400" y="165432"/>
                </a:cubicBezTo>
                <a:cubicBezTo>
                  <a:pt x="1863725" y="-47293"/>
                  <a:pt x="3089275" y="-26655"/>
                  <a:pt x="3409950" y="70182"/>
                </a:cubicBezTo>
                <a:cubicBezTo>
                  <a:pt x="3730625" y="167019"/>
                  <a:pt x="3475037" y="456738"/>
                  <a:pt x="3219450" y="746457"/>
                </a:cubicBezTo>
              </a:path>
            </a:pathLst>
          </a:custGeom>
          <a:noFill/>
          <a:ln>
            <a:solidFill>
              <a:srgbClr val="C0000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985325" y="2139080"/>
            <a:ext cx="615060" cy="321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26281">
            <a:off x="5624283" y="2286134"/>
            <a:ext cx="692897" cy="334408"/>
          </a:xfrm>
          <a:prstGeom prst="rect">
            <a:avLst/>
          </a:prstGeom>
          <a:noFill/>
          <a:ln>
            <a:noFill/>
          </a:ln>
          <a:scene3d>
            <a:camera prst="isometricTop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 name="群組 110"/>
          <p:cNvGrpSpPr/>
          <p:nvPr/>
        </p:nvGrpSpPr>
        <p:grpSpPr>
          <a:xfrm>
            <a:off x="7285190" y="1874390"/>
            <a:ext cx="1070595" cy="576065"/>
            <a:chOff x="7289253" y="1556792"/>
            <a:chExt cx="1070595" cy="576065"/>
          </a:xfrm>
        </p:grpSpPr>
        <p:sp>
          <p:nvSpPr>
            <p:cNvPr id="116" name="平行四邊形 115"/>
            <p:cNvSpPr/>
            <p:nvPr/>
          </p:nvSpPr>
          <p:spPr>
            <a:xfrm>
              <a:off x="7289253" y="1556792"/>
              <a:ext cx="1070595" cy="254062"/>
            </a:xfrm>
            <a:prstGeom prst="parallelogram">
              <a:avLst>
                <a:gd name="adj" fmla="val 103368"/>
              </a:avLst>
            </a:prstGeom>
            <a:solidFill>
              <a:schemeClr val="accent1"/>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7" name="直線接點 116"/>
            <p:cNvCxnSpPr/>
            <p:nvPr/>
          </p:nvCxnSpPr>
          <p:spPr>
            <a:xfrm flipV="1">
              <a:off x="7289253" y="1832226"/>
              <a:ext cx="1" cy="30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V="1">
              <a:off x="8109917" y="1832226"/>
              <a:ext cx="0" cy="300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8344990" y="1556792"/>
              <a:ext cx="14858" cy="3535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橢圓 112"/>
          <p:cNvSpPr/>
          <p:nvPr/>
        </p:nvSpPr>
        <p:spPr>
          <a:xfrm>
            <a:off x="6178852" y="622947"/>
            <a:ext cx="1557437"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LED Light OFF</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sp>
        <p:nvSpPr>
          <p:cNvPr id="114" name="橢圓 113"/>
          <p:cNvSpPr/>
          <p:nvPr/>
        </p:nvSpPr>
        <p:spPr>
          <a:xfrm>
            <a:off x="6567145" y="1013577"/>
            <a:ext cx="1702912"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IR Detects the Car</a:t>
            </a:r>
            <a:r>
              <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rPr>
              <a:t> </a:t>
            </a: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Leaving</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sp>
        <p:nvSpPr>
          <p:cNvPr id="115" name="橢圓形圖說文字 114"/>
          <p:cNvSpPr/>
          <p:nvPr/>
        </p:nvSpPr>
        <p:spPr>
          <a:xfrm flipH="1">
            <a:off x="6969780" y="1404207"/>
            <a:ext cx="1533018" cy="360040"/>
          </a:xfrm>
          <a:prstGeom prst="wedgeEllipseCallout">
            <a:avLst>
              <a:gd name="adj1" fmla="val -26425"/>
              <a:gd name="adj2" fmla="val 107474"/>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i="1" dirty="0" smtClean="0">
                <a:solidFill>
                  <a:srgbClr val="FF0000"/>
                </a:solidFill>
                <a:latin typeface="Consolas" panose="020B0609020204030204" pitchFamily="49" charset="0"/>
                <a:cs typeface="Consolas" panose="020B0609020204030204" pitchFamily="49" charset="0"/>
              </a:rPr>
              <a:t>LED Light ON</a:t>
            </a:r>
            <a:endParaRPr lang="zh-TW" altLang="en-US" sz="900" b="1" i="1" dirty="0">
              <a:solidFill>
                <a:srgbClr val="FF0000"/>
              </a:solidFill>
              <a:latin typeface="Consolas" panose="020B0609020204030204" pitchFamily="49" charset="0"/>
              <a:cs typeface="Consolas" panose="020B0609020204030204" pitchFamily="49" charset="0"/>
            </a:endParaRPr>
          </a:p>
        </p:txBody>
      </p:sp>
      <p:sp>
        <p:nvSpPr>
          <p:cNvPr id="97" name="文字方塊 96"/>
          <p:cNvSpPr txBox="1"/>
          <p:nvPr/>
        </p:nvSpPr>
        <p:spPr>
          <a:xfrm rot="7338450">
            <a:off x="8380430" y="1824151"/>
            <a:ext cx="395046" cy="230832"/>
          </a:xfrm>
          <a:prstGeom prst="rect">
            <a:avLst/>
          </a:prstGeom>
          <a:noFill/>
        </p:spPr>
        <p:txBody>
          <a:bodyPr wrap="square" rtlCol="0">
            <a:spAutoFit/>
          </a:bodyPr>
          <a:lstStyle/>
          <a:p>
            <a:r>
              <a:rPr lang="en-US" altLang="zh-TW" sz="900" dirty="0" smtClean="0"/>
              <a:t>06</a:t>
            </a:r>
            <a:endParaRPr lang="zh-TW" altLang="en-US" sz="900" dirty="0"/>
          </a:p>
        </p:txBody>
      </p:sp>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5379531" y="1186722"/>
            <a:ext cx="977226" cy="403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手繪多邊形 92"/>
          <p:cNvSpPr/>
          <p:nvPr/>
        </p:nvSpPr>
        <p:spPr>
          <a:xfrm>
            <a:off x="5397500" y="1651000"/>
            <a:ext cx="622300" cy="927100"/>
          </a:xfrm>
          <a:custGeom>
            <a:avLst/>
            <a:gdLst>
              <a:gd name="connsiteX0" fmla="*/ 241300 w 622300"/>
              <a:gd name="connsiteY0" fmla="*/ 914400 h 927100"/>
              <a:gd name="connsiteX1" fmla="*/ 101600 w 622300"/>
              <a:gd name="connsiteY1" fmla="*/ 901700 h 927100"/>
              <a:gd name="connsiteX2" fmla="*/ 63500 w 622300"/>
              <a:gd name="connsiteY2" fmla="*/ 889000 h 927100"/>
              <a:gd name="connsiteX3" fmla="*/ 25400 w 622300"/>
              <a:gd name="connsiteY3" fmla="*/ 838200 h 927100"/>
              <a:gd name="connsiteX4" fmla="*/ 12700 w 622300"/>
              <a:gd name="connsiteY4" fmla="*/ 749300 h 927100"/>
              <a:gd name="connsiteX5" fmla="*/ 0 w 622300"/>
              <a:gd name="connsiteY5" fmla="*/ 711200 h 927100"/>
              <a:gd name="connsiteX6" fmla="*/ 25400 w 622300"/>
              <a:gd name="connsiteY6" fmla="*/ 673100 h 927100"/>
              <a:gd name="connsiteX7" fmla="*/ 38100 w 622300"/>
              <a:gd name="connsiteY7" fmla="*/ 635000 h 927100"/>
              <a:gd name="connsiteX8" fmla="*/ 114300 w 622300"/>
              <a:gd name="connsiteY8" fmla="*/ 584200 h 927100"/>
              <a:gd name="connsiteX9" fmla="*/ 165100 w 622300"/>
              <a:gd name="connsiteY9" fmla="*/ 546100 h 927100"/>
              <a:gd name="connsiteX10" fmla="*/ 203200 w 622300"/>
              <a:gd name="connsiteY10" fmla="*/ 520700 h 927100"/>
              <a:gd name="connsiteX11" fmla="*/ 279400 w 622300"/>
              <a:gd name="connsiteY11" fmla="*/ 444500 h 927100"/>
              <a:gd name="connsiteX12" fmla="*/ 317500 w 622300"/>
              <a:gd name="connsiteY12" fmla="*/ 406400 h 927100"/>
              <a:gd name="connsiteX13" fmla="*/ 342900 w 622300"/>
              <a:gd name="connsiteY13" fmla="*/ 368300 h 927100"/>
              <a:gd name="connsiteX14" fmla="*/ 381000 w 622300"/>
              <a:gd name="connsiteY14" fmla="*/ 355600 h 927100"/>
              <a:gd name="connsiteX15" fmla="*/ 431800 w 622300"/>
              <a:gd name="connsiteY15" fmla="*/ 317500 h 927100"/>
              <a:gd name="connsiteX16" fmla="*/ 571500 w 622300"/>
              <a:gd name="connsiteY16" fmla="*/ 228600 h 927100"/>
              <a:gd name="connsiteX17" fmla="*/ 596900 w 622300"/>
              <a:gd name="connsiteY17" fmla="*/ 190500 h 927100"/>
              <a:gd name="connsiteX18" fmla="*/ 622300 w 622300"/>
              <a:gd name="connsiteY18" fmla="*/ 114300 h 927100"/>
              <a:gd name="connsiteX19" fmla="*/ 622300 w 622300"/>
              <a:gd name="connsiteY19"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2300" h="927100">
                <a:moveTo>
                  <a:pt x="241300" y="914400"/>
                </a:moveTo>
                <a:cubicBezTo>
                  <a:pt x="151546" y="932351"/>
                  <a:pt x="198278" y="933926"/>
                  <a:pt x="101600" y="901700"/>
                </a:cubicBezTo>
                <a:lnTo>
                  <a:pt x="63500" y="889000"/>
                </a:lnTo>
                <a:cubicBezTo>
                  <a:pt x="50800" y="872067"/>
                  <a:pt x="32634" y="858092"/>
                  <a:pt x="25400" y="838200"/>
                </a:cubicBezTo>
                <a:cubicBezTo>
                  <a:pt x="15170" y="810068"/>
                  <a:pt x="18571" y="778653"/>
                  <a:pt x="12700" y="749300"/>
                </a:cubicBezTo>
                <a:cubicBezTo>
                  <a:pt x="10075" y="736173"/>
                  <a:pt x="4233" y="723900"/>
                  <a:pt x="0" y="711200"/>
                </a:cubicBezTo>
                <a:cubicBezTo>
                  <a:pt x="8467" y="698500"/>
                  <a:pt x="18574" y="686752"/>
                  <a:pt x="25400" y="673100"/>
                </a:cubicBezTo>
                <a:cubicBezTo>
                  <a:pt x="31387" y="661126"/>
                  <a:pt x="28634" y="644466"/>
                  <a:pt x="38100" y="635000"/>
                </a:cubicBezTo>
                <a:cubicBezTo>
                  <a:pt x="59686" y="613414"/>
                  <a:pt x="89878" y="602516"/>
                  <a:pt x="114300" y="584200"/>
                </a:cubicBezTo>
                <a:cubicBezTo>
                  <a:pt x="131233" y="571500"/>
                  <a:pt x="147876" y="558403"/>
                  <a:pt x="165100" y="546100"/>
                </a:cubicBezTo>
                <a:cubicBezTo>
                  <a:pt x="177520" y="537228"/>
                  <a:pt x="191792" y="530841"/>
                  <a:pt x="203200" y="520700"/>
                </a:cubicBezTo>
                <a:cubicBezTo>
                  <a:pt x="230048" y="496835"/>
                  <a:pt x="254000" y="469900"/>
                  <a:pt x="279400" y="444500"/>
                </a:cubicBezTo>
                <a:cubicBezTo>
                  <a:pt x="292100" y="431800"/>
                  <a:pt x="307537" y="421344"/>
                  <a:pt x="317500" y="406400"/>
                </a:cubicBezTo>
                <a:cubicBezTo>
                  <a:pt x="325967" y="393700"/>
                  <a:pt x="330981" y="377835"/>
                  <a:pt x="342900" y="368300"/>
                </a:cubicBezTo>
                <a:cubicBezTo>
                  <a:pt x="353353" y="359937"/>
                  <a:pt x="368300" y="359833"/>
                  <a:pt x="381000" y="355600"/>
                </a:cubicBezTo>
                <a:cubicBezTo>
                  <a:pt x="397933" y="342900"/>
                  <a:pt x="413517" y="328165"/>
                  <a:pt x="431800" y="317500"/>
                </a:cubicBezTo>
                <a:cubicBezTo>
                  <a:pt x="521008" y="265462"/>
                  <a:pt x="520124" y="290251"/>
                  <a:pt x="571500" y="228600"/>
                </a:cubicBezTo>
                <a:cubicBezTo>
                  <a:pt x="581271" y="216874"/>
                  <a:pt x="590701" y="204448"/>
                  <a:pt x="596900" y="190500"/>
                </a:cubicBezTo>
                <a:cubicBezTo>
                  <a:pt x="607774" y="166034"/>
                  <a:pt x="622300" y="141074"/>
                  <a:pt x="622300" y="114300"/>
                </a:cubicBezTo>
                <a:lnTo>
                  <a:pt x="622300" y="0"/>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8" name="直線單箭頭接點 127"/>
          <p:cNvCxnSpPr/>
          <p:nvPr/>
        </p:nvCxnSpPr>
        <p:spPr>
          <a:xfrm flipV="1">
            <a:off x="5664378" y="3288353"/>
            <a:ext cx="427717" cy="4286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flipV="1">
            <a:off x="5698728" y="3319132"/>
            <a:ext cx="480124" cy="491116"/>
          </a:xfrm>
          <a:prstGeom prst="straightConnector1">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cxnSp>
      <p:pic>
        <p:nvPicPr>
          <p:cNvPr id="65"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05779" y="3829489"/>
            <a:ext cx="533531" cy="1028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橢圓 130"/>
          <p:cNvSpPr/>
          <p:nvPr/>
        </p:nvSpPr>
        <p:spPr>
          <a:xfrm rot="18941946">
            <a:off x="5187006" y="3222669"/>
            <a:ext cx="954741" cy="390630"/>
          </a:xfrm>
          <a:prstGeom prst="ellipse">
            <a:avLst/>
          </a:prstGeom>
          <a:gradFill>
            <a:gsLst>
              <a:gs pos="0">
                <a:srgbClr val="8488C4"/>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rgbClr val="FF0000"/>
                </a:solidFill>
                <a:latin typeface="Consolas" panose="020B0609020204030204" pitchFamily="49" charset="0"/>
                <a:ea typeface="Batang" panose="02030600000101010101" pitchFamily="18" charset="-127"/>
                <a:cs typeface="Consolas" panose="020B0609020204030204" pitchFamily="49" charset="0"/>
              </a:rPr>
              <a:t>Respond</a:t>
            </a:r>
            <a:endParaRPr lang="zh-TW" altLang="en-US" sz="1000" b="1" i="1" dirty="0">
              <a:solidFill>
                <a:srgbClr val="FF0000"/>
              </a:solidFill>
              <a:latin typeface="Consolas" panose="020B0609020204030204" pitchFamily="49" charset="0"/>
              <a:ea typeface="Batang" panose="02030600000101010101" pitchFamily="18" charset="-127"/>
              <a:cs typeface="Consolas" panose="020B0609020204030204" pitchFamily="49" charset="0"/>
            </a:endParaRPr>
          </a:p>
        </p:txBody>
      </p:sp>
      <p:sp>
        <p:nvSpPr>
          <p:cNvPr id="74" name="橢圓 73"/>
          <p:cNvSpPr/>
          <p:nvPr/>
        </p:nvSpPr>
        <p:spPr>
          <a:xfrm rot="19177830">
            <a:off x="3983684" y="5074998"/>
            <a:ext cx="1548569" cy="390630"/>
          </a:xfrm>
          <a:prstGeom prst="ellipse">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latin typeface="Consolas" panose="020B0609020204030204" pitchFamily="49" charset="0"/>
                <a:ea typeface="Batang" panose="02030600000101010101" pitchFamily="18" charset="-127"/>
                <a:cs typeface="Consolas" panose="020B0609020204030204" pitchFamily="49" charset="0"/>
              </a:rPr>
              <a:t>Sequential Inquiry 1~10</a:t>
            </a:r>
            <a:endParaRPr lang="zh-TW" altLang="en-US" sz="1000" b="1" i="1" dirty="0">
              <a:latin typeface="Consolas" panose="020B0609020204030204" pitchFamily="49" charset="0"/>
              <a:ea typeface="Batang" panose="02030600000101010101" pitchFamily="18" charset="-127"/>
              <a:cs typeface="Consolas" panose="020B0609020204030204" pitchFamily="49" charset="0"/>
            </a:endParaRPr>
          </a:p>
        </p:txBody>
      </p:sp>
      <p:sp>
        <p:nvSpPr>
          <p:cNvPr id="139" name="橢圓 138"/>
          <p:cNvSpPr/>
          <p:nvPr/>
        </p:nvSpPr>
        <p:spPr>
          <a:xfrm rot="18971029">
            <a:off x="5427742" y="3478643"/>
            <a:ext cx="1548569" cy="390630"/>
          </a:xfrm>
          <a:prstGeom prst="ellipse">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latin typeface="Consolas" panose="020B0609020204030204" pitchFamily="49" charset="0"/>
                <a:ea typeface="Batang" panose="02030600000101010101" pitchFamily="18" charset="-127"/>
                <a:cs typeface="Consolas" panose="020B0609020204030204" pitchFamily="49" charset="0"/>
              </a:rPr>
              <a:t>Sequential Inquiry 1~10</a:t>
            </a:r>
            <a:endParaRPr lang="zh-TW" altLang="en-US" sz="1000" b="1" i="1" dirty="0">
              <a:latin typeface="Consolas" panose="020B0609020204030204" pitchFamily="49" charset="0"/>
              <a:ea typeface="Batang" panose="02030600000101010101" pitchFamily="18" charset="-127"/>
              <a:cs typeface="Consolas" panose="020B0609020204030204" pitchFamily="49" charset="0"/>
            </a:endParaRPr>
          </a:p>
        </p:txBody>
      </p:sp>
      <p:sp>
        <p:nvSpPr>
          <p:cNvPr id="98" name="文字方塊 97"/>
          <p:cNvSpPr txBox="1"/>
          <p:nvPr/>
        </p:nvSpPr>
        <p:spPr>
          <a:xfrm>
            <a:off x="6019243" y="2949799"/>
            <a:ext cx="2664296" cy="338554"/>
          </a:xfrm>
          <a:prstGeom prst="rect">
            <a:avLst/>
          </a:prstGeom>
          <a:noFill/>
        </p:spPr>
        <p:txBody>
          <a:bodyPr wrap="square" rtlCol="0">
            <a:spAutoFit/>
          </a:bodyPr>
          <a:lstStyle/>
          <a:p>
            <a:r>
              <a:rPr lang="zh-TW" altLang="en-US" sz="1600" dirty="0" smtClean="0">
                <a:solidFill>
                  <a:srgbClr val="FF0000"/>
                </a:solidFill>
                <a:sym typeface="Wingdings" panose="05000000000000000000" pitchFamily="2" charset="2"/>
              </a:rPr>
              <a:t>                </a:t>
            </a:r>
            <a:r>
              <a:rPr lang="zh-TW" altLang="en-US" sz="1600" b="1" dirty="0" smtClean="0">
                <a:solidFill>
                  <a:srgbClr val="FF0000"/>
                </a:solidFill>
                <a:sym typeface="Wingdings" panose="05000000000000000000" pitchFamily="2" charset="2"/>
              </a:rPr>
              <a:t>取車 </a:t>
            </a:r>
            <a:r>
              <a:rPr lang="en-US" altLang="zh-TW" sz="1600" b="1" dirty="0" smtClean="0">
                <a:solidFill>
                  <a:srgbClr val="FF0000"/>
                </a:solidFill>
                <a:sym typeface="Wingdings" panose="05000000000000000000" pitchFamily="2" charset="2"/>
              </a:rPr>
              <a:t> </a:t>
            </a:r>
            <a:r>
              <a:rPr lang="zh-TW" altLang="en-US" sz="1600" b="1" dirty="0" smtClean="0">
                <a:solidFill>
                  <a:srgbClr val="FF0000"/>
                </a:solidFill>
                <a:sym typeface="Wingdings" panose="05000000000000000000" pitchFamily="2" charset="2"/>
              </a:rPr>
              <a:t>離場 </a:t>
            </a:r>
            <a:endParaRPr lang="en-US" altLang="zh-TW" sz="1600" b="1" dirty="0" smtClean="0">
              <a:solidFill>
                <a:srgbClr val="FF0000"/>
              </a:solidFill>
              <a:sym typeface="Wingdings" panose="05000000000000000000" pitchFamily="2" charset="2"/>
            </a:endParaRPr>
          </a:p>
        </p:txBody>
      </p:sp>
    </p:spTree>
    <p:extLst>
      <p:ext uri="{BB962C8B-B14F-4D97-AF65-F5344CB8AC3E}">
        <p14:creationId xmlns:p14="http://schemas.microsoft.com/office/powerpoint/2010/main" val="2054899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p:cNvSpPr/>
          <p:nvPr/>
        </p:nvSpPr>
        <p:spPr>
          <a:xfrm>
            <a:off x="2932904" y="2547523"/>
            <a:ext cx="3133140" cy="2088232"/>
          </a:xfrm>
          <a:prstGeom prst="ellipse">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標題 1"/>
          <p:cNvSpPr txBox="1">
            <a:spLocks/>
          </p:cNvSpPr>
          <p:nvPr/>
        </p:nvSpPr>
        <p:spPr>
          <a:xfrm>
            <a:off x="251520" y="-17140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400" b="1" dirty="0">
                <a:latin typeface="微軟正黑體" panose="020B0604030504040204" pitchFamily="34" charset="-120"/>
                <a:ea typeface="微軟正黑體" panose="020B0604030504040204" pitchFamily="34" charset="-120"/>
              </a:rPr>
              <a:t>基本</a:t>
            </a:r>
            <a:r>
              <a:rPr lang="zh-TW" altLang="en-US" sz="2400" b="1" dirty="0" smtClean="0">
                <a:latin typeface="微軟正黑體" panose="020B0604030504040204" pitchFamily="34" charset="-120"/>
                <a:ea typeface="微軟正黑體" panose="020B0604030504040204" pitchFamily="34" charset="-120"/>
              </a:rPr>
              <a:t>架構方塊圖</a:t>
            </a:r>
            <a:endParaRPr lang="zh-TW" altLang="en-US" sz="2400" b="1" dirty="0">
              <a:latin typeface="微軟正黑體" panose="020B0604030504040204" pitchFamily="34" charset="-120"/>
              <a:ea typeface="微軟正黑體" panose="020B0604030504040204" pitchFamily="34" charset="-120"/>
            </a:endParaRPr>
          </a:p>
        </p:txBody>
      </p:sp>
      <p:grpSp>
        <p:nvGrpSpPr>
          <p:cNvPr id="2048" name="群組 2047"/>
          <p:cNvGrpSpPr/>
          <p:nvPr/>
        </p:nvGrpSpPr>
        <p:grpSpPr>
          <a:xfrm>
            <a:off x="2841518" y="2907564"/>
            <a:ext cx="2632573" cy="1368151"/>
            <a:chOff x="2656621" y="2903248"/>
            <a:chExt cx="2632573" cy="1368151"/>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9625" y="2903248"/>
              <a:ext cx="709569" cy="1368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040202">
              <a:off x="3409009" y="3200490"/>
              <a:ext cx="1092597" cy="773669"/>
            </a:xfrm>
            <a:prstGeom prst="rect">
              <a:avLst/>
            </a:prstGeom>
          </p:spPr>
        </p:pic>
        <p:pic>
          <p:nvPicPr>
            <p:cNvPr id="7" name="圖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28244">
              <a:off x="4331971" y="3630467"/>
              <a:ext cx="495307" cy="223902"/>
            </a:xfrm>
            <a:prstGeom prst="rect">
              <a:avLst/>
            </a:prstGeom>
          </p:spPr>
        </p:pic>
        <p:pic>
          <p:nvPicPr>
            <p:cNvPr id="8" name="圖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896" y="2996952"/>
              <a:ext cx="397024" cy="417393"/>
            </a:xfrm>
            <a:prstGeom prst="rect">
              <a:avLst/>
            </a:prstGeom>
          </p:spPr>
        </p:pic>
        <p:sp>
          <p:nvSpPr>
            <p:cNvPr id="24" name="立方體 23"/>
            <p:cNvSpPr/>
            <p:nvPr/>
          </p:nvSpPr>
          <p:spPr>
            <a:xfrm>
              <a:off x="2841518" y="3494619"/>
              <a:ext cx="593306" cy="157781"/>
            </a:xfrm>
            <a:prstGeom prst="cube">
              <a:avLst>
                <a:gd name="adj" fmla="val 8094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2656621" y="3614827"/>
              <a:ext cx="927872" cy="246221"/>
            </a:xfrm>
            <a:prstGeom prst="rect">
              <a:avLst/>
            </a:prstGeom>
            <a:noFill/>
          </p:spPr>
          <p:txBody>
            <a:bodyPr wrap="square" rtlCol="0">
              <a:spAutoFit/>
            </a:bodyPr>
            <a:lstStyle/>
            <a:p>
              <a:r>
                <a:rPr lang="en-US" altLang="zh-TW" sz="1000" dirty="0" smtClean="0">
                  <a:latin typeface="+mj-lt"/>
                  <a:cs typeface="Consolas" panose="020B0609020204030204" pitchFamily="49" charset="0"/>
                </a:rPr>
                <a:t>RF</a:t>
              </a:r>
              <a:r>
                <a:rPr lang="zh-TW" altLang="en-US" sz="1000" dirty="0" smtClean="0">
                  <a:latin typeface="+mj-lt"/>
                  <a:cs typeface="Consolas" panose="020B0609020204030204" pitchFamily="49" charset="0"/>
                </a:rPr>
                <a:t> </a:t>
              </a:r>
              <a:r>
                <a:rPr lang="en-US" altLang="zh-TW" sz="1000" dirty="0" smtClean="0">
                  <a:latin typeface="+mj-lt"/>
                  <a:cs typeface="Consolas" panose="020B0609020204030204" pitchFamily="49" charset="0"/>
                </a:rPr>
                <a:t>ID</a:t>
              </a:r>
              <a:r>
                <a:rPr lang="zh-TW" altLang="en-US" sz="1000" dirty="0" smtClean="0">
                  <a:latin typeface="+mj-lt"/>
                  <a:cs typeface="Consolas" panose="020B0609020204030204" pitchFamily="49" charset="0"/>
                </a:rPr>
                <a:t> </a:t>
              </a:r>
              <a:r>
                <a:rPr lang="en-US" altLang="zh-TW" sz="1000" dirty="0" smtClean="0">
                  <a:latin typeface="+mj-lt"/>
                  <a:cs typeface="Consolas" panose="020B0609020204030204" pitchFamily="49" charset="0"/>
                </a:rPr>
                <a:t>Reader</a:t>
              </a:r>
              <a:endParaRPr lang="zh-TW" altLang="en-US" sz="1000" dirty="0">
                <a:latin typeface="+mj-lt"/>
                <a:cs typeface="Consolas" panose="020B0609020204030204" pitchFamily="49" charset="0"/>
              </a:endParaRPr>
            </a:p>
          </p:txBody>
        </p:sp>
        <p:cxnSp>
          <p:nvCxnSpPr>
            <p:cNvPr id="30" name="直線接點 29"/>
            <p:cNvCxnSpPr/>
            <p:nvPr/>
          </p:nvCxnSpPr>
          <p:spPr>
            <a:xfrm>
              <a:off x="3353522" y="3573016"/>
              <a:ext cx="115485"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0551" y="3181428"/>
            <a:ext cx="565034" cy="28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5" name="文字方塊 2054"/>
          <p:cNvSpPr txBox="1"/>
          <p:nvPr/>
        </p:nvSpPr>
        <p:spPr>
          <a:xfrm>
            <a:off x="3285124" y="5550916"/>
            <a:ext cx="2617084" cy="523220"/>
          </a:xfrm>
          <a:prstGeom prst="rect">
            <a:avLst/>
          </a:prstGeom>
          <a:noFill/>
        </p:spPr>
        <p:txBody>
          <a:bodyPr wrap="square" rtlCol="0">
            <a:spAutoFit/>
          </a:bodyPr>
          <a:lstStyle/>
          <a:p>
            <a:r>
              <a:rPr lang="zh-TW" altLang="en-US" sz="2800" dirty="0" smtClean="0"/>
              <a:t>．．．．．．</a:t>
            </a:r>
            <a:endParaRPr lang="zh-TW" altLang="en-US" sz="2800" dirty="0"/>
          </a:p>
        </p:txBody>
      </p:sp>
      <p:sp>
        <p:nvSpPr>
          <p:cNvPr id="43" name="文字方塊 42"/>
          <p:cNvSpPr txBox="1"/>
          <p:nvPr/>
        </p:nvSpPr>
        <p:spPr>
          <a:xfrm rot="5400000">
            <a:off x="6293325" y="3502391"/>
            <a:ext cx="2169886" cy="523220"/>
          </a:xfrm>
          <a:prstGeom prst="rect">
            <a:avLst/>
          </a:prstGeom>
          <a:noFill/>
        </p:spPr>
        <p:txBody>
          <a:bodyPr wrap="square" rtlCol="0">
            <a:spAutoFit/>
          </a:bodyPr>
          <a:lstStyle/>
          <a:p>
            <a:r>
              <a:rPr lang="zh-TW" altLang="en-US" sz="2800" dirty="0" smtClean="0"/>
              <a:t>．．．</a:t>
            </a:r>
            <a:endParaRPr lang="zh-TW" altLang="en-US" sz="2800" dirty="0"/>
          </a:p>
        </p:txBody>
      </p:sp>
      <p:cxnSp>
        <p:nvCxnSpPr>
          <p:cNvPr id="9" name="直線單箭頭接點 8"/>
          <p:cNvCxnSpPr/>
          <p:nvPr/>
        </p:nvCxnSpPr>
        <p:spPr>
          <a:xfrm flipH="1" flipV="1">
            <a:off x="2555776" y="2276872"/>
            <a:ext cx="625913" cy="511486"/>
          </a:xfrm>
          <a:prstGeom prst="straightConnector1">
            <a:avLst/>
          </a:prstGeom>
          <a:ln>
            <a:prstDash val="dash"/>
            <a:tailEnd type="stealth" w="lg" len="lg"/>
          </a:ln>
        </p:spPr>
        <p:style>
          <a:lnRef idx="1">
            <a:schemeClr val="accent1"/>
          </a:lnRef>
          <a:fillRef idx="0">
            <a:schemeClr val="accent1"/>
          </a:fillRef>
          <a:effectRef idx="0">
            <a:schemeClr val="accent1"/>
          </a:effectRef>
          <a:fontRef idx="minor">
            <a:schemeClr val="tx1"/>
          </a:fontRef>
        </p:style>
      </p:cxnSp>
      <p:grpSp>
        <p:nvGrpSpPr>
          <p:cNvPr id="10" name="群組 9"/>
          <p:cNvGrpSpPr/>
          <p:nvPr/>
        </p:nvGrpSpPr>
        <p:grpSpPr>
          <a:xfrm>
            <a:off x="827584" y="4779814"/>
            <a:ext cx="2218311" cy="1529506"/>
            <a:chOff x="990646" y="4869339"/>
            <a:chExt cx="2218311" cy="1529506"/>
          </a:xfrm>
        </p:grpSpPr>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46" y="4869339"/>
              <a:ext cx="1749699" cy="135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313922" flipH="1">
              <a:off x="1992926" y="5725187"/>
              <a:ext cx="964863" cy="50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向右箭號 20"/>
            <p:cNvSpPr/>
            <p:nvPr/>
          </p:nvSpPr>
          <p:spPr>
            <a:xfrm rot="344851">
              <a:off x="2841518" y="6088519"/>
              <a:ext cx="367439" cy="310326"/>
            </a:xfrm>
            <a:prstGeom prst="rightArrow">
              <a:avLst>
                <a:gd name="adj1" fmla="val 50000"/>
                <a:gd name="adj2" fmla="val 58843"/>
              </a:avLst>
            </a:prstGeom>
            <a:gradFill flip="none" rotWithShape="1">
              <a:gsLst>
                <a:gs pos="0">
                  <a:srgbClr val="FFC000">
                    <a:lumMod val="0"/>
                    <a:lumOff val="100000"/>
                  </a:srgbClr>
                </a:gs>
                <a:gs pos="100000">
                  <a:srgbClr val="D2DDF1">
                    <a:lumMod val="0"/>
                  </a:srgbClr>
                </a:gs>
                <a:gs pos="0">
                  <a:schemeClr val="accent1">
                    <a:tint val="44500"/>
                    <a:satMod val="160000"/>
                  </a:schemeClr>
                </a:gs>
                <a:gs pos="100000">
                  <a:schemeClr val="accent1">
                    <a:tint val="23500"/>
                    <a:satMod val="160000"/>
                  </a:schemeClr>
                </a:gs>
              </a:gsLst>
              <a:lin ang="10800000" scaled="1"/>
              <a:tileRect/>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1155695">
              <a:off x="1483441" y="5742957"/>
              <a:ext cx="367439" cy="310326"/>
            </a:xfrm>
            <a:prstGeom prst="rightArrow">
              <a:avLst>
                <a:gd name="adj1" fmla="val 50000"/>
                <a:gd name="adj2" fmla="val 58843"/>
              </a:avLst>
            </a:prstGeom>
            <a:gradFill flip="none" rotWithShape="1">
              <a:gsLst>
                <a:gs pos="0">
                  <a:srgbClr val="FFC000">
                    <a:lumMod val="0"/>
                    <a:lumOff val="100000"/>
                  </a:srgbClr>
                </a:gs>
                <a:gs pos="100000">
                  <a:srgbClr val="D2DDF1">
                    <a:lumMod val="0"/>
                  </a:srgbClr>
                </a:gs>
                <a:gs pos="0">
                  <a:schemeClr val="accent1">
                    <a:tint val="44500"/>
                    <a:satMod val="160000"/>
                  </a:schemeClr>
                </a:gs>
                <a:gs pos="100000">
                  <a:schemeClr val="accent1">
                    <a:tint val="23500"/>
                    <a:satMod val="160000"/>
                  </a:schemeClr>
                </a:gs>
              </a:gsLst>
              <a:lin ang="10800000" scaled="1"/>
              <a:tileRect/>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1" name="群組 50"/>
          <p:cNvGrpSpPr/>
          <p:nvPr/>
        </p:nvGrpSpPr>
        <p:grpSpPr>
          <a:xfrm>
            <a:off x="6122264" y="4783745"/>
            <a:ext cx="2218311" cy="1529506"/>
            <a:chOff x="990646" y="4869339"/>
            <a:chExt cx="2218311" cy="1529506"/>
          </a:xfrm>
        </p:grpSpPr>
        <p:pic>
          <p:nvPicPr>
            <p:cNvPr id="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46" y="4869339"/>
              <a:ext cx="1749699" cy="135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313922" flipH="1">
              <a:off x="1992926" y="5725187"/>
              <a:ext cx="964863" cy="50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向右箭號 53"/>
            <p:cNvSpPr/>
            <p:nvPr/>
          </p:nvSpPr>
          <p:spPr>
            <a:xfrm rot="344851">
              <a:off x="2841518" y="6088519"/>
              <a:ext cx="367439" cy="310326"/>
            </a:xfrm>
            <a:prstGeom prst="rightArrow">
              <a:avLst>
                <a:gd name="adj1" fmla="val 50000"/>
                <a:gd name="adj2" fmla="val 58843"/>
              </a:avLst>
            </a:prstGeom>
            <a:gradFill flip="none" rotWithShape="1">
              <a:gsLst>
                <a:gs pos="0">
                  <a:srgbClr val="FFC000">
                    <a:lumMod val="0"/>
                    <a:lumOff val="100000"/>
                  </a:srgbClr>
                </a:gs>
                <a:gs pos="100000">
                  <a:srgbClr val="D2DDF1">
                    <a:lumMod val="0"/>
                  </a:srgbClr>
                </a:gs>
                <a:gs pos="0">
                  <a:schemeClr val="accent1">
                    <a:tint val="44500"/>
                    <a:satMod val="160000"/>
                  </a:schemeClr>
                </a:gs>
                <a:gs pos="100000">
                  <a:schemeClr val="accent1">
                    <a:tint val="23500"/>
                    <a:satMod val="160000"/>
                  </a:schemeClr>
                </a:gs>
              </a:gsLst>
              <a:lin ang="10800000" scaled="1"/>
              <a:tileRect/>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向右箭號 54"/>
            <p:cNvSpPr/>
            <p:nvPr/>
          </p:nvSpPr>
          <p:spPr>
            <a:xfrm rot="11155695">
              <a:off x="1483441" y="5742957"/>
              <a:ext cx="367439" cy="310326"/>
            </a:xfrm>
            <a:prstGeom prst="rightArrow">
              <a:avLst>
                <a:gd name="adj1" fmla="val 50000"/>
                <a:gd name="adj2" fmla="val 58843"/>
              </a:avLst>
            </a:prstGeom>
            <a:gradFill flip="none" rotWithShape="1">
              <a:gsLst>
                <a:gs pos="0">
                  <a:srgbClr val="FFC000">
                    <a:lumMod val="0"/>
                    <a:lumOff val="100000"/>
                  </a:srgbClr>
                </a:gs>
                <a:gs pos="100000">
                  <a:srgbClr val="D2DDF1">
                    <a:lumMod val="0"/>
                  </a:srgbClr>
                </a:gs>
                <a:gs pos="0">
                  <a:schemeClr val="accent1">
                    <a:tint val="44500"/>
                    <a:satMod val="160000"/>
                  </a:schemeClr>
                </a:gs>
                <a:gs pos="100000">
                  <a:schemeClr val="accent1">
                    <a:tint val="23500"/>
                    <a:satMod val="160000"/>
                  </a:schemeClr>
                </a:gs>
              </a:gsLst>
              <a:lin ang="10800000" scaled="1"/>
              <a:tileRect/>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6" name="群組 55"/>
          <p:cNvGrpSpPr/>
          <p:nvPr/>
        </p:nvGrpSpPr>
        <p:grpSpPr>
          <a:xfrm>
            <a:off x="6135362" y="743003"/>
            <a:ext cx="2218311" cy="1529506"/>
            <a:chOff x="990646" y="4869339"/>
            <a:chExt cx="2218311" cy="1529506"/>
          </a:xfrm>
        </p:grpSpPr>
        <p:pic>
          <p:nvPicPr>
            <p:cNvPr id="5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46" y="4869339"/>
              <a:ext cx="1749699" cy="135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313922" flipH="1">
              <a:off x="1992926" y="5725187"/>
              <a:ext cx="964863" cy="50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向右箭號 58"/>
            <p:cNvSpPr/>
            <p:nvPr/>
          </p:nvSpPr>
          <p:spPr>
            <a:xfrm rot="344851">
              <a:off x="2841518" y="6088519"/>
              <a:ext cx="367439" cy="310326"/>
            </a:xfrm>
            <a:prstGeom prst="rightArrow">
              <a:avLst>
                <a:gd name="adj1" fmla="val 50000"/>
                <a:gd name="adj2" fmla="val 58843"/>
              </a:avLst>
            </a:prstGeom>
            <a:gradFill flip="none" rotWithShape="1">
              <a:gsLst>
                <a:gs pos="0">
                  <a:srgbClr val="FFC000">
                    <a:lumMod val="0"/>
                    <a:lumOff val="100000"/>
                  </a:srgbClr>
                </a:gs>
                <a:gs pos="100000">
                  <a:srgbClr val="D2DDF1">
                    <a:lumMod val="0"/>
                  </a:srgbClr>
                </a:gs>
                <a:gs pos="0">
                  <a:schemeClr val="accent1">
                    <a:tint val="44500"/>
                    <a:satMod val="160000"/>
                  </a:schemeClr>
                </a:gs>
                <a:gs pos="100000">
                  <a:schemeClr val="accent1">
                    <a:tint val="23500"/>
                    <a:satMod val="160000"/>
                  </a:schemeClr>
                </a:gs>
              </a:gsLst>
              <a:lin ang="10800000" scaled="1"/>
              <a:tileRect/>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向右箭號 59"/>
            <p:cNvSpPr/>
            <p:nvPr/>
          </p:nvSpPr>
          <p:spPr>
            <a:xfrm rot="11155695">
              <a:off x="1483441" y="5742957"/>
              <a:ext cx="367439" cy="310326"/>
            </a:xfrm>
            <a:prstGeom prst="rightArrow">
              <a:avLst>
                <a:gd name="adj1" fmla="val 50000"/>
                <a:gd name="adj2" fmla="val 58843"/>
              </a:avLst>
            </a:prstGeom>
            <a:gradFill flip="none" rotWithShape="1">
              <a:gsLst>
                <a:gs pos="0">
                  <a:srgbClr val="FFC000">
                    <a:lumMod val="0"/>
                    <a:lumOff val="100000"/>
                  </a:srgbClr>
                </a:gs>
                <a:gs pos="100000">
                  <a:srgbClr val="D2DDF1">
                    <a:lumMod val="0"/>
                  </a:srgbClr>
                </a:gs>
                <a:gs pos="0">
                  <a:schemeClr val="accent1">
                    <a:tint val="44500"/>
                    <a:satMod val="160000"/>
                  </a:schemeClr>
                </a:gs>
                <a:gs pos="100000">
                  <a:schemeClr val="accent1">
                    <a:tint val="23500"/>
                    <a:satMod val="160000"/>
                  </a:schemeClr>
                </a:gs>
              </a:gsLst>
              <a:lin ang="10800000" scaled="1"/>
              <a:tileRect/>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61" name="直線單箭頭接點 60"/>
          <p:cNvCxnSpPr/>
          <p:nvPr/>
        </p:nvCxnSpPr>
        <p:spPr>
          <a:xfrm flipH="1" flipV="1">
            <a:off x="2483768" y="2348880"/>
            <a:ext cx="625913" cy="511486"/>
          </a:xfrm>
          <a:prstGeom prst="straightConnector1">
            <a:avLst/>
          </a:prstGeom>
          <a:ln>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107898" y="2068740"/>
            <a:ext cx="1318957" cy="738664"/>
          </a:xfrm>
          <a:prstGeom prst="rect">
            <a:avLst/>
          </a:prstGeom>
          <a:noFill/>
        </p:spPr>
        <p:txBody>
          <a:bodyPr wrap="square" rtlCol="0">
            <a:spAutoFit/>
          </a:bodyPr>
          <a:lstStyle/>
          <a:p>
            <a:r>
              <a:rPr lang="en-US" altLang="zh-TW" sz="1400" dirty="0" smtClean="0">
                <a:latin typeface="+mj-lt"/>
                <a:cs typeface="Consolas" panose="020B0609020204030204" pitchFamily="49" charset="0"/>
              </a:rPr>
              <a:t>1) Parking Entrance Inquiry</a:t>
            </a:r>
            <a:endParaRPr lang="zh-TW" altLang="en-US" sz="1400" dirty="0">
              <a:latin typeface="+mj-lt"/>
              <a:cs typeface="Consolas" panose="020B0609020204030204" pitchFamily="49" charset="0"/>
            </a:endParaRPr>
          </a:p>
        </p:txBody>
      </p:sp>
      <p:sp>
        <p:nvSpPr>
          <p:cNvPr id="62" name="文字方塊 61"/>
          <p:cNvSpPr txBox="1"/>
          <p:nvPr/>
        </p:nvSpPr>
        <p:spPr>
          <a:xfrm>
            <a:off x="1639223" y="2496468"/>
            <a:ext cx="1318957" cy="523220"/>
          </a:xfrm>
          <a:prstGeom prst="rect">
            <a:avLst/>
          </a:prstGeom>
          <a:noFill/>
        </p:spPr>
        <p:txBody>
          <a:bodyPr wrap="square" rtlCol="0">
            <a:spAutoFit/>
          </a:bodyPr>
          <a:lstStyle/>
          <a:p>
            <a:r>
              <a:rPr lang="en-US" altLang="zh-TW" sz="1400" dirty="0" smtClean="0">
                <a:latin typeface="+mj-lt"/>
                <a:cs typeface="Consolas" panose="020B0609020204030204" pitchFamily="49" charset="0"/>
              </a:rPr>
              <a:t>Responding Card ID</a:t>
            </a:r>
            <a:endParaRPr lang="zh-TW" altLang="en-US" sz="1400" dirty="0">
              <a:latin typeface="+mj-lt"/>
              <a:cs typeface="Consolas" panose="020B0609020204030204" pitchFamily="49" charset="0"/>
            </a:endParaRPr>
          </a:p>
        </p:txBody>
      </p:sp>
      <p:cxnSp>
        <p:nvCxnSpPr>
          <p:cNvPr id="63" name="直線單箭頭接點 62"/>
          <p:cNvCxnSpPr/>
          <p:nvPr/>
        </p:nvCxnSpPr>
        <p:spPr>
          <a:xfrm flipH="1">
            <a:off x="2352452" y="4124439"/>
            <a:ext cx="671830" cy="503297"/>
          </a:xfrm>
          <a:prstGeom prst="straightConnector1">
            <a:avLst/>
          </a:prstGeom>
          <a:ln>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flipH="1">
            <a:off x="2448865" y="4149080"/>
            <a:ext cx="701304" cy="539730"/>
          </a:xfrm>
          <a:prstGeom prst="straightConnector1">
            <a:avLst/>
          </a:prstGeom>
          <a:ln>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1639223" y="3903980"/>
            <a:ext cx="1318957" cy="523220"/>
          </a:xfrm>
          <a:prstGeom prst="rect">
            <a:avLst/>
          </a:prstGeom>
          <a:noFill/>
        </p:spPr>
        <p:txBody>
          <a:bodyPr wrap="square" rtlCol="0">
            <a:spAutoFit/>
          </a:bodyPr>
          <a:lstStyle/>
          <a:p>
            <a:r>
              <a:rPr lang="en-US" altLang="zh-TW" sz="1400" dirty="0" smtClean="0">
                <a:latin typeface="+mj-lt"/>
                <a:cs typeface="Consolas" panose="020B0609020204030204" pitchFamily="49" charset="0"/>
              </a:rPr>
              <a:t>2) No.1 Parking Lot Inquiry</a:t>
            </a:r>
            <a:endParaRPr lang="zh-TW" altLang="en-US" sz="1400" dirty="0">
              <a:latin typeface="+mj-lt"/>
              <a:cs typeface="Consolas" panose="020B0609020204030204" pitchFamily="49" charset="0"/>
            </a:endParaRPr>
          </a:p>
        </p:txBody>
      </p:sp>
      <p:sp>
        <p:nvSpPr>
          <p:cNvPr id="72" name="文字方塊 71"/>
          <p:cNvSpPr txBox="1"/>
          <p:nvPr/>
        </p:nvSpPr>
        <p:spPr>
          <a:xfrm>
            <a:off x="2683543" y="4427200"/>
            <a:ext cx="1353274" cy="954107"/>
          </a:xfrm>
          <a:prstGeom prst="rect">
            <a:avLst/>
          </a:prstGeom>
          <a:noFill/>
        </p:spPr>
        <p:txBody>
          <a:bodyPr wrap="square" rtlCol="0">
            <a:spAutoFit/>
          </a:bodyPr>
          <a:lstStyle/>
          <a:p>
            <a:r>
              <a:rPr lang="en-US" altLang="zh-TW" sz="1400" dirty="0" smtClean="0">
                <a:latin typeface="+mj-lt"/>
                <a:cs typeface="Consolas" panose="020B0609020204030204" pitchFamily="49" charset="0"/>
              </a:rPr>
              <a:t>Responding  No.1 parking lot being vacant or oppcupied</a:t>
            </a:r>
            <a:endParaRPr lang="zh-TW" altLang="en-US" sz="1400" dirty="0">
              <a:latin typeface="+mj-lt"/>
              <a:cs typeface="Consolas" panose="020B0609020204030204" pitchFamily="49" charset="0"/>
            </a:endParaRPr>
          </a:p>
        </p:txBody>
      </p:sp>
      <p:sp>
        <p:nvSpPr>
          <p:cNvPr id="73" name="文字方塊 72"/>
          <p:cNvSpPr txBox="1"/>
          <p:nvPr/>
        </p:nvSpPr>
        <p:spPr>
          <a:xfrm>
            <a:off x="4631610" y="4547165"/>
            <a:ext cx="1318957" cy="523220"/>
          </a:xfrm>
          <a:prstGeom prst="rect">
            <a:avLst/>
          </a:prstGeom>
          <a:noFill/>
        </p:spPr>
        <p:txBody>
          <a:bodyPr wrap="square" rtlCol="0">
            <a:spAutoFit/>
          </a:bodyPr>
          <a:lstStyle/>
          <a:p>
            <a:r>
              <a:rPr lang="en-US" altLang="zh-TW" sz="1400" dirty="0" smtClean="0">
                <a:latin typeface="+mj-lt"/>
                <a:cs typeface="Consolas" panose="020B0609020204030204" pitchFamily="49" charset="0"/>
              </a:rPr>
              <a:t>6) No.5 Parking Lot Inquiry</a:t>
            </a:r>
            <a:endParaRPr lang="zh-TW" altLang="en-US" sz="1400" dirty="0">
              <a:latin typeface="+mj-lt"/>
              <a:cs typeface="Consolas" panose="020B0609020204030204" pitchFamily="49" charset="0"/>
            </a:endParaRPr>
          </a:p>
        </p:txBody>
      </p:sp>
      <p:cxnSp>
        <p:nvCxnSpPr>
          <p:cNvPr id="74" name="直線單箭頭接點 73"/>
          <p:cNvCxnSpPr>
            <a:stCxn id="2" idx="5"/>
          </p:cNvCxnSpPr>
          <p:nvPr/>
        </p:nvCxnSpPr>
        <p:spPr>
          <a:xfrm>
            <a:off x="5607206" y="4329941"/>
            <a:ext cx="788577" cy="508431"/>
          </a:xfrm>
          <a:prstGeom prst="straightConnector1">
            <a:avLst/>
          </a:prstGeom>
          <a:ln>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5571396" y="4186305"/>
            <a:ext cx="737511" cy="466831"/>
          </a:xfrm>
          <a:prstGeom prst="straightConnector1">
            <a:avLst/>
          </a:prstGeom>
          <a:ln>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5914991" y="3577332"/>
            <a:ext cx="1353274" cy="954107"/>
          </a:xfrm>
          <a:prstGeom prst="rect">
            <a:avLst/>
          </a:prstGeom>
          <a:noFill/>
        </p:spPr>
        <p:txBody>
          <a:bodyPr wrap="square" rtlCol="0">
            <a:spAutoFit/>
          </a:bodyPr>
          <a:lstStyle/>
          <a:p>
            <a:r>
              <a:rPr lang="en-US" altLang="zh-TW" sz="1400" dirty="0" smtClean="0">
                <a:latin typeface="+mj-lt"/>
                <a:cs typeface="Consolas" panose="020B0609020204030204" pitchFamily="49" charset="0"/>
              </a:rPr>
              <a:t>Responding  No.5 parking lot being vacant or oppcupied</a:t>
            </a:r>
            <a:endParaRPr lang="zh-TW" altLang="en-US" sz="1400" dirty="0">
              <a:latin typeface="+mj-lt"/>
              <a:cs typeface="Consolas" panose="020B0609020204030204" pitchFamily="49" charset="0"/>
            </a:endParaRPr>
          </a:p>
        </p:txBody>
      </p:sp>
      <p:cxnSp>
        <p:nvCxnSpPr>
          <p:cNvPr id="90" name="直線單箭頭接點 89"/>
          <p:cNvCxnSpPr/>
          <p:nvPr/>
        </p:nvCxnSpPr>
        <p:spPr>
          <a:xfrm flipH="1">
            <a:off x="5360936" y="2097712"/>
            <a:ext cx="753856" cy="558866"/>
          </a:xfrm>
          <a:prstGeom prst="straightConnector1">
            <a:avLst/>
          </a:prstGeom>
          <a:ln>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flipV="1">
            <a:off x="5422061" y="2199394"/>
            <a:ext cx="769165" cy="558684"/>
          </a:xfrm>
          <a:prstGeom prst="straightConnector1">
            <a:avLst/>
          </a:prstGeom>
          <a:ln>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a:off x="4701457" y="1868385"/>
            <a:ext cx="1318957" cy="738664"/>
          </a:xfrm>
          <a:prstGeom prst="rect">
            <a:avLst/>
          </a:prstGeom>
          <a:noFill/>
        </p:spPr>
        <p:txBody>
          <a:bodyPr wrap="square" rtlCol="0">
            <a:spAutoFit/>
          </a:bodyPr>
          <a:lstStyle/>
          <a:p>
            <a:r>
              <a:rPr lang="en-US" altLang="zh-TW" sz="1400" dirty="0" smtClean="0">
                <a:latin typeface="+mj-lt"/>
                <a:cs typeface="Consolas" panose="020B0609020204030204" pitchFamily="49" charset="0"/>
              </a:rPr>
              <a:t>11) No.10 Parking Lot Inquiry</a:t>
            </a:r>
            <a:endParaRPr lang="zh-TW" altLang="en-US" sz="1400" dirty="0">
              <a:latin typeface="+mj-lt"/>
              <a:cs typeface="Consolas" panose="020B0609020204030204" pitchFamily="49" charset="0"/>
            </a:endParaRPr>
          </a:p>
        </p:txBody>
      </p:sp>
      <p:sp>
        <p:nvSpPr>
          <p:cNvPr id="96" name="文字方塊 95"/>
          <p:cNvSpPr txBox="1"/>
          <p:nvPr/>
        </p:nvSpPr>
        <p:spPr>
          <a:xfrm>
            <a:off x="5729822" y="2383312"/>
            <a:ext cx="1353274" cy="954107"/>
          </a:xfrm>
          <a:prstGeom prst="rect">
            <a:avLst/>
          </a:prstGeom>
          <a:noFill/>
        </p:spPr>
        <p:txBody>
          <a:bodyPr wrap="square" rtlCol="0">
            <a:spAutoFit/>
          </a:bodyPr>
          <a:lstStyle/>
          <a:p>
            <a:r>
              <a:rPr lang="en-US" altLang="zh-TW" sz="1400" dirty="0" smtClean="0">
                <a:latin typeface="+mj-lt"/>
                <a:cs typeface="Consolas" panose="020B0609020204030204" pitchFamily="49" charset="0"/>
              </a:rPr>
              <a:t>Responding No.10 parking lot being vacant or oppcupied</a:t>
            </a:r>
            <a:endParaRPr lang="zh-TW" altLang="en-US" sz="1400" dirty="0">
              <a:latin typeface="+mj-lt"/>
              <a:cs typeface="Consolas" panose="020B0609020204030204" pitchFamily="49" charset="0"/>
            </a:endParaRPr>
          </a:p>
        </p:txBody>
      </p:sp>
      <p:sp>
        <p:nvSpPr>
          <p:cNvPr id="65" name="文字方塊 64"/>
          <p:cNvSpPr txBox="1"/>
          <p:nvPr/>
        </p:nvSpPr>
        <p:spPr>
          <a:xfrm>
            <a:off x="259320" y="4431394"/>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Emitter</a:t>
            </a:r>
            <a:endParaRPr lang="en-US" altLang="zh-TW" sz="1400" b="1" dirty="0" smtClean="0">
              <a:solidFill>
                <a:srgbClr val="0070C0"/>
              </a:solidFill>
            </a:endParaRPr>
          </a:p>
        </p:txBody>
      </p:sp>
      <p:sp>
        <p:nvSpPr>
          <p:cNvPr id="66" name="文字方塊 65"/>
          <p:cNvSpPr txBox="1"/>
          <p:nvPr/>
        </p:nvSpPr>
        <p:spPr>
          <a:xfrm>
            <a:off x="6835564" y="4366126"/>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Emitter</a:t>
            </a:r>
            <a:endParaRPr lang="en-US" altLang="zh-TW" sz="1400" b="1" dirty="0" smtClean="0">
              <a:solidFill>
                <a:srgbClr val="0070C0"/>
              </a:solidFill>
            </a:endParaRPr>
          </a:p>
        </p:txBody>
      </p:sp>
      <p:sp>
        <p:nvSpPr>
          <p:cNvPr id="67" name="文字方塊 66"/>
          <p:cNvSpPr txBox="1"/>
          <p:nvPr/>
        </p:nvSpPr>
        <p:spPr>
          <a:xfrm>
            <a:off x="6441519" y="313492"/>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Emitter</a:t>
            </a:r>
            <a:endParaRPr lang="en-US" altLang="zh-TW" sz="1400" b="1" dirty="0" smtClean="0">
              <a:solidFill>
                <a:srgbClr val="0070C0"/>
              </a:solidFill>
            </a:endParaRPr>
          </a:p>
        </p:txBody>
      </p:sp>
      <p:sp>
        <p:nvSpPr>
          <p:cNvPr id="68" name="文字方塊 67"/>
          <p:cNvSpPr txBox="1"/>
          <p:nvPr/>
        </p:nvSpPr>
        <p:spPr>
          <a:xfrm>
            <a:off x="3584855" y="3861048"/>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Collector</a:t>
            </a:r>
            <a:endParaRPr lang="en-US" altLang="zh-TW" sz="1400" b="1" dirty="0" smtClean="0">
              <a:solidFill>
                <a:srgbClr val="0070C0"/>
              </a:solidFill>
            </a:endParaRPr>
          </a:p>
        </p:txBody>
      </p:sp>
      <p:grpSp>
        <p:nvGrpSpPr>
          <p:cNvPr id="16" name="群組 15"/>
          <p:cNvGrpSpPr/>
          <p:nvPr/>
        </p:nvGrpSpPr>
        <p:grpSpPr>
          <a:xfrm>
            <a:off x="711524" y="836712"/>
            <a:ext cx="2924372" cy="1385688"/>
            <a:chOff x="827583" y="922264"/>
            <a:chExt cx="2924372" cy="1385688"/>
          </a:xfrm>
        </p:grpSpPr>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3" y="1297221"/>
              <a:ext cx="840349" cy="571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群組 10"/>
            <p:cNvGrpSpPr/>
            <p:nvPr/>
          </p:nvGrpSpPr>
          <p:grpSpPr>
            <a:xfrm>
              <a:off x="1630649" y="1063772"/>
              <a:ext cx="951159" cy="863939"/>
              <a:chOff x="1792194" y="3627711"/>
              <a:chExt cx="700266" cy="698311"/>
            </a:xfrm>
          </p:grpSpPr>
          <p:pic>
            <p:nvPicPr>
              <p:cNvPr id="12" name="圖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1882392" flipV="1">
                <a:off x="1792194" y="3869035"/>
                <a:ext cx="645369" cy="456987"/>
              </a:xfrm>
              <a:prstGeom prst="rect">
                <a:avLst/>
              </a:prstGeom>
            </p:spPr>
          </p:pic>
          <p:pic>
            <p:nvPicPr>
              <p:cNvPr id="13" name="圖片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14878" y="3627711"/>
                <a:ext cx="377582" cy="396954"/>
              </a:xfrm>
              <a:prstGeom prst="rect">
                <a:avLst/>
              </a:prstGeom>
            </p:spPr>
          </p:pic>
        </p:grpSp>
        <p:sp>
          <p:nvSpPr>
            <p:cNvPr id="14" name="立方體 13"/>
            <p:cNvSpPr/>
            <p:nvPr/>
          </p:nvSpPr>
          <p:spPr>
            <a:xfrm>
              <a:off x="2492524" y="1645022"/>
              <a:ext cx="593306" cy="157781"/>
            </a:xfrm>
            <a:prstGeom prst="cube">
              <a:avLst>
                <a:gd name="adj" fmla="val 8094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2339752" y="1784732"/>
              <a:ext cx="927872" cy="246221"/>
            </a:xfrm>
            <a:prstGeom prst="rect">
              <a:avLst/>
            </a:prstGeom>
            <a:noFill/>
          </p:spPr>
          <p:txBody>
            <a:bodyPr wrap="square" rtlCol="0">
              <a:spAutoFit/>
            </a:bodyPr>
            <a:lstStyle/>
            <a:p>
              <a:r>
                <a:rPr lang="en-US" altLang="zh-TW" sz="1000" dirty="0" smtClean="0">
                  <a:latin typeface="+mj-lt"/>
                  <a:cs typeface="Consolas" panose="020B0609020204030204" pitchFamily="49" charset="0"/>
                </a:rPr>
                <a:t>RF</a:t>
              </a:r>
              <a:r>
                <a:rPr lang="zh-TW" altLang="en-US" sz="1000" dirty="0" smtClean="0">
                  <a:latin typeface="+mj-lt"/>
                  <a:cs typeface="Consolas" panose="020B0609020204030204" pitchFamily="49" charset="0"/>
                </a:rPr>
                <a:t> </a:t>
              </a:r>
              <a:r>
                <a:rPr lang="en-US" altLang="zh-TW" sz="1000" dirty="0" smtClean="0">
                  <a:latin typeface="+mj-lt"/>
                  <a:cs typeface="Consolas" panose="020B0609020204030204" pitchFamily="49" charset="0"/>
                </a:rPr>
                <a:t>ID</a:t>
              </a:r>
              <a:r>
                <a:rPr lang="zh-TW" altLang="en-US" sz="1000" dirty="0" smtClean="0">
                  <a:latin typeface="+mj-lt"/>
                  <a:cs typeface="Consolas" panose="020B0609020204030204" pitchFamily="49" charset="0"/>
                </a:rPr>
                <a:t> </a:t>
              </a:r>
              <a:r>
                <a:rPr lang="en-US" altLang="zh-TW" sz="1000" dirty="0" smtClean="0">
                  <a:latin typeface="+mj-lt"/>
                  <a:cs typeface="Consolas" panose="020B0609020204030204" pitchFamily="49" charset="0"/>
                </a:rPr>
                <a:t>Reader</a:t>
              </a:r>
              <a:endParaRPr lang="zh-TW" altLang="en-US" sz="1000" dirty="0">
                <a:latin typeface="+mj-lt"/>
                <a:cs typeface="Consolas" panose="020B0609020204030204" pitchFamily="49" charset="0"/>
              </a:endParaRPr>
            </a:p>
          </p:txBody>
        </p:sp>
        <p:cxnSp>
          <p:nvCxnSpPr>
            <p:cNvPr id="19" name="直線接點 18"/>
            <p:cNvCxnSpPr/>
            <p:nvPr/>
          </p:nvCxnSpPr>
          <p:spPr>
            <a:xfrm>
              <a:off x="2465969" y="1723912"/>
              <a:ext cx="10589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圓角矩形 22"/>
            <p:cNvSpPr/>
            <p:nvPr/>
          </p:nvSpPr>
          <p:spPr>
            <a:xfrm>
              <a:off x="827584" y="922264"/>
              <a:ext cx="2543804" cy="1354608"/>
            </a:xfrm>
            <a:prstGeom prst="roundRect">
              <a:avLst/>
            </a:prstGeom>
            <a:solidFill>
              <a:schemeClr val="accent1">
                <a:alpha val="15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1"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655035" y="1297220"/>
              <a:ext cx="555739" cy="28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 name="文字方塊 2048"/>
            <p:cNvSpPr txBox="1"/>
            <p:nvPr/>
          </p:nvSpPr>
          <p:spPr>
            <a:xfrm>
              <a:off x="2548384" y="1032325"/>
              <a:ext cx="1203571" cy="276999"/>
            </a:xfrm>
            <a:prstGeom prst="rect">
              <a:avLst/>
            </a:prstGeom>
            <a:noFill/>
          </p:spPr>
          <p:txBody>
            <a:bodyPr wrap="square" rtlCol="0">
              <a:spAutoFit/>
            </a:bodyPr>
            <a:lstStyle/>
            <a:p>
              <a:r>
                <a:rPr lang="en-US" altLang="zh-TW" sz="1200" dirty="0" smtClean="0"/>
                <a:t>RF ID Card</a:t>
              </a:r>
              <a:endParaRPr lang="zh-TW" altLang="en-US" sz="1200" dirty="0"/>
            </a:p>
          </p:txBody>
        </p:sp>
        <p:sp>
          <p:nvSpPr>
            <p:cNvPr id="69" name="文字方塊 68"/>
            <p:cNvSpPr txBox="1"/>
            <p:nvPr/>
          </p:nvSpPr>
          <p:spPr>
            <a:xfrm>
              <a:off x="1259632" y="1784732"/>
              <a:ext cx="1443542" cy="523220"/>
            </a:xfrm>
            <a:prstGeom prst="rect">
              <a:avLst/>
            </a:prstGeom>
            <a:noFill/>
          </p:spPr>
          <p:txBody>
            <a:bodyPr wrap="square" rtlCol="0">
              <a:spAutoFit/>
            </a:bodyPr>
            <a:lstStyle/>
            <a:p>
              <a:r>
                <a:rPr lang="en-US" altLang="zh-TW" sz="1400" b="1" dirty="0" smtClean="0">
                  <a:solidFill>
                    <a:srgbClr val="0070C0"/>
                  </a:solidFill>
                </a:rPr>
                <a:t>MCU </a:t>
              </a:r>
              <a:r>
                <a:rPr lang="en-US" altLang="zh-TW" sz="1400" b="1" dirty="0" smtClean="0">
                  <a:solidFill>
                    <a:srgbClr val="0070C0"/>
                  </a:solidFill>
                </a:rPr>
                <a:t>Board –</a:t>
              </a:r>
              <a:r>
                <a:rPr lang="en-US" altLang="zh-TW" sz="1400" b="1" dirty="0" smtClean="0">
                  <a:solidFill>
                    <a:srgbClr val="0070C0"/>
                  </a:solidFill>
                </a:rPr>
                <a:t>&gt; Data Emitter</a:t>
              </a:r>
              <a:endParaRPr lang="en-US" altLang="zh-TW" sz="1400" b="1" dirty="0" smtClean="0">
                <a:solidFill>
                  <a:srgbClr val="0070C0"/>
                </a:solidFill>
              </a:endParaRPr>
            </a:p>
          </p:txBody>
        </p:sp>
      </p:grpSp>
    </p:spTree>
    <p:extLst>
      <p:ext uri="{BB962C8B-B14F-4D97-AF65-F5344CB8AC3E}">
        <p14:creationId xmlns:p14="http://schemas.microsoft.com/office/powerpoint/2010/main" val="3393658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7092280" y="3632632"/>
            <a:ext cx="1188132" cy="1074884"/>
          </a:xfrm>
          <a:prstGeom prst="rect">
            <a:avLst/>
          </a:prstGeom>
          <a:solidFill>
            <a:schemeClr val="accent3">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904148" y="3647292"/>
            <a:ext cx="1188132" cy="1074884"/>
          </a:xfrm>
          <a:prstGeom prst="rect">
            <a:avLst/>
          </a:prstGeom>
          <a:solidFill>
            <a:srgbClr val="FFFF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標題 1"/>
          <p:cNvSpPr txBox="1">
            <a:spLocks/>
          </p:cNvSpPr>
          <p:nvPr/>
        </p:nvSpPr>
        <p:spPr>
          <a:xfrm>
            <a:off x="251520" y="-17140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400" b="1" dirty="0" smtClean="0">
                <a:latin typeface="微軟正黑體" panose="020B0604030504040204" pitchFamily="34" charset="-120"/>
                <a:ea typeface="微軟正黑體" panose="020B0604030504040204" pitchFamily="34" charset="-120"/>
              </a:rPr>
              <a:t>入場停車系統流程圖</a:t>
            </a:r>
            <a:endParaRPr lang="zh-TW" altLang="en-US" sz="2400" b="1" dirty="0">
              <a:latin typeface="微軟正黑體" panose="020B0604030504040204" pitchFamily="34" charset="-120"/>
              <a:ea typeface="微軟正黑體" panose="020B0604030504040204" pitchFamily="34" charset="-120"/>
            </a:endParaRPr>
          </a:p>
        </p:txBody>
      </p:sp>
      <p:sp>
        <p:nvSpPr>
          <p:cNvPr id="5" name="圓角矩形 4"/>
          <p:cNvSpPr/>
          <p:nvPr/>
        </p:nvSpPr>
        <p:spPr>
          <a:xfrm>
            <a:off x="3707904" y="836712"/>
            <a:ext cx="1224136" cy="64807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rPr>
              <a:t>A</a:t>
            </a:r>
            <a:r>
              <a:rPr lang="zh-TW" altLang="en-US" sz="1400" dirty="0" smtClean="0">
                <a:solidFill>
                  <a:schemeClr val="tx1"/>
                </a:solidFill>
              </a:rPr>
              <a:t>車入場</a:t>
            </a:r>
            <a:endParaRPr lang="en-US" altLang="zh-TW" sz="1400" dirty="0" smtClean="0">
              <a:solidFill>
                <a:schemeClr val="tx1"/>
              </a:solidFill>
            </a:endParaRPr>
          </a:p>
        </p:txBody>
      </p:sp>
      <p:cxnSp>
        <p:nvCxnSpPr>
          <p:cNvPr id="7" name="直線單箭頭接點 6"/>
          <p:cNvCxnSpPr/>
          <p:nvPr/>
        </p:nvCxnSpPr>
        <p:spPr>
          <a:xfrm>
            <a:off x="4355976" y="1484784"/>
            <a:ext cx="0" cy="50405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1241432" y="3260860"/>
            <a:ext cx="1368152" cy="7474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尚未准許</a:t>
            </a:r>
            <a:r>
              <a:rPr lang="en-US" altLang="zh-TW" sz="1400" dirty="0" smtClean="0"/>
              <a:t>B </a:t>
            </a:r>
            <a:r>
              <a:rPr lang="zh-TW" altLang="en-US" sz="1400" dirty="0" smtClean="0"/>
              <a:t>車取票入場</a:t>
            </a:r>
            <a:r>
              <a:rPr lang="en-US" altLang="zh-TW" sz="1400" dirty="0" smtClean="0"/>
              <a:t>, </a:t>
            </a:r>
            <a:r>
              <a:rPr lang="zh-TW" altLang="en-US" sz="1400" dirty="0" smtClean="0"/>
              <a:t>直至</a:t>
            </a:r>
            <a:r>
              <a:rPr lang="en-US" altLang="zh-TW" sz="1400" dirty="0" smtClean="0"/>
              <a:t>A</a:t>
            </a:r>
            <a:r>
              <a:rPr lang="zh-TW" altLang="en-US" sz="1400" dirty="0" smtClean="0"/>
              <a:t>車停妥</a:t>
            </a:r>
            <a:endParaRPr lang="en-US" altLang="zh-TW" sz="1400" dirty="0" smtClean="0"/>
          </a:p>
        </p:txBody>
      </p:sp>
      <p:sp>
        <p:nvSpPr>
          <p:cNvPr id="9" name="圓角矩形 8"/>
          <p:cNvSpPr/>
          <p:nvPr/>
        </p:nvSpPr>
        <p:spPr>
          <a:xfrm>
            <a:off x="3669668" y="1988840"/>
            <a:ext cx="1334380" cy="7474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取票入場</a:t>
            </a:r>
            <a:endParaRPr lang="zh-TW" altLang="en-US" sz="1400" dirty="0"/>
          </a:p>
        </p:txBody>
      </p:sp>
      <p:sp>
        <p:nvSpPr>
          <p:cNvPr id="10" name="圓角矩形 9"/>
          <p:cNvSpPr/>
          <p:nvPr/>
        </p:nvSpPr>
        <p:spPr>
          <a:xfrm>
            <a:off x="6406232" y="1976140"/>
            <a:ext cx="1550144" cy="7601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a:t>取票</a:t>
            </a:r>
            <a:r>
              <a:rPr lang="zh-TW" altLang="en-US" sz="1400" dirty="0" smtClean="0"/>
              <a:t>機傳輸</a:t>
            </a:r>
            <a:r>
              <a:rPr lang="en-US" altLang="zh-TW" sz="1400" dirty="0" smtClean="0"/>
              <a:t>RFID </a:t>
            </a:r>
            <a:r>
              <a:rPr lang="zh-TW" altLang="en-US" sz="1400" dirty="0" smtClean="0"/>
              <a:t>編號至主機</a:t>
            </a:r>
            <a:r>
              <a:rPr lang="zh-TW" altLang="en-US" sz="1400" dirty="0"/>
              <a:t>並記錄入場時間</a:t>
            </a:r>
          </a:p>
        </p:txBody>
      </p:sp>
      <p:cxnSp>
        <p:nvCxnSpPr>
          <p:cNvPr id="11" name="直線單箭頭接點 10"/>
          <p:cNvCxnSpPr/>
          <p:nvPr/>
        </p:nvCxnSpPr>
        <p:spPr>
          <a:xfrm>
            <a:off x="4355976" y="2736304"/>
            <a:ext cx="0" cy="50405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12" name="圓角矩形 11"/>
          <p:cNvSpPr/>
          <p:nvPr/>
        </p:nvSpPr>
        <p:spPr>
          <a:xfrm>
            <a:off x="3695068" y="3240360"/>
            <a:ext cx="1334380"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尋找車位停車</a:t>
            </a:r>
            <a:endParaRPr lang="zh-TW" altLang="en-US" sz="1400" dirty="0"/>
          </a:p>
        </p:txBody>
      </p:sp>
      <p:sp>
        <p:nvSpPr>
          <p:cNvPr id="13" name="圓角矩形 12"/>
          <p:cNvSpPr/>
          <p:nvPr/>
        </p:nvSpPr>
        <p:spPr>
          <a:xfrm>
            <a:off x="3716276" y="5844132"/>
            <a:ext cx="1334380"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smtClean="0"/>
              <a:t>A</a:t>
            </a:r>
            <a:r>
              <a:rPr lang="zh-TW" altLang="en-US" sz="1400" dirty="0" smtClean="0"/>
              <a:t>車停妥</a:t>
            </a:r>
            <a:endParaRPr lang="zh-TW" altLang="en-US" sz="1400" dirty="0"/>
          </a:p>
        </p:txBody>
      </p:sp>
      <p:cxnSp>
        <p:nvCxnSpPr>
          <p:cNvPr id="14" name="直線單箭頭接點 13"/>
          <p:cNvCxnSpPr/>
          <p:nvPr/>
        </p:nvCxnSpPr>
        <p:spPr>
          <a:xfrm>
            <a:off x="4355976" y="3960440"/>
            <a:ext cx="0" cy="50405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15" name="流程圖: 決策 14"/>
          <p:cNvSpPr/>
          <p:nvPr/>
        </p:nvSpPr>
        <p:spPr>
          <a:xfrm>
            <a:off x="3288556" y="4212468"/>
            <a:ext cx="2154044" cy="1121804"/>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t>IR Sensor </a:t>
            </a:r>
            <a:r>
              <a:rPr lang="zh-TW" altLang="en-US" sz="1400" dirty="0" smtClean="0"/>
              <a:t>判斷某車位是否停妥</a:t>
            </a:r>
            <a:endParaRPr lang="zh-TW" altLang="en-US" sz="1400" dirty="0"/>
          </a:p>
        </p:txBody>
      </p:sp>
      <p:cxnSp>
        <p:nvCxnSpPr>
          <p:cNvPr id="18" name="直線單箭頭接點 17"/>
          <p:cNvCxnSpPr/>
          <p:nvPr/>
        </p:nvCxnSpPr>
        <p:spPr>
          <a:xfrm>
            <a:off x="4374946" y="5334272"/>
            <a:ext cx="0" cy="50405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2622284" y="3647292"/>
            <a:ext cx="395200" cy="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flipH="1">
            <a:off x="2996304" y="3650260"/>
            <a:ext cx="8480" cy="1123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a:stCxn id="15" idx="1"/>
          </p:cNvCxnSpPr>
          <p:nvPr/>
        </p:nvCxnSpPr>
        <p:spPr>
          <a:xfrm flipH="1">
            <a:off x="3004784" y="4773370"/>
            <a:ext cx="2837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5004048" y="2276872"/>
            <a:ext cx="1402184" cy="54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355976" y="5417023"/>
            <a:ext cx="720080" cy="338554"/>
          </a:xfrm>
          <a:prstGeom prst="rect">
            <a:avLst/>
          </a:prstGeom>
          <a:noFill/>
        </p:spPr>
        <p:txBody>
          <a:bodyPr wrap="square" rtlCol="0">
            <a:spAutoFit/>
          </a:bodyPr>
          <a:lstStyle/>
          <a:p>
            <a:r>
              <a:rPr lang="zh-TW" altLang="en-US" sz="1600" b="1" dirty="0" smtClean="0">
                <a:latin typeface="微軟正黑體" panose="020B0604030504040204" pitchFamily="34" charset="-120"/>
                <a:ea typeface="微軟正黑體" panose="020B0604030504040204" pitchFamily="34" charset="-120"/>
              </a:rPr>
              <a:t>是</a:t>
            </a:r>
            <a:endParaRPr lang="zh-TW" altLang="en-US" sz="1600" b="1" dirty="0">
              <a:latin typeface="微軟正黑體" panose="020B0604030504040204" pitchFamily="34" charset="-120"/>
              <a:ea typeface="微軟正黑體" panose="020B0604030504040204" pitchFamily="34" charset="-120"/>
            </a:endParaRPr>
          </a:p>
        </p:txBody>
      </p:sp>
      <p:sp>
        <p:nvSpPr>
          <p:cNvPr id="57" name="文字方塊 56"/>
          <p:cNvSpPr txBox="1"/>
          <p:nvPr/>
        </p:nvSpPr>
        <p:spPr>
          <a:xfrm>
            <a:off x="2987824" y="4026550"/>
            <a:ext cx="720080" cy="338554"/>
          </a:xfrm>
          <a:prstGeom prst="rect">
            <a:avLst/>
          </a:prstGeom>
          <a:noFill/>
        </p:spPr>
        <p:txBody>
          <a:bodyPr wrap="square" rtlCol="0">
            <a:spAutoFit/>
          </a:bodyPr>
          <a:lstStyle/>
          <a:p>
            <a:r>
              <a:rPr lang="zh-TW" altLang="en-US" sz="1600" b="1" dirty="0">
                <a:latin typeface="微軟正黑體" panose="020B0604030504040204" pitchFamily="34" charset="-120"/>
                <a:ea typeface="微軟正黑體" panose="020B0604030504040204" pitchFamily="34" charset="-120"/>
              </a:rPr>
              <a:t>否</a:t>
            </a:r>
          </a:p>
        </p:txBody>
      </p:sp>
      <p:sp>
        <p:nvSpPr>
          <p:cNvPr id="78" name="圓角矩形 77"/>
          <p:cNvSpPr/>
          <p:nvPr/>
        </p:nvSpPr>
        <p:spPr>
          <a:xfrm>
            <a:off x="1259632" y="5828959"/>
            <a:ext cx="1368152" cy="7683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准許</a:t>
            </a:r>
            <a:r>
              <a:rPr lang="en-US" altLang="zh-TW" sz="1400" dirty="0" smtClean="0"/>
              <a:t>B</a:t>
            </a:r>
            <a:r>
              <a:rPr lang="zh-TW" altLang="en-US" sz="1400" dirty="0" smtClean="0"/>
              <a:t>車取票入場停車</a:t>
            </a:r>
            <a:endParaRPr lang="zh-TW" altLang="en-US" sz="1400" dirty="0"/>
          </a:p>
        </p:txBody>
      </p:sp>
      <p:sp>
        <p:nvSpPr>
          <p:cNvPr id="88" name="圓角矩形 87"/>
          <p:cNvSpPr/>
          <p:nvPr/>
        </p:nvSpPr>
        <p:spPr>
          <a:xfrm>
            <a:off x="7161894" y="5727500"/>
            <a:ext cx="1621331"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系統紀錄</a:t>
            </a:r>
            <a:r>
              <a:rPr lang="en-US" altLang="zh-TW" sz="1400" dirty="0" smtClean="0"/>
              <a:t>A</a:t>
            </a:r>
            <a:r>
              <a:rPr lang="zh-TW" altLang="en-US" sz="1400" dirty="0" smtClean="0"/>
              <a:t>車所停車位編號並將車位狀態全面更新</a:t>
            </a:r>
            <a:endParaRPr lang="zh-TW" altLang="en-US" sz="1400" dirty="0"/>
          </a:p>
        </p:txBody>
      </p:sp>
      <p:cxnSp>
        <p:nvCxnSpPr>
          <p:cNvPr id="94" name="直線單箭頭接點 93"/>
          <p:cNvCxnSpPr/>
          <p:nvPr/>
        </p:nvCxnSpPr>
        <p:spPr>
          <a:xfrm flipV="1">
            <a:off x="3347864" y="6192688"/>
            <a:ext cx="368412" cy="20468"/>
          </a:xfrm>
          <a:prstGeom prst="straightConnector1">
            <a:avLst/>
          </a:prstGeom>
          <a:ln>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a:off x="755576" y="2362572"/>
            <a:ext cx="0" cy="3850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接點 103"/>
          <p:cNvCxnSpPr>
            <a:stCxn id="78" idx="1"/>
          </p:cNvCxnSpPr>
          <p:nvPr/>
        </p:nvCxnSpPr>
        <p:spPr>
          <a:xfrm flipH="1" flipV="1">
            <a:off x="755576" y="6213155"/>
            <a:ext cx="504056" cy="1"/>
          </a:xfrm>
          <a:prstGeom prst="line">
            <a:avLst/>
          </a:prstGeom>
        </p:spPr>
        <p:style>
          <a:lnRef idx="1">
            <a:schemeClr val="accent1"/>
          </a:lnRef>
          <a:fillRef idx="0">
            <a:schemeClr val="accent1"/>
          </a:fillRef>
          <a:effectRef idx="0">
            <a:schemeClr val="accent1"/>
          </a:effectRef>
          <a:fontRef idx="minor">
            <a:schemeClr val="tx1"/>
          </a:fontRef>
        </p:style>
      </p:cxnSp>
      <p:sp>
        <p:nvSpPr>
          <p:cNvPr id="106" name="文字方塊 105"/>
          <p:cNvSpPr txBox="1"/>
          <p:nvPr/>
        </p:nvSpPr>
        <p:spPr>
          <a:xfrm>
            <a:off x="4333410" y="1556792"/>
            <a:ext cx="2038790" cy="307777"/>
          </a:xfrm>
          <a:prstGeom prst="rect">
            <a:avLst/>
          </a:prstGeom>
          <a:noFill/>
        </p:spPr>
        <p:txBody>
          <a:bodyPr wrap="square" rtlCol="0">
            <a:spAutoFit/>
          </a:bodyPr>
          <a:lstStyle/>
          <a:p>
            <a:r>
              <a:rPr lang="en-US" altLang="zh-TW" sz="1400" dirty="0" smtClean="0"/>
              <a:t>retry=0, </a:t>
            </a:r>
            <a:r>
              <a:rPr lang="en-US" altLang="zh-TW" sz="1400" dirty="0" err="1" smtClean="0"/>
              <a:t>esta</a:t>
            </a:r>
            <a:r>
              <a:rPr lang="en-US" altLang="zh-TW" sz="1400" dirty="0" smtClean="0"/>
              <a:t>=1</a:t>
            </a:r>
            <a:endParaRPr lang="zh-TW" altLang="en-US" sz="1400" dirty="0"/>
          </a:p>
        </p:txBody>
      </p:sp>
      <p:sp>
        <p:nvSpPr>
          <p:cNvPr id="107" name="文字方塊 106"/>
          <p:cNvSpPr txBox="1"/>
          <p:nvPr/>
        </p:nvSpPr>
        <p:spPr>
          <a:xfrm>
            <a:off x="4587230" y="1958380"/>
            <a:ext cx="765575" cy="307777"/>
          </a:xfrm>
          <a:prstGeom prst="rect">
            <a:avLst/>
          </a:prstGeom>
          <a:solidFill>
            <a:srgbClr val="FFFF00"/>
          </a:solidFill>
        </p:spPr>
        <p:txBody>
          <a:bodyPr wrap="square" rtlCol="0">
            <a:spAutoFit/>
          </a:bodyPr>
          <a:lstStyle/>
          <a:p>
            <a:r>
              <a:rPr lang="en-US" altLang="zh-TW" sz="1400" dirty="0" smtClean="0"/>
              <a:t>retry=1</a:t>
            </a:r>
            <a:r>
              <a:rPr lang="en-US" altLang="zh-TW" sz="1400" dirty="0" smtClean="0">
                <a:sym typeface="Wingdings" panose="05000000000000000000" pitchFamily="2" charset="2"/>
              </a:rPr>
              <a:t> </a:t>
            </a:r>
            <a:r>
              <a:rPr lang="en-US" altLang="zh-TW" sz="1400" dirty="0" smtClean="0"/>
              <a:t> </a:t>
            </a:r>
            <a:endParaRPr lang="zh-TW" altLang="en-US" sz="1400" dirty="0"/>
          </a:p>
        </p:txBody>
      </p:sp>
      <p:sp>
        <p:nvSpPr>
          <p:cNvPr id="108" name="文字方塊 107"/>
          <p:cNvSpPr txBox="1"/>
          <p:nvPr/>
        </p:nvSpPr>
        <p:spPr>
          <a:xfrm>
            <a:off x="4355976" y="3969295"/>
            <a:ext cx="720080" cy="307777"/>
          </a:xfrm>
          <a:prstGeom prst="rect">
            <a:avLst/>
          </a:prstGeom>
          <a:noFill/>
        </p:spPr>
        <p:txBody>
          <a:bodyPr wrap="square" rtlCol="0">
            <a:spAutoFit/>
          </a:bodyPr>
          <a:lstStyle/>
          <a:p>
            <a:r>
              <a:rPr lang="en-US" altLang="zh-TW" sz="1400" dirty="0" err="1" smtClean="0"/>
              <a:t>psta</a:t>
            </a:r>
            <a:r>
              <a:rPr lang="en-US" altLang="zh-TW" sz="1400" dirty="0" smtClean="0"/>
              <a:t>=0</a:t>
            </a:r>
            <a:endParaRPr lang="zh-TW" altLang="en-US" sz="1400" dirty="0"/>
          </a:p>
        </p:txBody>
      </p:sp>
      <p:sp>
        <p:nvSpPr>
          <p:cNvPr id="109" name="文字方塊 108"/>
          <p:cNvSpPr txBox="1"/>
          <p:nvPr/>
        </p:nvSpPr>
        <p:spPr>
          <a:xfrm>
            <a:off x="3716648" y="5417023"/>
            <a:ext cx="870582" cy="307777"/>
          </a:xfrm>
          <a:prstGeom prst="rect">
            <a:avLst/>
          </a:prstGeom>
          <a:noFill/>
        </p:spPr>
        <p:txBody>
          <a:bodyPr wrap="square" rtlCol="0">
            <a:spAutoFit/>
          </a:bodyPr>
          <a:lstStyle/>
          <a:p>
            <a:r>
              <a:rPr lang="en-US" altLang="zh-TW" sz="1400" dirty="0" err="1" smtClean="0"/>
              <a:t>psta</a:t>
            </a:r>
            <a:r>
              <a:rPr lang="en-US" altLang="zh-TW" sz="1400" dirty="0" smtClean="0"/>
              <a:t>=1</a:t>
            </a:r>
            <a:endParaRPr lang="zh-TW" altLang="en-US" sz="1400" dirty="0"/>
          </a:p>
        </p:txBody>
      </p:sp>
      <p:sp>
        <p:nvSpPr>
          <p:cNvPr id="110" name="文字方塊 109"/>
          <p:cNvSpPr txBox="1"/>
          <p:nvPr/>
        </p:nvSpPr>
        <p:spPr>
          <a:xfrm rot="5400000">
            <a:off x="-82133" y="4559972"/>
            <a:ext cx="2038790" cy="307777"/>
          </a:xfrm>
          <a:prstGeom prst="rect">
            <a:avLst/>
          </a:prstGeom>
          <a:noFill/>
        </p:spPr>
        <p:txBody>
          <a:bodyPr wrap="square" rtlCol="0">
            <a:spAutoFit/>
          </a:bodyPr>
          <a:lstStyle/>
          <a:p>
            <a:r>
              <a:rPr lang="en-US" altLang="zh-TW" sz="1400" dirty="0" smtClean="0"/>
              <a:t>Command: </a:t>
            </a:r>
            <a:r>
              <a:rPr lang="en-US" altLang="zh-TW" sz="1400" dirty="0" err="1" smtClean="0"/>
              <a:t>esta</a:t>
            </a:r>
            <a:r>
              <a:rPr lang="en-US" altLang="zh-TW" sz="1400" dirty="0" smtClean="0"/>
              <a:t>=1</a:t>
            </a:r>
            <a:endParaRPr lang="zh-TW" altLang="en-US" sz="1400" dirty="0"/>
          </a:p>
        </p:txBody>
      </p:sp>
      <p:sp>
        <p:nvSpPr>
          <p:cNvPr id="111" name="矩形 110"/>
          <p:cNvSpPr/>
          <p:nvPr/>
        </p:nvSpPr>
        <p:spPr>
          <a:xfrm>
            <a:off x="4354866" y="2833191"/>
            <a:ext cx="669414" cy="307777"/>
          </a:xfrm>
          <a:prstGeom prst="rect">
            <a:avLst/>
          </a:prstGeom>
        </p:spPr>
        <p:txBody>
          <a:bodyPr wrap="none">
            <a:spAutoFit/>
          </a:bodyPr>
          <a:lstStyle/>
          <a:p>
            <a:r>
              <a:rPr lang="en-US" altLang="zh-TW" sz="1400" dirty="0" err="1"/>
              <a:t>esta</a:t>
            </a:r>
            <a:r>
              <a:rPr lang="en-US" altLang="zh-TW" sz="1400" dirty="0"/>
              <a:t>=0</a:t>
            </a:r>
            <a:endParaRPr lang="zh-TW" altLang="en-US" sz="1400" dirty="0"/>
          </a:p>
        </p:txBody>
      </p:sp>
      <p:sp>
        <p:nvSpPr>
          <p:cNvPr id="118" name="文字方塊 117"/>
          <p:cNvSpPr txBox="1"/>
          <p:nvPr/>
        </p:nvSpPr>
        <p:spPr>
          <a:xfrm>
            <a:off x="5586616" y="2428527"/>
            <a:ext cx="497552" cy="307777"/>
          </a:xfrm>
          <a:prstGeom prst="rect">
            <a:avLst/>
          </a:prstGeom>
          <a:noFill/>
        </p:spPr>
        <p:txBody>
          <a:bodyPr wrap="square" rtlCol="0">
            <a:spAutoFit/>
          </a:bodyPr>
          <a:lstStyle/>
          <a:p>
            <a:r>
              <a:rPr lang="en-US" altLang="zh-TW" sz="1400" dirty="0" err="1" smtClean="0"/>
              <a:t>Ack</a:t>
            </a:r>
            <a:r>
              <a:rPr lang="en-US" altLang="zh-TW" sz="1400" dirty="0" smtClean="0">
                <a:sym typeface="Wingdings" panose="05000000000000000000" pitchFamily="2" charset="2"/>
              </a:rPr>
              <a:t> </a:t>
            </a:r>
            <a:r>
              <a:rPr lang="en-US" altLang="zh-TW" sz="1400" dirty="0" smtClean="0"/>
              <a:t> </a:t>
            </a:r>
            <a:endParaRPr lang="zh-TW" altLang="en-US" sz="1400" dirty="0"/>
          </a:p>
        </p:txBody>
      </p:sp>
      <p:sp>
        <p:nvSpPr>
          <p:cNvPr id="119" name="文字方塊 118"/>
          <p:cNvSpPr txBox="1"/>
          <p:nvPr/>
        </p:nvSpPr>
        <p:spPr>
          <a:xfrm>
            <a:off x="4572000" y="2492896"/>
            <a:ext cx="780805" cy="307777"/>
          </a:xfrm>
          <a:prstGeom prst="rect">
            <a:avLst/>
          </a:prstGeom>
          <a:solidFill>
            <a:srgbClr val="FFC000"/>
          </a:solidFill>
        </p:spPr>
        <p:txBody>
          <a:bodyPr wrap="square" rtlCol="0">
            <a:spAutoFit/>
          </a:bodyPr>
          <a:lstStyle/>
          <a:p>
            <a:r>
              <a:rPr lang="en-US" altLang="zh-TW" sz="1400" dirty="0" smtClean="0"/>
              <a:t>retry=0</a:t>
            </a:r>
            <a:r>
              <a:rPr lang="en-US" altLang="zh-TW" sz="1400" dirty="0" smtClean="0">
                <a:sym typeface="Wingdings" panose="05000000000000000000" pitchFamily="2" charset="2"/>
              </a:rPr>
              <a:t> </a:t>
            </a:r>
            <a:r>
              <a:rPr lang="en-US" altLang="zh-TW" sz="1400" dirty="0" smtClean="0"/>
              <a:t> </a:t>
            </a:r>
            <a:endParaRPr lang="zh-TW" altLang="en-US" sz="1400" dirty="0"/>
          </a:p>
        </p:txBody>
      </p:sp>
      <p:sp>
        <p:nvSpPr>
          <p:cNvPr id="120" name="文字方塊 119"/>
          <p:cNvSpPr txBox="1"/>
          <p:nvPr/>
        </p:nvSpPr>
        <p:spPr>
          <a:xfrm>
            <a:off x="5506968" y="2000672"/>
            <a:ext cx="641568" cy="307777"/>
          </a:xfrm>
          <a:prstGeom prst="rect">
            <a:avLst/>
          </a:prstGeom>
          <a:noFill/>
        </p:spPr>
        <p:txBody>
          <a:bodyPr wrap="square" rtlCol="0">
            <a:spAutoFit/>
          </a:bodyPr>
          <a:lstStyle/>
          <a:p>
            <a:r>
              <a:rPr lang="en-US" altLang="zh-TW" sz="1400" dirty="0" smtClean="0"/>
              <a:t>ID</a:t>
            </a:r>
            <a:r>
              <a:rPr lang="en-US" altLang="zh-TW" sz="1400" dirty="0" smtClean="0">
                <a:sym typeface="Wingdings" panose="05000000000000000000" pitchFamily="2" charset="2"/>
              </a:rPr>
              <a:t> No.</a:t>
            </a:r>
            <a:r>
              <a:rPr lang="en-US" altLang="zh-TW" sz="1400" dirty="0" smtClean="0"/>
              <a:t> </a:t>
            </a:r>
            <a:endParaRPr lang="zh-TW" altLang="en-US" sz="1400" dirty="0"/>
          </a:p>
        </p:txBody>
      </p:sp>
      <p:cxnSp>
        <p:nvCxnSpPr>
          <p:cNvPr id="116" name="直線單箭頭接點 115"/>
          <p:cNvCxnSpPr/>
          <p:nvPr/>
        </p:nvCxnSpPr>
        <p:spPr>
          <a:xfrm>
            <a:off x="5004048" y="2492896"/>
            <a:ext cx="1368152" cy="0"/>
          </a:xfrm>
          <a:prstGeom prst="straightConnector1">
            <a:avLst/>
          </a:prstGeom>
          <a:ln>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endCxn id="53" idx="1"/>
          </p:cNvCxnSpPr>
          <p:nvPr/>
        </p:nvCxnSpPr>
        <p:spPr>
          <a:xfrm flipV="1">
            <a:off x="5063356" y="6193687"/>
            <a:ext cx="523260" cy="1822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755576" y="2379339"/>
            <a:ext cx="2939492" cy="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132" name="文字方塊 131"/>
          <p:cNvSpPr txBox="1"/>
          <p:nvPr/>
        </p:nvSpPr>
        <p:spPr>
          <a:xfrm>
            <a:off x="5955366" y="4403849"/>
            <a:ext cx="3271754" cy="307777"/>
          </a:xfrm>
          <a:prstGeom prst="rect">
            <a:avLst/>
          </a:prstGeom>
          <a:noFill/>
        </p:spPr>
        <p:txBody>
          <a:bodyPr wrap="square" rtlCol="0">
            <a:spAutoFit/>
          </a:bodyPr>
          <a:lstStyle/>
          <a:p>
            <a:r>
              <a:rPr lang="en-US" altLang="zh-TW" sz="1400" dirty="0" smtClean="0"/>
              <a:t>LED</a:t>
            </a:r>
            <a:r>
              <a:rPr lang="zh-TW" altLang="en-US" sz="1400" dirty="0" smtClean="0"/>
              <a:t> </a:t>
            </a:r>
            <a:r>
              <a:rPr lang="en-US" altLang="zh-TW" sz="1400" dirty="0" smtClean="0"/>
              <a:t>Light ON</a:t>
            </a:r>
            <a:r>
              <a:rPr lang="zh-TW" altLang="en-US" sz="1400" dirty="0" smtClean="0"/>
              <a:t>      </a:t>
            </a:r>
            <a:r>
              <a:rPr lang="en-US" altLang="zh-TW" sz="1400" dirty="0"/>
              <a:t>LED</a:t>
            </a:r>
            <a:r>
              <a:rPr lang="zh-TW" altLang="en-US" sz="1400" dirty="0"/>
              <a:t> </a:t>
            </a:r>
            <a:r>
              <a:rPr lang="en-US" altLang="zh-TW" sz="1400" dirty="0"/>
              <a:t>Light </a:t>
            </a:r>
            <a:r>
              <a:rPr lang="en-US" altLang="zh-TW" sz="1400" dirty="0" smtClean="0"/>
              <a:t>OFF</a:t>
            </a:r>
            <a:endParaRPr lang="zh-TW" altLang="en-US" sz="1400" dirty="0"/>
          </a:p>
        </p:txBody>
      </p:sp>
      <p:cxnSp>
        <p:nvCxnSpPr>
          <p:cNvPr id="134" name="直線單箭頭接點 133"/>
          <p:cNvCxnSpPr/>
          <p:nvPr/>
        </p:nvCxnSpPr>
        <p:spPr>
          <a:xfrm>
            <a:off x="5764448" y="4713860"/>
            <a:ext cx="284000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a:off x="7092280" y="3694465"/>
            <a:ext cx="0" cy="11746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9" name="文字方塊 138"/>
          <p:cNvSpPr txBox="1"/>
          <p:nvPr/>
        </p:nvSpPr>
        <p:spPr>
          <a:xfrm>
            <a:off x="6079272" y="3823658"/>
            <a:ext cx="3064728" cy="369332"/>
          </a:xfrm>
          <a:prstGeom prst="rect">
            <a:avLst/>
          </a:prstGeom>
          <a:noFill/>
        </p:spPr>
        <p:txBody>
          <a:bodyPr wrap="square" rtlCol="0">
            <a:spAutoFit/>
          </a:bodyPr>
          <a:lstStyle/>
          <a:p>
            <a:r>
              <a:rPr lang="zh-TW" altLang="en-US" dirty="0" smtClean="0"/>
              <a:t>車位空         車位滿</a:t>
            </a:r>
            <a:endParaRPr lang="zh-TW" altLang="en-US" dirty="0"/>
          </a:p>
        </p:txBody>
      </p:sp>
      <p:sp>
        <p:nvSpPr>
          <p:cNvPr id="140" name="上-下雙向箭號 139"/>
          <p:cNvSpPr/>
          <p:nvPr/>
        </p:nvSpPr>
        <p:spPr>
          <a:xfrm>
            <a:off x="6444208" y="4188072"/>
            <a:ext cx="144016" cy="252028"/>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上-下雙向箭號 48"/>
          <p:cNvSpPr/>
          <p:nvPr/>
        </p:nvSpPr>
        <p:spPr>
          <a:xfrm>
            <a:off x="7591243" y="4185084"/>
            <a:ext cx="144016" cy="252028"/>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732240" y="4869160"/>
            <a:ext cx="1224136" cy="553998"/>
          </a:xfrm>
          <a:prstGeom prst="rect">
            <a:avLst/>
          </a:prstGeom>
          <a:noFill/>
        </p:spPr>
        <p:txBody>
          <a:bodyPr wrap="square" rtlCol="0">
            <a:spAutoFit/>
          </a:bodyPr>
          <a:lstStyle/>
          <a:p>
            <a:r>
              <a:rPr lang="en-US" altLang="zh-TW" sz="1000" dirty="0" smtClean="0"/>
              <a:t>IR Sensor Continuous Judgment</a:t>
            </a:r>
            <a:endParaRPr lang="zh-TW" altLang="en-US" sz="1000" dirty="0"/>
          </a:p>
        </p:txBody>
      </p:sp>
      <p:sp>
        <p:nvSpPr>
          <p:cNvPr id="53" name="圓角矩形 52"/>
          <p:cNvSpPr/>
          <p:nvPr/>
        </p:nvSpPr>
        <p:spPr>
          <a:xfrm>
            <a:off x="5586616" y="5863404"/>
            <a:ext cx="911598" cy="6605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smtClean="0"/>
              <a:t>LED</a:t>
            </a:r>
            <a:r>
              <a:rPr lang="zh-TW" altLang="en-US" sz="1400" dirty="0" smtClean="0"/>
              <a:t> </a:t>
            </a:r>
            <a:r>
              <a:rPr lang="en-US" altLang="zh-TW" sz="1400" dirty="0" smtClean="0"/>
              <a:t>Light OFF</a:t>
            </a:r>
            <a:endParaRPr lang="zh-TW" altLang="en-US" sz="1400" dirty="0"/>
          </a:p>
        </p:txBody>
      </p:sp>
      <p:cxnSp>
        <p:nvCxnSpPr>
          <p:cNvPr id="58" name="直線單箭頭接點 57"/>
          <p:cNvCxnSpPr>
            <a:endCxn id="88" idx="1"/>
          </p:cNvCxnSpPr>
          <p:nvPr/>
        </p:nvCxnSpPr>
        <p:spPr>
          <a:xfrm flipV="1">
            <a:off x="6516216" y="6145856"/>
            <a:ext cx="645678" cy="1375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689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51520" y="-17140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400" b="1" dirty="0" smtClean="0">
                <a:latin typeface="微軟正黑體" panose="020B0604030504040204" pitchFamily="34" charset="-120"/>
                <a:ea typeface="微軟正黑體" panose="020B0604030504040204" pitchFamily="34" charset="-120"/>
              </a:rPr>
              <a:t>入場</a:t>
            </a:r>
            <a:r>
              <a:rPr lang="zh-TW" altLang="en-US" sz="2400" b="1" dirty="0" smtClean="0">
                <a:latin typeface="微軟正黑體" panose="020B0604030504040204" pitchFamily="34" charset="-120"/>
                <a:ea typeface="微軟正黑體" panose="020B0604030504040204" pitchFamily="34" charset="-120"/>
              </a:rPr>
              <a:t>停車管理</a:t>
            </a:r>
            <a:r>
              <a:rPr lang="en-US" altLang="zh-TW" sz="2400" b="1" dirty="0" smtClean="0">
                <a:latin typeface="微軟正黑體" panose="020B0604030504040204" pitchFamily="34" charset="-120"/>
                <a:ea typeface="微軟正黑體" panose="020B0604030504040204" pitchFamily="34" charset="-120"/>
              </a:rPr>
              <a:t>_</a:t>
            </a:r>
            <a:r>
              <a:rPr lang="zh-TW" altLang="en-US" sz="2400" b="1" dirty="0" smtClean="0">
                <a:latin typeface="微軟正黑體" panose="020B0604030504040204" pitchFamily="34" charset="-120"/>
                <a:ea typeface="微軟正黑體" panose="020B0604030504040204" pitchFamily="34" charset="-120"/>
              </a:rPr>
              <a:t>程式規劃流程圖</a:t>
            </a:r>
            <a:endParaRPr lang="zh-TW" altLang="en-US" sz="2400" b="1" dirty="0">
              <a:latin typeface="微軟正黑體" panose="020B0604030504040204" pitchFamily="34" charset="-120"/>
              <a:ea typeface="微軟正黑體" panose="020B0604030504040204" pitchFamily="34" charset="-120"/>
            </a:endParaRPr>
          </a:p>
        </p:txBody>
      </p:sp>
      <p:sp>
        <p:nvSpPr>
          <p:cNvPr id="2" name="圓角矩形 1"/>
          <p:cNvSpPr/>
          <p:nvPr/>
        </p:nvSpPr>
        <p:spPr>
          <a:xfrm>
            <a:off x="1368100" y="948638"/>
            <a:ext cx="100811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系統啟動</a:t>
            </a:r>
            <a:endParaRPr lang="zh-TW" altLang="en-US" sz="1400" dirty="0"/>
          </a:p>
        </p:txBody>
      </p:sp>
      <p:sp>
        <p:nvSpPr>
          <p:cNvPr id="5" name="圓角矩形 4"/>
          <p:cNvSpPr/>
          <p:nvPr/>
        </p:nvSpPr>
        <p:spPr>
          <a:xfrm>
            <a:off x="3636808" y="904014"/>
            <a:ext cx="1511256" cy="6206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a:t>所有裝置</a:t>
            </a:r>
            <a:r>
              <a:rPr lang="en-US" altLang="zh-TW" sz="1400" dirty="0" smtClean="0"/>
              <a:t> reset</a:t>
            </a:r>
            <a:endParaRPr lang="zh-TW" altLang="en-US" sz="1400" dirty="0"/>
          </a:p>
        </p:txBody>
      </p:sp>
      <p:sp>
        <p:nvSpPr>
          <p:cNvPr id="10" name="圓角矩形 9"/>
          <p:cNvSpPr/>
          <p:nvPr/>
        </p:nvSpPr>
        <p:spPr>
          <a:xfrm>
            <a:off x="6444208" y="904014"/>
            <a:ext cx="1296144" cy="6206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主機</a:t>
            </a:r>
            <a:r>
              <a:rPr lang="en-US" altLang="zh-TW" sz="1400" dirty="0" smtClean="0"/>
              <a:t>MCU Board </a:t>
            </a:r>
            <a:r>
              <a:rPr lang="zh-TW" altLang="en-US" sz="1400" dirty="0" smtClean="0"/>
              <a:t>詢問入口目前狀態</a:t>
            </a:r>
            <a:endParaRPr lang="zh-TW" altLang="en-US" sz="1400" dirty="0"/>
          </a:p>
        </p:txBody>
      </p:sp>
      <p:sp>
        <p:nvSpPr>
          <p:cNvPr id="12" name="圓角矩形 11"/>
          <p:cNvSpPr/>
          <p:nvPr/>
        </p:nvSpPr>
        <p:spPr>
          <a:xfrm>
            <a:off x="6473236" y="3609738"/>
            <a:ext cx="1296144" cy="6206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入口回覆主機目前無車</a:t>
            </a:r>
            <a:endParaRPr lang="zh-TW" altLang="en-US" sz="1400" dirty="0"/>
          </a:p>
        </p:txBody>
      </p:sp>
      <p:cxnSp>
        <p:nvCxnSpPr>
          <p:cNvPr id="15" name="直線單箭頭接點 14"/>
          <p:cNvCxnSpPr/>
          <p:nvPr/>
        </p:nvCxnSpPr>
        <p:spPr>
          <a:xfrm>
            <a:off x="2376212" y="1236670"/>
            <a:ext cx="1296144" cy="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148064" y="1236670"/>
            <a:ext cx="1296144" cy="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21" name="流程圖: 決策 20"/>
          <p:cNvSpPr/>
          <p:nvPr/>
        </p:nvSpPr>
        <p:spPr>
          <a:xfrm>
            <a:off x="4471499" y="5497894"/>
            <a:ext cx="2640902" cy="1187591"/>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TW" sz="1400" dirty="0" smtClean="0">
              <a:latin typeface="微軟正黑體" panose="020B0604030504040204" pitchFamily="34" charset="-120"/>
              <a:ea typeface="微軟正黑體" panose="020B0604030504040204" pitchFamily="34" charset="-120"/>
            </a:endParaRPr>
          </a:p>
          <a:p>
            <a:pPr algn="ctr"/>
            <a:r>
              <a:rPr lang="zh-TW" altLang="en-US" sz="1400" dirty="0" smtClean="0">
                <a:latin typeface="微軟正黑體" panose="020B0604030504040204" pitchFamily="34" charset="-120"/>
                <a:ea typeface="微軟正黑體" panose="020B0604030504040204" pitchFamily="34" charset="-120"/>
              </a:rPr>
              <a:t>根據</a:t>
            </a:r>
            <a:r>
              <a:rPr lang="zh-TW" altLang="en-US" sz="1400" dirty="0">
                <a:latin typeface="微軟正黑體" panose="020B0604030504040204" pitchFamily="34" charset="-120"/>
                <a:ea typeface="微軟正黑體" panose="020B0604030504040204" pitchFamily="34" charset="-120"/>
              </a:rPr>
              <a:t>主機</a:t>
            </a:r>
            <a:r>
              <a:rPr lang="en-US" altLang="zh-TW" sz="1400" dirty="0">
                <a:latin typeface="微軟正黑體" panose="020B0604030504040204" pitchFamily="34" charset="-120"/>
                <a:ea typeface="微軟正黑體" panose="020B0604030504040204" pitchFamily="34" charset="-120"/>
              </a:rPr>
              <a:t>MCU</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rPr>
              <a:t>Board</a:t>
            </a:r>
            <a:r>
              <a:rPr lang="zh-TW" altLang="en-US" sz="1400" dirty="0">
                <a:latin typeface="微軟正黑體" panose="020B0604030504040204" pitchFamily="34" charset="-120"/>
                <a:ea typeface="微軟正黑體" panose="020B0604030504040204" pitchFamily="34" charset="-120"/>
              </a:rPr>
              <a:t> 判斷</a:t>
            </a:r>
            <a:r>
              <a:rPr lang="zh-TW" altLang="en-US" sz="1400" dirty="0" smtClean="0">
                <a:latin typeface="微軟正黑體" panose="020B0604030504040204" pitchFamily="34" charset="-120"/>
                <a:ea typeface="微軟正黑體" panose="020B0604030504040204" pitchFamily="34" charset="-120"/>
              </a:rPr>
              <a:t>是否場內有未停之車輛</a:t>
            </a:r>
            <a:endParaRPr lang="zh-TW" altLang="en-US" sz="1400" dirty="0">
              <a:latin typeface="微軟正黑體" panose="020B0604030504040204" pitchFamily="34" charset="-120"/>
              <a:ea typeface="微軟正黑體" panose="020B0604030504040204" pitchFamily="34" charset="-120"/>
            </a:endParaRPr>
          </a:p>
        </p:txBody>
      </p:sp>
      <p:sp>
        <p:nvSpPr>
          <p:cNvPr id="22" name="圓角矩形 21"/>
          <p:cNvSpPr/>
          <p:nvPr/>
        </p:nvSpPr>
        <p:spPr>
          <a:xfrm>
            <a:off x="3580547" y="4230426"/>
            <a:ext cx="1296144" cy="9041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入口進行管制直至收到場內車輛皆停妥之訊號</a:t>
            </a:r>
            <a:endParaRPr lang="zh-TW" altLang="en-US" sz="1400" dirty="0"/>
          </a:p>
        </p:txBody>
      </p:sp>
      <p:cxnSp>
        <p:nvCxnSpPr>
          <p:cNvPr id="24" name="直線單箭頭接點 23"/>
          <p:cNvCxnSpPr/>
          <p:nvPr/>
        </p:nvCxnSpPr>
        <p:spPr>
          <a:xfrm flipH="1" flipV="1">
            <a:off x="5505634" y="2492896"/>
            <a:ext cx="722550" cy="1"/>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7112401" y="2996952"/>
            <a:ext cx="0" cy="612609"/>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4209490" y="2176825"/>
            <a:ext cx="1296144" cy="6206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入口開放取票入場停車</a:t>
            </a:r>
            <a:endParaRPr lang="zh-TW" altLang="en-US" sz="1400" dirty="0"/>
          </a:p>
        </p:txBody>
      </p:sp>
      <p:cxnSp>
        <p:nvCxnSpPr>
          <p:cNvPr id="28" name="直線單箭頭接點 27"/>
          <p:cNvCxnSpPr/>
          <p:nvPr/>
        </p:nvCxnSpPr>
        <p:spPr>
          <a:xfrm flipH="1">
            <a:off x="7112401" y="1524702"/>
            <a:ext cx="3273" cy="652123"/>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5724128" y="2201955"/>
            <a:ext cx="432048" cy="307777"/>
          </a:xfrm>
          <a:prstGeom prst="rect">
            <a:avLst/>
          </a:prstGeom>
          <a:noFill/>
        </p:spPr>
        <p:txBody>
          <a:bodyPr wrap="square" rtlCol="0">
            <a:spAutoFit/>
          </a:bodyPr>
          <a:lstStyle/>
          <a:p>
            <a:r>
              <a:rPr lang="zh-TW" altLang="en-US" sz="1400" b="1" dirty="0" smtClean="0">
                <a:latin typeface="微軟正黑體" panose="020B0604030504040204" pitchFamily="34" charset="-120"/>
                <a:ea typeface="微軟正黑體" panose="020B0604030504040204" pitchFamily="34" charset="-120"/>
              </a:rPr>
              <a:t>有</a:t>
            </a:r>
            <a:endParaRPr lang="zh-TW" altLang="en-US" sz="1400" b="1"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7097282" y="3193231"/>
            <a:ext cx="427046" cy="307777"/>
          </a:xfrm>
          <a:prstGeom prst="rect">
            <a:avLst/>
          </a:prstGeom>
          <a:noFill/>
        </p:spPr>
        <p:txBody>
          <a:bodyPr wrap="square" rtlCol="0">
            <a:spAutoFit/>
          </a:bodyPr>
          <a:lstStyle/>
          <a:p>
            <a:r>
              <a:rPr lang="zh-TW" altLang="en-US" sz="1400" b="1" dirty="0" smtClean="0">
                <a:latin typeface="微軟正黑體" panose="020B0604030504040204" pitchFamily="34" charset="-120"/>
                <a:ea typeface="微軟正黑體" panose="020B0604030504040204" pitchFamily="34" charset="-120"/>
              </a:rPr>
              <a:t>無</a:t>
            </a:r>
            <a:endParaRPr lang="zh-TW" altLang="en-US" sz="1400" b="1" dirty="0">
              <a:latin typeface="微軟正黑體" panose="020B0604030504040204" pitchFamily="34" charset="-120"/>
              <a:ea typeface="微軟正黑體" panose="020B0604030504040204" pitchFamily="34" charset="-120"/>
            </a:endParaRPr>
          </a:p>
        </p:txBody>
      </p:sp>
      <p:sp>
        <p:nvSpPr>
          <p:cNvPr id="48" name="圓角矩形 47"/>
          <p:cNvSpPr/>
          <p:nvPr/>
        </p:nvSpPr>
        <p:spPr>
          <a:xfrm>
            <a:off x="1137159" y="2066486"/>
            <a:ext cx="1911972" cy="8555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t>入口</a:t>
            </a:r>
            <a:r>
              <a:rPr lang="en-US" altLang="zh-TW" sz="1400" dirty="0" smtClean="0"/>
              <a:t>MCU Board </a:t>
            </a:r>
            <a:r>
              <a:rPr lang="zh-TW" altLang="en-US" sz="1400" dirty="0" smtClean="0"/>
              <a:t>讀</a:t>
            </a:r>
            <a:endParaRPr lang="en-US" altLang="zh-TW" sz="1400" dirty="0" smtClean="0"/>
          </a:p>
          <a:p>
            <a:pPr algn="ctr"/>
            <a:r>
              <a:rPr lang="zh-TW" altLang="en-US" sz="1400" dirty="0" smtClean="0"/>
              <a:t>取入場車輛之</a:t>
            </a:r>
            <a:r>
              <a:rPr lang="en-US" altLang="zh-TW" sz="1400" dirty="0" smtClean="0"/>
              <a:t>RF Card ID </a:t>
            </a:r>
            <a:r>
              <a:rPr lang="zh-TW" altLang="en-US" sz="1400" dirty="0" smtClean="0"/>
              <a:t>並傳輸至主機</a:t>
            </a:r>
            <a:endParaRPr lang="zh-TW" altLang="en-US" sz="1400" dirty="0"/>
          </a:p>
        </p:txBody>
      </p:sp>
      <p:cxnSp>
        <p:nvCxnSpPr>
          <p:cNvPr id="50" name="直線接點 49"/>
          <p:cNvCxnSpPr/>
          <p:nvPr/>
        </p:nvCxnSpPr>
        <p:spPr>
          <a:xfrm>
            <a:off x="2115949" y="2948045"/>
            <a:ext cx="0" cy="501057"/>
          </a:xfrm>
          <a:prstGeom prst="line">
            <a:avLst/>
          </a:prstGeom>
        </p:spPr>
        <p:style>
          <a:lnRef idx="1">
            <a:schemeClr val="accent1"/>
          </a:lnRef>
          <a:fillRef idx="0">
            <a:schemeClr val="accent1"/>
          </a:fillRef>
          <a:effectRef idx="0">
            <a:schemeClr val="accent1"/>
          </a:effectRef>
          <a:fontRef idx="minor">
            <a:schemeClr val="tx1"/>
          </a:fontRef>
        </p:style>
      </p:cxnSp>
      <p:sp>
        <p:nvSpPr>
          <p:cNvPr id="53" name="流程圖: 決策 52"/>
          <p:cNvSpPr/>
          <p:nvPr/>
        </p:nvSpPr>
        <p:spPr>
          <a:xfrm>
            <a:off x="6167952" y="1916832"/>
            <a:ext cx="1888898" cy="1154897"/>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TW" sz="1400" dirty="0" smtClean="0">
              <a:latin typeface="微軟正黑體" panose="020B0604030504040204" pitchFamily="34" charset="-120"/>
              <a:ea typeface="微軟正黑體" panose="020B0604030504040204" pitchFamily="34" charset="-120"/>
            </a:endParaRPr>
          </a:p>
          <a:p>
            <a:pPr algn="ctr"/>
            <a:r>
              <a:rPr lang="zh-TW" altLang="en-US" sz="1400" dirty="0" smtClean="0">
                <a:latin typeface="微軟正黑體" panose="020B0604030504040204" pitchFamily="34" charset="-120"/>
                <a:ea typeface="微軟正黑體" panose="020B0604030504040204" pitchFamily="34" charset="-120"/>
              </a:rPr>
              <a:t>目前</a:t>
            </a:r>
            <a:r>
              <a:rPr lang="zh-TW" altLang="en-US" sz="1400" dirty="0">
                <a:latin typeface="微軟正黑體" panose="020B0604030504040204" pitchFamily="34" charset="-120"/>
                <a:ea typeface="微軟正黑體" panose="020B0604030504040204" pitchFamily="34" charset="-120"/>
              </a:rPr>
              <a:t>是否有車入場停車</a:t>
            </a:r>
            <a:r>
              <a:rPr lang="en-US" altLang="zh-TW" sz="1400" dirty="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algn="ctr"/>
            <a:endParaRPr lang="zh-TW" altLang="en-US" sz="1400" dirty="0">
              <a:latin typeface="微軟正黑體" panose="020B0604030504040204" pitchFamily="34" charset="-120"/>
              <a:ea typeface="微軟正黑體" panose="020B0604030504040204" pitchFamily="34" charset="-120"/>
            </a:endParaRPr>
          </a:p>
        </p:txBody>
      </p:sp>
      <p:sp>
        <p:nvSpPr>
          <p:cNvPr id="54" name="流程圖: 決策 53"/>
          <p:cNvSpPr/>
          <p:nvPr/>
        </p:nvSpPr>
        <p:spPr>
          <a:xfrm>
            <a:off x="1171500" y="3356992"/>
            <a:ext cx="1888898" cy="1154897"/>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TW" sz="1400" dirty="0" smtClean="0">
              <a:latin typeface="微軟正黑體" panose="020B0604030504040204" pitchFamily="34" charset="-120"/>
              <a:ea typeface="微軟正黑體" panose="020B0604030504040204" pitchFamily="34" charset="-120"/>
            </a:endParaRPr>
          </a:p>
          <a:p>
            <a:pPr algn="ctr"/>
            <a:r>
              <a:rPr lang="zh-TW" altLang="en-US" sz="1400" dirty="0">
                <a:latin typeface="微軟正黑體" panose="020B0604030504040204" pitchFamily="34" charset="-120"/>
                <a:ea typeface="微軟正黑體" panose="020B0604030504040204" pitchFamily="34" charset="-120"/>
              </a:rPr>
              <a:t>主機是否收到入</a:t>
            </a:r>
            <a:r>
              <a:rPr lang="zh-TW" altLang="en-US" sz="1400" dirty="0" smtClean="0">
                <a:latin typeface="微軟正黑體" panose="020B0604030504040204" pitchFamily="34" charset="-120"/>
                <a:ea typeface="微軟正黑體" panose="020B0604030504040204" pitchFamily="34" charset="-120"/>
              </a:rPr>
              <a:t>口傳</a:t>
            </a:r>
            <a:r>
              <a:rPr lang="zh-TW" altLang="en-US" sz="1400" dirty="0">
                <a:latin typeface="微軟正黑體" panose="020B0604030504040204" pitchFamily="34" charset="-120"/>
                <a:ea typeface="微軟正黑體" panose="020B0604030504040204" pitchFamily="34" charset="-120"/>
              </a:rPr>
              <a:t>遞</a:t>
            </a:r>
            <a:r>
              <a:rPr lang="zh-TW" altLang="en-US" sz="1400" dirty="0" smtClean="0">
                <a:latin typeface="微軟正黑體" panose="020B0604030504040204" pitchFamily="34" charset="-120"/>
                <a:ea typeface="微軟正黑體" panose="020B0604030504040204" pitchFamily="34" charset="-120"/>
              </a:rPr>
              <a:t>之</a:t>
            </a:r>
            <a:r>
              <a:rPr lang="en-US" altLang="zh-TW" sz="1400" dirty="0" smtClean="0">
                <a:latin typeface="微軟正黑體" panose="020B0604030504040204" pitchFamily="34" charset="-120"/>
                <a:ea typeface="微軟正黑體" panose="020B0604030504040204" pitchFamily="34" charset="-120"/>
              </a:rPr>
              <a:t>RF</a:t>
            </a:r>
            <a:r>
              <a:rPr lang="zh-TW" altLang="en-US" sz="1400" dirty="0" smtClean="0">
                <a:latin typeface="微軟正黑體" panose="020B0604030504040204" pitchFamily="34" charset="-120"/>
                <a:ea typeface="微軟正黑體" panose="020B0604030504040204" pitchFamily="34" charset="-120"/>
              </a:rPr>
              <a:t> </a:t>
            </a:r>
            <a:r>
              <a:rPr lang="en-US" altLang="zh-TW" sz="1400" dirty="0" smtClean="0">
                <a:latin typeface="微軟正黑體" panose="020B0604030504040204" pitchFamily="34" charset="-120"/>
                <a:ea typeface="微軟正黑體" panose="020B0604030504040204" pitchFamily="34" charset="-120"/>
              </a:rPr>
              <a:t>Card ID?</a:t>
            </a:r>
          </a:p>
          <a:p>
            <a:pPr algn="ctr"/>
            <a:endParaRPr lang="zh-TW" altLang="en-US" sz="1400" dirty="0">
              <a:latin typeface="微軟正黑體" panose="020B0604030504040204" pitchFamily="34" charset="-120"/>
              <a:ea typeface="微軟正黑體" panose="020B0604030504040204" pitchFamily="34" charset="-120"/>
            </a:endParaRPr>
          </a:p>
        </p:txBody>
      </p:sp>
      <p:cxnSp>
        <p:nvCxnSpPr>
          <p:cNvPr id="57" name="直線單箭頭接點 56"/>
          <p:cNvCxnSpPr>
            <a:stCxn id="27" idx="1"/>
            <a:endCxn id="48" idx="3"/>
          </p:cNvCxnSpPr>
          <p:nvPr/>
        </p:nvCxnSpPr>
        <p:spPr>
          <a:xfrm flipH="1">
            <a:off x="3049131" y="2487169"/>
            <a:ext cx="1160359" cy="7111"/>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3049131" y="3934440"/>
            <a:ext cx="4427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2115949" y="4511889"/>
            <a:ext cx="0" cy="501057"/>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3075651" y="3636681"/>
            <a:ext cx="432048" cy="307777"/>
          </a:xfrm>
          <a:prstGeom prst="rect">
            <a:avLst/>
          </a:prstGeom>
          <a:noFill/>
        </p:spPr>
        <p:txBody>
          <a:bodyPr wrap="square" rtlCol="0">
            <a:spAutoFit/>
          </a:bodyPr>
          <a:lstStyle/>
          <a:p>
            <a:r>
              <a:rPr lang="zh-TW" altLang="en-US" sz="1400" b="1" dirty="0" smtClean="0">
                <a:latin typeface="微軟正黑體" panose="020B0604030504040204" pitchFamily="34" charset="-120"/>
                <a:ea typeface="微軟正黑體" panose="020B0604030504040204" pitchFamily="34" charset="-120"/>
              </a:rPr>
              <a:t>否</a:t>
            </a:r>
            <a:endParaRPr lang="zh-TW" altLang="en-US" sz="1400" b="1" dirty="0">
              <a:latin typeface="微軟正黑體" panose="020B0604030504040204" pitchFamily="34" charset="-120"/>
              <a:ea typeface="微軟正黑體" panose="020B0604030504040204" pitchFamily="34" charset="-120"/>
            </a:endParaRPr>
          </a:p>
        </p:txBody>
      </p:sp>
      <p:sp>
        <p:nvSpPr>
          <p:cNvPr id="65" name="文字方塊 64"/>
          <p:cNvSpPr txBox="1"/>
          <p:nvPr/>
        </p:nvSpPr>
        <p:spPr>
          <a:xfrm>
            <a:off x="2115949" y="4653412"/>
            <a:ext cx="432048" cy="307777"/>
          </a:xfrm>
          <a:prstGeom prst="rect">
            <a:avLst/>
          </a:prstGeom>
          <a:noFill/>
        </p:spPr>
        <p:txBody>
          <a:bodyPr wrap="square" rtlCol="0">
            <a:spAutoFit/>
          </a:bodyPr>
          <a:lstStyle/>
          <a:p>
            <a:r>
              <a:rPr lang="zh-TW" altLang="en-US" sz="1400" b="1" dirty="0" smtClean="0">
                <a:latin typeface="微軟正黑體" panose="020B0604030504040204" pitchFamily="34" charset="-120"/>
                <a:ea typeface="微軟正黑體" panose="020B0604030504040204" pitchFamily="34" charset="-120"/>
              </a:rPr>
              <a:t>否</a:t>
            </a:r>
            <a:endParaRPr lang="zh-TW" altLang="en-US"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88959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51520" y="-17140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2400" b="1" dirty="0">
                <a:latin typeface="微軟正黑體" panose="020B0604030504040204" pitchFamily="34" charset="-120"/>
                <a:ea typeface="微軟正黑體" panose="020B0604030504040204" pitchFamily="34" charset="-120"/>
              </a:rPr>
              <a:t>離場</a:t>
            </a:r>
            <a:r>
              <a:rPr lang="zh-TW" altLang="en-US" sz="2400" b="1" dirty="0" smtClean="0">
                <a:latin typeface="微軟正黑體" panose="020B0604030504040204" pitchFamily="34" charset="-120"/>
                <a:ea typeface="微軟正黑體" panose="020B0604030504040204" pitchFamily="34" charset="-120"/>
              </a:rPr>
              <a:t>停車系統流程圖</a:t>
            </a:r>
            <a:endParaRPr lang="zh-TW" altLang="en-US" sz="2400" b="1" dirty="0">
              <a:latin typeface="微軟正黑體" panose="020B0604030504040204" pitchFamily="34" charset="-120"/>
              <a:ea typeface="微軟正黑體" panose="020B0604030504040204" pitchFamily="34" charset="-120"/>
            </a:endParaRPr>
          </a:p>
        </p:txBody>
      </p:sp>
      <p:sp>
        <p:nvSpPr>
          <p:cNvPr id="5" name="圓角矩形 4"/>
          <p:cNvSpPr/>
          <p:nvPr/>
        </p:nvSpPr>
        <p:spPr>
          <a:xfrm>
            <a:off x="3707904" y="836712"/>
            <a:ext cx="1368152" cy="648072"/>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400" dirty="0">
                <a:solidFill>
                  <a:schemeClr val="tx1"/>
                </a:solidFill>
              </a:rPr>
              <a:t>使用者先</a:t>
            </a:r>
            <a:r>
              <a:rPr lang="zh-TW" altLang="en-US" sz="1400" dirty="0" smtClean="0">
                <a:solidFill>
                  <a:schemeClr val="tx1"/>
                </a:solidFill>
              </a:rPr>
              <a:t>至付費機前結帳</a:t>
            </a:r>
            <a:endParaRPr lang="en-US" altLang="zh-TW" sz="1400" dirty="0" smtClean="0">
              <a:solidFill>
                <a:schemeClr val="tx1"/>
              </a:solidFill>
            </a:endParaRPr>
          </a:p>
        </p:txBody>
      </p:sp>
      <p:sp>
        <p:nvSpPr>
          <p:cNvPr id="8" name="圓角矩形 7"/>
          <p:cNvSpPr/>
          <p:nvPr/>
        </p:nvSpPr>
        <p:spPr>
          <a:xfrm>
            <a:off x="1241432" y="3260860"/>
            <a:ext cx="1368152" cy="7474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sz="1400" dirty="0" smtClean="0"/>
              <a:t>等待使用者付清費用</a:t>
            </a:r>
            <a:endParaRPr lang="en-US" altLang="zh-TW" sz="1400" dirty="0" smtClean="0"/>
          </a:p>
        </p:txBody>
      </p:sp>
      <p:sp>
        <p:nvSpPr>
          <p:cNvPr id="9" name="圓角矩形 8"/>
          <p:cNvSpPr/>
          <p:nvPr/>
        </p:nvSpPr>
        <p:spPr>
          <a:xfrm>
            <a:off x="3716276" y="1844824"/>
            <a:ext cx="1334380" cy="7474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sz="1400" dirty="0" smtClean="0"/>
              <a:t>使用者將 </a:t>
            </a:r>
            <a:r>
              <a:rPr lang="en-US" altLang="zh-TW" sz="1400" dirty="0" smtClean="0"/>
              <a:t>RF ID Card </a:t>
            </a:r>
            <a:r>
              <a:rPr lang="zh-TW" altLang="en-US" sz="1400" dirty="0" smtClean="0"/>
              <a:t>接觸 </a:t>
            </a:r>
            <a:r>
              <a:rPr lang="zh-TW" altLang="en-US" sz="1400" dirty="0"/>
              <a:t>讀卡機</a:t>
            </a:r>
          </a:p>
        </p:txBody>
      </p:sp>
      <p:sp>
        <p:nvSpPr>
          <p:cNvPr id="10" name="圓角矩形 9"/>
          <p:cNvSpPr/>
          <p:nvPr/>
        </p:nvSpPr>
        <p:spPr>
          <a:xfrm>
            <a:off x="6578824" y="3460924"/>
            <a:ext cx="1550144" cy="7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TW" altLang="en-US" sz="1400" b="1" dirty="0" smtClean="0">
                <a:solidFill>
                  <a:srgbClr val="0070C0"/>
                </a:solidFill>
                <a:latin typeface="微軟正黑體" panose="020B0604030504040204" pitchFamily="34" charset="-120"/>
                <a:ea typeface="微軟正黑體" panose="020B0604030504040204" pitchFamily="34" charset="-120"/>
              </a:rPr>
              <a:t>系統全面更新所有車位狀態</a:t>
            </a:r>
            <a:endParaRPr lang="zh-TW" altLang="en-US" sz="1400" b="1" dirty="0">
              <a:solidFill>
                <a:srgbClr val="0070C0"/>
              </a:solidFill>
              <a:latin typeface="微軟正黑體" panose="020B0604030504040204" pitchFamily="34" charset="-120"/>
              <a:ea typeface="微軟正黑體" panose="020B0604030504040204" pitchFamily="34" charset="-120"/>
            </a:endParaRPr>
          </a:p>
        </p:txBody>
      </p:sp>
      <p:sp>
        <p:nvSpPr>
          <p:cNvPr id="12" name="圓角矩形 11"/>
          <p:cNvSpPr/>
          <p:nvPr/>
        </p:nvSpPr>
        <p:spPr>
          <a:xfrm>
            <a:off x="3517280" y="2988332"/>
            <a:ext cx="1796008" cy="97210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sz="1400" dirty="0" smtClean="0"/>
              <a:t>付費機系統根據停車時間計算費用</a:t>
            </a:r>
            <a:r>
              <a:rPr lang="en-US" altLang="zh-TW" sz="1400" dirty="0" smtClean="0"/>
              <a:t>,</a:t>
            </a:r>
            <a:r>
              <a:rPr lang="zh-TW" altLang="en-US" sz="1400" dirty="0" smtClean="0"/>
              <a:t> 並將此類資訊及停車位置顯示在螢幕上</a:t>
            </a:r>
            <a:endParaRPr lang="zh-TW" altLang="en-US" sz="1400" dirty="0"/>
          </a:p>
        </p:txBody>
      </p:sp>
      <p:sp>
        <p:nvSpPr>
          <p:cNvPr id="13" name="圓角矩形 12"/>
          <p:cNvSpPr/>
          <p:nvPr/>
        </p:nvSpPr>
        <p:spPr>
          <a:xfrm>
            <a:off x="3640076" y="5859536"/>
            <a:ext cx="1533376"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sz="1400" dirty="0" smtClean="0"/>
              <a:t>將</a:t>
            </a:r>
            <a:r>
              <a:rPr lang="en-US" altLang="zh-TW" sz="1400" dirty="0" smtClean="0"/>
              <a:t>RFID</a:t>
            </a:r>
            <a:r>
              <a:rPr lang="zh-TW" altLang="en-US" sz="1400" dirty="0" smtClean="0"/>
              <a:t> </a:t>
            </a:r>
            <a:r>
              <a:rPr lang="en-US" altLang="zh-TW" sz="1400" dirty="0" smtClean="0"/>
              <a:t>Card </a:t>
            </a:r>
            <a:r>
              <a:rPr lang="zh-TW" altLang="en-US" sz="1400" dirty="0" smtClean="0"/>
              <a:t>註冊</a:t>
            </a:r>
            <a:r>
              <a:rPr lang="zh-TW" altLang="en-US" sz="1400" dirty="0"/>
              <a:t>成</a:t>
            </a:r>
            <a:r>
              <a:rPr lang="zh-TW" altLang="en-US" sz="1400" dirty="0" smtClean="0"/>
              <a:t>已付款</a:t>
            </a:r>
            <a:r>
              <a:rPr lang="en-US" altLang="zh-TW" sz="1400" dirty="0" smtClean="0"/>
              <a:t>, </a:t>
            </a:r>
            <a:r>
              <a:rPr lang="zh-TW" altLang="en-US" sz="1400" dirty="0" smtClean="0"/>
              <a:t>找錢</a:t>
            </a:r>
            <a:r>
              <a:rPr lang="en-US" altLang="zh-TW" sz="1400" dirty="0" smtClean="0"/>
              <a:t>, </a:t>
            </a:r>
            <a:r>
              <a:rPr lang="zh-TW" altLang="en-US" sz="1400" dirty="0" smtClean="0"/>
              <a:t>印發票</a:t>
            </a:r>
            <a:r>
              <a:rPr lang="en-US" altLang="zh-TW" sz="1400" dirty="0" smtClean="0"/>
              <a:t>… </a:t>
            </a:r>
            <a:endParaRPr lang="zh-TW" altLang="en-US" sz="1400" dirty="0"/>
          </a:p>
        </p:txBody>
      </p:sp>
      <p:cxnSp>
        <p:nvCxnSpPr>
          <p:cNvPr id="14" name="直線單箭頭接點 13"/>
          <p:cNvCxnSpPr>
            <a:endCxn id="15" idx="0"/>
          </p:cNvCxnSpPr>
          <p:nvPr/>
        </p:nvCxnSpPr>
        <p:spPr>
          <a:xfrm>
            <a:off x="4394076" y="3960440"/>
            <a:ext cx="4254" cy="252028"/>
          </a:xfrm>
          <a:prstGeom prst="straightConnector1">
            <a:avLst/>
          </a:prstGeom>
          <a:ln>
            <a:tailEnd type="none" w="med" len="lg"/>
          </a:ln>
        </p:spPr>
        <p:style>
          <a:lnRef idx="1">
            <a:schemeClr val="accent1"/>
          </a:lnRef>
          <a:fillRef idx="0">
            <a:schemeClr val="accent1"/>
          </a:fillRef>
          <a:effectRef idx="0">
            <a:schemeClr val="accent1"/>
          </a:effectRef>
          <a:fontRef idx="minor">
            <a:schemeClr val="tx1"/>
          </a:fontRef>
        </p:style>
      </p:cxnSp>
      <p:sp>
        <p:nvSpPr>
          <p:cNvPr id="15" name="流程圖: 決策 14"/>
          <p:cNvSpPr/>
          <p:nvPr/>
        </p:nvSpPr>
        <p:spPr>
          <a:xfrm>
            <a:off x="3360564" y="4212468"/>
            <a:ext cx="2075532" cy="1121804"/>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1400" dirty="0"/>
              <a:t>付費機判斷是否費用結</a:t>
            </a:r>
            <a:r>
              <a:rPr lang="zh-TW" altLang="en-US" sz="1400" dirty="0" smtClean="0"/>
              <a:t>清</a:t>
            </a:r>
            <a:r>
              <a:rPr lang="en-US" altLang="zh-TW" sz="1400" dirty="0" smtClean="0"/>
              <a:t>?</a:t>
            </a:r>
            <a:endParaRPr lang="zh-TW" altLang="en-US" sz="1400" dirty="0"/>
          </a:p>
        </p:txBody>
      </p:sp>
      <p:cxnSp>
        <p:nvCxnSpPr>
          <p:cNvPr id="18" name="直線單箭頭接點 17"/>
          <p:cNvCxnSpPr/>
          <p:nvPr/>
        </p:nvCxnSpPr>
        <p:spPr>
          <a:xfrm>
            <a:off x="4389884" y="5334272"/>
            <a:ext cx="0" cy="50405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2622284" y="3647292"/>
            <a:ext cx="395200" cy="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3004784" y="3650260"/>
            <a:ext cx="0" cy="1123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a:stCxn id="15" idx="1"/>
          </p:cNvCxnSpPr>
          <p:nvPr/>
        </p:nvCxnSpPr>
        <p:spPr>
          <a:xfrm flipH="1">
            <a:off x="3004784" y="4773370"/>
            <a:ext cx="35578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15284" y="5394702"/>
            <a:ext cx="720080" cy="338554"/>
          </a:xfrm>
          <a:prstGeom prst="rect">
            <a:avLst/>
          </a:prstGeom>
          <a:noFill/>
        </p:spPr>
        <p:txBody>
          <a:bodyPr wrap="square" rtlCol="0">
            <a:spAutoFit/>
          </a:bodyPr>
          <a:lstStyle/>
          <a:p>
            <a:r>
              <a:rPr lang="zh-TW" altLang="en-US" sz="1600" b="1" dirty="0" smtClean="0">
                <a:latin typeface="微軟正黑體" panose="020B0604030504040204" pitchFamily="34" charset="-120"/>
                <a:ea typeface="微軟正黑體" panose="020B0604030504040204" pitchFamily="34" charset="-120"/>
              </a:rPr>
              <a:t>是</a:t>
            </a:r>
            <a:endParaRPr lang="zh-TW" altLang="en-US" sz="1600" b="1" dirty="0">
              <a:latin typeface="微軟正黑體" panose="020B0604030504040204" pitchFamily="34" charset="-120"/>
              <a:ea typeface="微軟正黑體" panose="020B0604030504040204" pitchFamily="34" charset="-120"/>
            </a:endParaRPr>
          </a:p>
        </p:txBody>
      </p:sp>
      <p:sp>
        <p:nvSpPr>
          <p:cNvPr id="57" name="文字方塊 56"/>
          <p:cNvSpPr txBox="1"/>
          <p:nvPr/>
        </p:nvSpPr>
        <p:spPr>
          <a:xfrm>
            <a:off x="2987824" y="4026550"/>
            <a:ext cx="720080" cy="338554"/>
          </a:xfrm>
          <a:prstGeom prst="rect">
            <a:avLst/>
          </a:prstGeom>
          <a:noFill/>
        </p:spPr>
        <p:txBody>
          <a:bodyPr wrap="square" rtlCol="0">
            <a:spAutoFit/>
          </a:bodyPr>
          <a:lstStyle/>
          <a:p>
            <a:r>
              <a:rPr lang="zh-TW" altLang="en-US" sz="1600" b="1" dirty="0">
                <a:latin typeface="微軟正黑體" panose="020B0604030504040204" pitchFamily="34" charset="-120"/>
                <a:ea typeface="微軟正黑體" panose="020B0604030504040204" pitchFamily="34" charset="-120"/>
              </a:rPr>
              <a:t>否</a:t>
            </a:r>
          </a:p>
        </p:txBody>
      </p:sp>
      <p:sp>
        <p:nvSpPr>
          <p:cNvPr id="88" name="圓角矩形 87"/>
          <p:cNvSpPr/>
          <p:nvPr/>
        </p:nvSpPr>
        <p:spPr>
          <a:xfrm>
            <a:off x="6455868" y="5733256"/>
            <a:ext cx="1788540" cy="8367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sz="1400" dirty="0"/>
              <a:t>使用者根據付費機所提供資訊找到所停車</a:t>
            </a:r>
            <a:r>
              <a:rPr lang="zh-TW" altLang="en-US" sz="1400" dirty="0" smtClean="0"/>
              <a:t>位</a:t>
            </a:r>
            <a:r>
              <a:rPr lang="en-US" altLang="zh-TW" sz="1400" dirty="0" smtClean="0"/>
              <a:t>, </a:t>
            </a:r>
            <a:r>
              <a:rPr lang="zh-TW" altLang="en-US" sz="1400" dirty="0" smtClean="0"/>
              <a:t>取車離場</a:t>
            </a:r>
            <a:endParaRPr lang="zh-TW" altLang="en-US" sz="1400" dirty="0"/>
          </a:p>
        </p:txBody>
      </p:sp>
      <p:cxnSp>
        <p:nvCxnSpPr>
          <p:cNvPr id="122" name="直線單箭頭接點 121"/>
          <p:cNvCxnSpPr>
            <a:stCxn id="13" idx="3"/>
          </p:cNvCxnSpPr>
          <p:nvPr/>
        </p:nvCxnSpPr>
        <p:spPr>
          <a:xfrm flipV="1">
            <a:off x="5173452" y="6211366"/>
            <a:ext cx="1292088" cy="82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0" name="直線接點 19"/>
          <p:cNvCxnSpPr>
            <a:stCxn id="8" idx="2"/>
          </p:cNvCxnSpPr>
          <p:nvPr/>
        </p:nvCxnSpPr>
        <p:spPr>
          <a:xfrm>
            <a:off x="1925508" y="4008324"/>
            <a:ext cx="0" cy="2195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925508" y="6211366"/>
            <a:ext cx="1744420" cy="82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4391980" y="1484784"/>
            <a:ext cx="0" cy="36004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402584" y="2624212"/>
            <a:ext cx="0" cy="36004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88" idx="0"/>
          </p:cNvCxnSpPr>
          <p:nvPr/>
        </p:nvCxnSpPr>
        <p:spPr>
          <a:xfrm flipV="1">
            <a:off x="7350138" y="5334272"/>
            <a:ext cx="0" cy="39898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66" name="圓角矩形 65"/>
          <p:cNvSpPr/>
          <p:nvPr/>
        </p:nvSpPr>
        <p:spPr>
          <a:xfrm>
            <a:off x="6757592" y="4601764"/>
            <a:ext cx="1201420"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400" dirty="0" smtClean="0"/>
              <a:t>LED</a:t>
            </a:r>
            <a:r>
              <a:rPr lang="zh-TW" altLang="en-US" sz="1400" dirty="0" smtClean="0"/>
              <a:t> </a:t>
            </a:r>
            <a:r>
              <a:rPr lang="en-US" altLang="zh-TW" sz="1400" dirty="0" smtClean="0"/>
              <a:t>Light ON IR Sensor </a:t>
            </a:r>
            <a:r>
              <a:rPr lang="zh-TW" altLang="en-US" sz="1400" dirty="0" smtClean="0"/>
              <a:t>判定車位為空</a:t>
            </a:r>
            <a:endParaRPr lang="zh-TW" altLang="en-US" sz="1400" dirty="0"/>
          </a:p>
        </p:txBody>
      </p:sp>
      <p:cxnSp>
        <p:nvCxnSpPr>
          <p:cNvPr id="67" name="直線單箭頭接點 66"/>
          <p:cNvCxnSpPr/>
          <p:nvPr/>
        </p:nvCxnSpPr>
        <p:spPr>
          <a:xfrm flipV="1">
            <a:off x="7346404" y="4187180"/>
            <a:ext cx="0" cy="39898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70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51520" y="-171400"/>
            <a:ext cx="7772400" cy="11247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b="1" dirty="0" smtClean="0">
                <a:latin typeface="微軟正黑體" panose="020B0604030504040204" pitchFamily="34" charset="-120"/>
                <a:ea typeface="微軟正黑體" panose="020B0604030504040204" pitchFamily="34" charset="-120"/>
              </a:rPr>
              <a:t>CC2500 </a:t>
            </a:r>
            <a:r>
              <a:rPr lang="zh-TW" altLang="en-US" sz="2400" b="1" dirty="0" smtClean="0">
                <a:latin typeface="微軟正黑體" panose="020B0604030504040204" pitchFamily="34" charset="-120"/>
                <a:ea typeface="微軟正黑體" panose="020B0604030504040204" pitchFamily="34" charset="-120"/>
              </a:rPr>
              <a:t>無線傳輸封包</a:t>
            </a:r>
            <a:r>
              <a:rPr lang="zh-TW" altLang="en-US" sz="2400" b="1" dirty="0">
                <a:latin typeface="微軟正黑體" panose="020B0604030504040204" pitchFamily="34" charset="-120"/>
                <a:ea typeface="微軟正黑體" panose="020B0604030504040204" pitchFamily="34" charset="-120"/>
              </a:rPr>
              <a:t>規劃</a:t>
            </a:r>
          </a:p>
        </p:txBody>
      </p:sp>
    </p:spTree>
    <p:extLst>
      <p:ext uri="{BB962C8B-B14F-4D97-AF65-F5344CB8AC3E}">
        <p14:creationId xmlns:p14="http://schemas.microsoft.com/office/powerpoint/2010/main" val="239997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16581</TotalTime>
  <Words>1082</Words>
  <Application>Microsoft Office PowerPoint</Application>
  <PresentationFormat>如螢幕大小 (4:3)</PresentationFormat>
  <Paragraphs>134</Paragraphs>
  <Slides>10</Slides>
  <Notes>4</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智慧停車場</vt:lpstr>
      <vt:lpstr>智慧停車場方案規劃</vt:lpstr>
      <vt:lpstr>實現方法</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智慧停車場</dc:title>
  <dc:creator>user</dc:creator>
  <cp:lastModifiedBy>user</cp:lastModifiedBy>
  <cp:revision>175</cp:revision>
  <dcterms:created xsi:type="dcterms:W3CDTF">2013-10-25T03:25:32Z</dcterms:created>
  <dcterms:modified xsi:type="dcterms:W3CDTF">2013-11-12T07:55:56Z</dcterms:modified>
</cp:coreProperties>
</file>