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1" d="100"/>
          <a:sy n="101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B7DA30-EA21-4EC0-8BC7-3707E59CA662}" type="doc">
      <dgm:prSet loTypeId="urn:microsoft.com/office/officeart/2005/8/layout/vList2" loCatId="list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DC4EE66-7180-4D86-A9D5-341668A81A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Around the world, education systems try to help students succeed, but not all challenges are visible.</a:t>
          </a:r>
          <a:br>
            <a:rPr lang="en-US" b="0" i="0" baseline="0"/>
          </a:br>
          <a:r>
            <a:rPr lang="en-US" b="0" i="0" baseline="0"/>
            <a:t>Some students face personal or social issues that affect their grades.</a:t>
          </a:r>
          <a:br>
            <a:rPr lang="en-US" b="0" i="0" baseline="0"/>
          </a:br>
          <a:r>
            <a:rPr lang="en-US" b="0" i="0" baseline="0"/>
            <a:t>Schools need tools to detect these risks early.</a:t>
          </a:r>
          <a:endParaRPr lang="en-US"/>
        </a:p>
      </dgm:t>
    </dgm:pt>
    <dgm:pt modelId="{D5F95A66-F466-4DD1-BE27-39680A392022}" type="parTrans" cxnId="{768E3F01-DAC3-4ECF-984E-E8D06DEE39F2}">
      <dgm:prSet/>
      <dgm:spPr/>
      <dgm:t>
        <a:bodyPr/>
        <a:lstStyle/>
        <a:p>
          <a:endParaRPr lang="en-US"/>
        </a:p>
      </dgm:t>
    </dgm:pt>
    <dgm:pt modelId="{05859EE5-14F3-4CBD-90A7-4A34B1D5D931}" type="sibTrans" cxnId="{768E3F01-DAC3-4ECF-984E-E8D06DEE39F2}">
      <dgm:prSet/>
      <dgm:spPr/>
      <dgm:t>
        <a:bodyPr/>
        <a:lstStyle/>
        <a:p>
          <a:endParaRPr lang="en-US"/>
        </a:p>
      </dgm:t>
    </dgm:pt>
    <dgm:pt modelId="{E2E65672-F7EC-4C53-8EAE-E21A74C05D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this project, I analyzed a dataset about students’ backgrounds, behaviors, and performance.</a:t>
          </a:r>
          <a:br>
            <a:rPr lang="en-US"/>
          </a:br>
          <a:r>
            <a:rPr lang="en-US"/>
            <a:t>My goal was to find patterns that affect final grades, and to predict student success using machine learning.</a:t>
          </a:r>
        </a:p>
      </dgm:t>
    </dgm:pt>
    <dgm:pt modelId="{E8D2033A-D98F-4737-AF78-C6FEA24BED64}" type="parTrans" cxnId="{84D6BC53-3BEC-44F0-841C-3A1EFBF5FDF3}">
      <dgm:prSet/>
      <dgm:spPr/>
      <dgm:t>
        <a:bodyPr/>
        <a:lstStyle/>
        <a:p>
          <a:endParaRPr lang="en-US"/>
        </a:p>
      </dgm:t>
    </dgm:pt>
    <dgm:pt modelId="{4FF6F4B0-53AC-4641-99BF-8BAC0F3F36D4}" type="sibTrans" cxnId="{84D6BC53-3BEC-44F0-841C-3A1EFBF5FDF3}">
      <dgm:prSet/>
      <dgm:spPr/>
      <dgm:t>
        <a:bodyPr/>
        <a:lstStyle/>
        <a:p>
          <a:endParaRPr lang="en-US"/>
        </a:p>
      </dgm:t>
    </dgm:pt>
    <dgm:pt modelId="{E1D1DBA8-F10B-492C-8BAF-134242C403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main question I asked was:</a:t>
          </a:r>
          <a:br>
            <a:rPr lang="en-US"/>
          </a:br>
          <a:r>
            <a:rPr lang="en-US"/>
            <a:t>Can we predict a student's performance using social, academic, and personal factors?</a:t>
          </a:r>
          <a:br>
            <a:rPr lang="en-US"/>
          </a:br>
          <a:r>
            <a:rPr lang="en-US"/>
            <a:t>I also wanted to create insights that educators can use to make better decisions.</a:t>
          </a:r>
        </a:p>
      </dgm:t>
    </dgm:pt>
    <dgm:pt modelId="{DF7C5EB2-EC93-4F91-A79B-B0576F574C98}" type="parTrans" cxnId="{1C0323EF-1F7F-406D-8824-D634F6ABF678}">
      <dgm:prSet/>
      <dgm:spPr/>
      <dgm:t>
        <a:bodyPr/>
        <a:lstStyle/>
        <a:p>
          <a:endParaRPr lang="en-US"/>
        </a:p>
      </dgm:t>
    </dgm:pt>
    <dgm:pt modelId="{0995ED82-078B-4E75-8A3D-931C39A4C23D}" type="sibTrans" cxnId="{1C0323EF-1F7F-406D-8824-D634F6ABF678}">
      <dgm:prSet/>
      <dgm:spPr/>
      <dgm:t>
        <a:bodyPr/>
        <a:lstStyle/>
        <a:p>
          <a:endParaRPr lang="en-US"/>
        </a:p>
      </dgm:t>
    </dgm:pt>
    <dgm:pt modelId="{19DE7069-C836-4B29-8FA1-BB12C82F27C9}" type="pres">
      <dgm:prSet presAssocID="{E6B7DA30-EA21-4EC0-8BC7-3707E59CA662}" presName="linear" presStyleCnt="0">
        <dgm:presLayoutVars>
          <dgm:animLvl val="lvl"/>
          <dgm:resizeHandles val="exact"/>
        </dgm:presLayoutVars>
      </dgm:prSet>
      <dgm:spPr/>
    </dgm:pt>
    <dgm:pt modelId="{784D0494-CEA9-4A5D-A77B-042B65D7A80D}" type="pres">
      <dgm:prSet presAssocID="{6DC4EE66-7180-4D86-A9D5-341668A81AC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D5EDC3-DD0C-4B76-9E43-544ABFE5DECD}" type="pres">
      <dgm:prSet presAssocID="{05859EE5-14F3-4CBD-90A7-4A34B1D5D931}" presName="spacer" presStyleCnt="0"/>
      <dgm:spPr/>
    </dgm:pt>
    <dgm:pt modelId="{3EE0C99D-25D2-47E0-8814-1CF42B06D23A}" type="pres">
      <dgm:prSet presAssocID="{E2E65672-F7EC-4C53-8EAE-E21A74C05D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1AD87A2-3A81-4664-B479-8FCFF4B07287}" type="pres">
      <dgm:prSet presAssocID="{4FF6F4B0-53AC-4641-99BF-8BAC0F3F36D4}" presName="spacer" presStyleCnt="0"/>
      <dgm:spPr/>
    </dgm:pt>
    <dgm:pt modelId="{60225B1D-5A7E-4DC0-9DB9-E3D63BF29151}" type="pres">
      <dgm:prSet presAssocID="{E1D1DBA8-F10B-492C-8BAF-134242C403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68E3F01-DAC3-4ECF-984E-E8D06DEE39F2}" srcId="{E6B7DA30-EA21-4EC0-8BC7-3707E59CA662}" destId="{6DC4EE66-7180-4D86-A9D5-341668A81ACA}" srcOrd="0" destOrd="0" parTransId="{D5F95A66-F466-4DD1-BE27-39680A392022}" sibTransId="{05859EE5-14F3-4CBD-90A7-4A34B1D5D931}"/>
    <dgm:cxn modelId="{8D6A9B40-758C-472E-8DB4-D53902CDA6A0}" type="presOf" srcId="{E2E65672-F7EC-4C53-8EAE-E21A74C05D3F}" destId="{3EE0C99D-25D2-47E0-8814-1CF42B06D23A}" srcOrd="0" destOrd="0" presId="urn:microsoft.com/office/officeart/2005/8/layout/vList2"/>
    <dgm:cxn modelId="{4B78454B-ADA0-4E9F-8F96-C7736F420181}" type="presOf" srcId="{E6B7DA30-EA21-4EC0-8BC7-3707E59CA662}" destId="{19DE7069-C836-4B29-8FA1-BB12C82F27C9}" srcOrd="0" destOrd="0" presId="urn:microsoft.com/office/officeart/2005/8/layout/vList2"/>
    <dgm:cxn modelId="{84D6BC53-3BEC-44F0-841C-3A1EFBF5FDF3}" srcId="{E6B7DA30-EA21-4EC0-8BC7-3707E59CA662}" destId="{E2E65672-F7EC-4C53-8EAE-E21A74C05D3F}" srcOrd="1" destOrd="0" parTransId="{E8D2033A-D98F-4737-AF78-C6FEA24BED64}" sibTransId="{4FF6F4B0-53AC-4641-99BF-8BAC0F3F36D4}"/>
    <dgm:cxn modelId="{787EC483-6F30-4036-9BCC-CC2CEEA9EC16}" type="presOf" srcId="{6DC4EE66-7180-4D86-A9D5-341668A81ACA}" destId="{784D0494-CEA9-4A5D-A77B-042B65D7A80D}" srcOrd="0" destOrd="0" presId="urn:microsoft.com/office/officeart/2005/8/layout/vList2"/>
    <dgm:cxn modelId="{EB40D9CE-0F4C-401F-B32E-D3551A865358}" type="presOf" srcId="{E1D1DBA8-F10B-492C-8BAF-134242C40393}" destId="{60225B1D-5A7E-4DC0-9DB9-E3D63BF29151}" srcOrd="0" destOrd="0" presId="urn:microsoft.com/office/officeart/2005/8/layout/vList2"/>
    <dgm:cxn modelId="{1C0323EF-1F7F-406D-8824-D634F6ABF678}" srcId="{E6B7DA30-EA21-4EC0-8BC7-3707E59CA662}" destId="{E1D1DBA8-F10B-492C-8BAF-134242C40393}" srcOrd="2" destOrd="0" parTransId="{DF7C5EB2-EC93-4F91-A79B-B0576F574C98}" sibTransId="{0995ED82-078B-4E75-8A3D-931C39A4C23D}"/>
    <dgm:cxn modelId="{BEC058AF-27DE-430D-AFE1-C6F51C71D323}" type="presParOf" srcId="{19DE7069-C836-4B29-8FA1-BB12C82F27C9}" destId="{784D0494-CEA9-4A5D-A77B-042B65D7A80D}" srcOrd="0" destOrd="0" presId="urn:microsoft.com/office/officeart/2005/8/layout/vList2"/>
    <dgm:cxn modelId="{E92A6923-BADF-4768-A795-D57C3B1D5F7E}" type="presParOf" srcId="{19DE7069-C836-4B29-8FA1-BB12C82F27C9}" destId="{8DD5EDC3-DD0C-4B76-9E43-544ABFE5DECD}" srcOrd="1" destOrd="0" presId="urn:microsoft.com/office/officeart/2005/8/layout/vList2"/>
    <dgm:cxn modelId="{1F406C3F-3378-4C3C-A7B3-07E403A8365D}" type="presParOf" srcId="{19DE7069-C836-4B29-8FA1-BB12C82F27C9}" destId="{3EE0C99D-25D2-47E0-8814-1CF42B06D23A}" srcOrd="2" destOrd="0" presId="urn:microsoft.com/office/officeart/2005/8/layout/vList2"/>
    <dgm:cxn modelId="{9570CD04-4EF3-4ADE-AABD-418178EE3356}" type="presParOf" srcId="{19DE7069-C836-4B29-8FA1-BB12C82F27C9}" destId="{91AD87A2-3A81-4664-B479-8FCFF4B07287}" srcOrd="3" destOrd="0" presId="urn:microsoft.com/office/officeart/2005/8/layout/vList2"/>
    <dgm:cxn modelId="{4F814B56-B4A0-491F-A35B-56ADB81F15D0}" type="presParOf" srcId="{19DE7069-C836-4B29-8FA1-BB12C82F27C9}" destId="{60225B1D-5A7E-4DC0-9DB9-E3D63BF2915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D0494-CEA9-4A5D-A77B-042B65D7A80D}">
      <dsp:nvSpPr>
        <dsp:cNvPr id="0" name=""/>
        <dsp:cNvSpPr/>
      </dsp:nvSpPr>
      <dsp:spPr>
        <a:xfrm>
          <a:off x="0" y="10929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Around the world, education systems try to help students succeed, but not all challenges are visible.</a:t>
          </a:r>
          <a:br>
            <a:rPr lang="en-US" sz="1800" b="0" i="0" kern="1200" baseline="0"/>
          </a:br>
          <a:r>
            <a:rPr lang="en-US" sz="1800" b="0" i="0" kern="1200" baseline="0"/>
            <a:t>Some students face personal or social issues that affect their grades.</a:t>
          </a:r>
          <a:br>
            <a:rPr lang="en-US" sz="1800" b="0" i="0" kern="1200" baseline="0"/>
          </a:br>
          <a:r>
            <a:rPr lang="en-US" sz="1800" b="0" i="0" kern="1200" baseline="0"/>
            <a:t>Schools need tools to detect these risks early.</a:t>
          </a:r>
          <a:endParaRPr lang="en-US" sz="1800" kern="1200"/>
        </a:p>
      </dsp:txBody>
      <dsp:txXfrm>
        <a:off x="82245" y="191541"/>
        <a:ext cx="6455765" cy="1520310"/>
      </dsp:txXfrm>
    </dsp:sp>
    <dsp:sp modelId="{3EE0C99D-25D2-47E0-8814-1CF42B06D23A}">
      <dsp:nvSpPr>
        <dsp:cNvPr id="0" name=""/>
        <dsp:cNvSpPr/>
      </dsp:nvSpPr>
      <dsp:spPr>
        <a:xfrm>
          <a:off x="0" y="184593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I analyzed a dataset about students’ backgrounds, behaviors, and performance.</a:t>
          </a:r>
          <a:br>
            <a:rPr lang="en-US" sz="1800" kern="1200"/>
          </a:br>
          <a:r>
            <a:rPr lang="en-US" sz="1800" kern="1200"/>
            <a:t>My goal was to find patterns that affect final grades, and to predict student success using machine learning.</a:t>
          </a:r>
        </a:p>
      </dsp:txBody>
      <dsp:txXfrm>
        <a:off x="82245" y="1928181"/>
        <a:ext cx="6455765" cy="1520310"/>
      </dsp:txXfrm>
    </dsp:sp>
    <dsp:sp modelId="{60225B1D-5A7E-4DC0-9DB9-E3D63BF29151}">
      <dsp:nvSpPr>
        <dsp:cNvPr id="0" name=""/>
        <dsp:cNvSpPr/>
      </dsp:nvSpPr>
      <dsp:spPr>
        <a:xfrm>
          <a:off x="0" y="3582576"/>
          <a:ext cx="6620255" cy="1684800"/>
        </a:xfrm>
        <a:prstGeom prst="round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main question I asked was:</a:t>
          </a:r>
          <a:br>
            <a:rPr lang="en-US" sz="1800" kern="1200"/>
          </a:br>
          <a:r>
            <a:rPr lang="en-US" sz="1800" kern="1200"/>
            <a:t>Can we predict a student's performance using social, academic, and personal factors?</a:t>
          </a:r>
          <a:br>
            <a:rPr lang="en-US" sz="1800" kern="1200"/>
          </a:br>
          <a:r>
            <a:rPr lang="en-US" sz="1800" kern="1200"/>
            <a:t>I also wanted to create insights that educators can use to make better decisions.</a:t>
          </a:r>
        </a:p>
      </dsp:txBody>
      <dsp:txXfrm>
        <a:off x="82245" y="3664821"/>
        <a:ext cx="6455765" cy="1520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7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7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6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5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1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1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3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2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71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8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omplex math formulas on a blackboard">
            <a:extLst>
              <a:ext uri="{FF2B5EF4-FFF2-40B4-BE49-F238E27FC236}">
                <a16:creationId xmlns:a16="http://schemas.microsoft.com/office/drawing/2014/main" id="{48CE275A-EFB9-126B-5D6C-0141F6F26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208" b="4737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7A68DCE-81B2-141B-100D-C6A9E01A2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>
                <a:solidFill>
                  <a:srgbClr val="FFFFFF"/>
                </a:solidFill>
              </a:rPr>
              <a:t>FINAL 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F27BF-4F7F-37BC-B96F-8A9015CC0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Title: Predicting Student Performance Using Socioeconomic and Academic Data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Names: Uwitonze Pacific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Course code &amp; name: INSY 8413 &amp; Introduction to Big Data Analytics</a:t>
            </a:r>
            <a:br>
              <a:rPr lang="en-US" sz="1300">
                <a:solidFill>
                  <a:srgbClr val="FFFFFF"/>
                </a:solidFill>
              </a:rPr>
            </a:br>
            <a:r>
              <a:rPr lang="en-US" sz="1300">
                <a:solidFill>
                  <a:srgbClr val="FFFFFF"/>
                </a:solidFill>
              </a:rPr>
              <a:t>Instructor: Eric Maniraguha</a:t>
            </a:r>
          </a:p>
          <a:p>
            <a:pPr>
              <a:lnSpc>
                <a:spcPct val="100000"/>
              </a:lnSpc>
            </a:pPr>
            <a:r>
              <a:rPr lang="en-US" sz="1300">
                <a:solidFill>
                  <a:srgbClr val="FFFFFF"/>
                </a:solidFill>
              </a:rPr>
              <a:t>Academic Year: 2024–2025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59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581898-27B9-5E3F-2130-8DDE0B2E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sz="410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BD5BA-AA91-1F9A-1EF8-2BD19122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my results, I recommend:</a:t>
            </a:r>
          </a:p>
          <a:p>
            <a:r>
              <a:rPr lang="en-US" dirty="0"/>
              <a:t>Encouraging students to reduce alcohol use during the week</a:t>
            </a:r>
          </a:p>
          <a:p>
            <a:r>
              <a:rPr lang="en-US" dirty="0"/>
              <a:t>Promoting family support and mentorship programs</a:t>
            </a:r>
          </a:p>
          <a:p>
            <a:r>
              <a:rPr lang="en-US" dirty="0"/>
              <a:t>Monitoring students with past failures early in the term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A3A48-1D45-5A17-BC63-DB0629C3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D2C69-04A0-7743-7955-09BA01C3C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students struggle academically, and the reasons are often beyond the classroom  like family support, study habits, or even alcohol use.</a:t>
            </a:r>
            <a:br>
              <a:rPr lang="en-US" dirty="0"/>
            </a:br>
            <a:r>
              <a:rPr lang="en-US" dirty="0"/>
              <a:t>This project uses real data to explore and predict which students are likely to pass or fail, using Big Data Analytics.</a:t>
            </a:r>
          </a:p>
        </p:txBody>
      </p:sp>
    </p:spTree>
    <p:extLst>
      <p:ext uri="{BB962C8B-B14F-4D97-AF65-F5344CB8AC3E}">
        <p14:creationId xmlns:p14="http://schemas.microsoft.com/office/powerpoint/2010/main" val="2724539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12F04-61AC-ABA0-594A-6EDC89B7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2BDDB78-4639-03E7-9FB2-C99BE35D5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02414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030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42A77-B8E2-7C1A-AB43-C8DA8939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12F0-6B3D-ADCC-3864-B82ED88FE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used a dataset from the UCI Machine Learning Repository.</a:t>
            </a:r>
            <a:br>
              <a:rPr lang="en-US" dirty="0"/>
            </a:br>
            <a:r>
              <a:rPr lang="en-US" dirty="0"/>
              <a:t>-It combines data from math and Portuguese classes  382 students and 33 columns.</a:t>
            </a:r>
            <a:br>
              <a:rPr lang="en-US" dirty="0"/>
            </a:br>
            <a:r>
              <a:rPr lang="en-US" dirty="0"/>
              <a:t>-It includes information like gender, age, family support, alcohol use, and grades.</a:t>
            </a:r>
          </a:p>
        </p:txBody>
      </p:sp>
    </p:spTree>
    <p:extLst>
      <p:ext uri="{BB962C8B-B14F-4D97-AF65-F5344CB8AC3E}">
        <p14:creationId xmlns:p14="http://schemas.microsoft.com/office/powerpoint/2010/main" val="88349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C1ABBA-757C-CF30-1F32-4ECF18B6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 dirty="0"/>
              <a:t>Data Cleaning &amp; Preparation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0A31CE-F780-7E57-E74E-B332DEBD78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36008" y="1042416"/>
            <a:ext cx="7031736" cy="53126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merged and cleaned the dataset.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encoded text columns into numbers, like ‘yes’ and ‘no’ into 1 and 0.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-I created a new column called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There were no major missing values. </a:t>
            </a:r>
          </a:p>
        </p:txBody>
      </p:sp>
    </p:spTree>
    <p:extLst>
      <p:ext uri="{BB962C8B-B14F-4D97-AF65-F5344CB8AC3E}">
        <p14:creationId xmlns:p14="http://schemas.microsoft.com/office/powerpoint/2010/main" val="74886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54D52-DC64-F543-2F8F-488C1EEB1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0686-8E93-37FE-6DF3-F06139F1C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-I analyzed the data using Python.</a:t>
            </a:r>
            <a:br>
              <a:rPr lang="en-US" dirty="0"/>
            </a:br>
            <a:r>
              <a:rPr lang="en-US" dirty="0"/>
              <a:t>-I found that students who had more study time and family support were more likely to pass.</a:t>
            </a:r>
            <a:br>
              <a:rPr lang="en-US" dirty="0"/>
            </a:br>
            <a:r>
              <a:rPr lang="en-US" dirty="0"/>
              <a:t>-Alcohol use and repeated failures had negative effects.</a:t>
            </a:r>
            <a:br>
              <a:rPr lang="en-US" dirty="0"/>
            </a:br>
            <a:r>
              <a:rPr lang="en-US" dirty="0"/>
              <a:t>-I visualized this with histograms and heatmaps.</a:t>
            </a:r>
          </a:p>
        </p:txBody>
      </p:sp>
    </p:spTree>
    <p:extLst>
      <p:ext uri="{BB962C8B-B14F-4D97-AF65-F5344CB8AC3E}">
        <p14:creationId xmlns:p14="http://schemas.microsoft.com/office/powerpoint/2010/main" val="237887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20F33-12FF-6D4C-D728-B1997ABB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Modeling (Python)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DB8A-B738-862B-0D09-A390A6C13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trained a Random Forest Classifier to predict whether a student would pass.</a:t>
            </a:r>
            <a:br>
              <a:rPr lang="en-US" dirty="0"/>
            </a:br>
            <a:r>
              <a:rPr lang="en-US" dirty="0"/>
              <a:t>I used features like study time, failures, absences, and alcohol use.</a:t>
            </a:r>
            <a:br>
              <a:rPr lang="en-US" dirty="0"/>
            </a:br>
            <a:r>
              <a:rPr lang="en-US" dirty="0"/>
              <a:t>The model achieved around </a:t>
            </a:r>
            <a:r>
              <a:rPr lang="en-US" b="1" dirty="0"/>
              <a:t>80% accuracy</a:t>
            </a:r>
            <a:r>
              <a:rPr lang="en-US" dirty="0"/>
              <a:t>, and results were evaluated using a confusion matrix. </a:t>
            </a:r>
          </a:p>
        </p:txBody>
      </p:sp>
    </p:spTree>
    <p:extLst>
      <p:ext uri="{BB962C8B-B14F-4D97-AF65-F5344CB8AC3E}">
        <p14:creationId xmlns:p14="http://schemas.microsoft.com/office/powerpoint/2010/main" val="58244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8E632-2DC7-DF5D-E2A8-5E1DF71C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dirty="0"/>
              <a:t>Power BI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0A39-C68A-3874-B258-D2D844F9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-I built a Power BI dashboard to make the data interactive.</a:t>
            </a:r>
            <a:br>
              <a:rPr lang="en-US" dirty="0"/>
            </a:br>
            <a:r>
              <a:rPr lang="en-US" dirty="0"/>
              <a:t>-Users can filter by gender, study time, or support.</a:t>
            </a:r>
            <a:br>
              <a:rPr lang="en-US" dirty="0"/>
            </a:br>
            <a:r>
              <a:rPr lang="en-US" dirty="0"/>
              <a:t>-It shows KPIs like average final grade and pass rate.</a:t>
            </a:r>
            <a:br>
              <a:rPr lang="en-US" dirty="0"/>
            </a:br>
            <a:r>
              <a:rPr lang="en-US" dirty="0"/>
              <a:t>-I also used AI visuals to highlight which factors most influence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9227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12648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BA353F-EA19-7FFF-D926-0807591EB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5376672"/>
          </a:xfrm>
        </p:spPr>
        <p:txBody>
          <a:bodyPr>
            <a:normAutofit/>
          </a:bodyPr>
          <a:lstStyle/>
          <a:p>
            <a:r>
              <a:rPr lang="en-US" dirty="0"/>
              <a:t>Insights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F8F0-DC7C-652F-5828-62DF40E7D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1042416"/>
            <a:ext cx="5010912" cy="5312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Here are some of the key findings:</a:t>
            </a:r>
          </a:p>
          <a:p>
            <a:r>
              <a:rPr lang="en-US" dirty="0"/>
              <a:t>Repeated failures are the strongest indicator of failing again.</a:t>
            </a:r>
          </a:p>
          <a:p>
            <a:r>
              <a:rPr lang="en-US" dirty="0"/>
              <a:t>Weekday alcohol use is linked to lower grades.</a:t>
            </a:r>
          </a:p>
          <a:p>
            <a:r>
              <a:rPr lang="en-US" dirty="0"/>
              <a:t>Students with more study time and family support perform better.</a:t>
            </a:r>
            <a:br>
              <a:rPr lang="en-US" dirty="0"/>
            </a:br>
            <a:r>
              <a:rPr lang="en-US" dirty="0"/>
              <a:t>These insights can help schools target the right students for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563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FINAL CAPSTONE PROJECT PRESENTATION</vt:lpstr>
      <vt:lpstr>Introduction</vt:lpstr>
      <vt:lpstr>Problem Statement</vt:lpstr>
      <vt:lpstr>Dataset Overview</vt:lpstr>
      <vt:lpstr>Data Cleaning &amp; Preparation</vt:lpstr>
      <vt:lpstr>Exploratory Data Analysis (EDA)</vt:lpstr>
      <vt:lpstr>Modeling (Python)</vt:lpstr>
      <vt:lpstr>Power BI Dashboard</vt:lpstr>
      <vt:lpstr>Insights &amp; Results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Uwitonze Pacific</dc:creator>
  <cp:lastModifiedBy>Uwitonze Pacific</cp:lastModifiedBy>
  <cp:revision>1</cp:revision>
  <dcterms:created xsi:type="dcterms:W3CDTF">2025-07-29T23:16:52Z</dcterms:created>
  <dcterms:modified xsi:type="dcterms:W3CDTF">2025-07-30T00:10:04Z</dcterms:modified>
</cp:coreProperties>
</file>