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57" r:id="rId5"/>
    <p:sldId id="268" r:id="rId6"/>
    <p:sldId id="272" r:id="rId7"/>
    <p:sldId id="267" r:id="rId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7606D2-2F53-447B-BFC8-9959A33B0F8D}" v="47" dt="2023-11-06T13:07:00.0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7" d="100"/>
          <a:sy n="117" d="100"/>
        </p:scale>
        <p:origin x="294"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11/6/2023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11/6/2023</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s-ES"/>
              <a:t>Haga clic para modificar el estilo de título del patrón</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s-ES"/>
              <a:t>Haga clic para modificar el estilo de subtítulo del patrón</a:t>
            </a:r>
            <a:endParaRPr/>
          </a:p>
        </p:txBody>
      </p:sp>
      <p:sp>
        <p:nvSpPr>
          <p:cNvPr id="22" name="Date Placeholder 21"/>
          <p:cNvSpPr>
            <a:spLocks noGrp="1"/>
          </p:cNvSpPr>
          <p:nvPr>
            <p:ph type="dt" sz="half" idx="10"/>
          </p:nvPr>
        </p:nvSpPr>
        <p:spPr/>
        <p:txBody>
          <a:bodyPr/>
          <a:lstStyle/>
          <a:p>
            <a:fld id="{F0DFD029-FB74-4578-B929-F66AA97659CA}" type="datetimeFigureOut">
              <a:rPr lang="en-US"/>
              <a:t>11/6/2023</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F0DFD029-FB74-4578-B929-F66AA97659CA}" type="datetimeFigureOut">
              <a:rPr lang="en-US"/>
              <a:t>11/6/2023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s-ES"/>
              <a:t>Haga clic para modificar el estilo de título del patrón</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F0DFD029-FB74-4578-B929-F66AA97659CA}" type="datetimeFigureOut">
              <a:rPr lang="en-US"/>
              <a:t>11/6/2023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F0DFD029-FB74-4578-B929-F66AA97659CA}" type="datetimeFigureOut">
              <a:rPr lang="en-US"/>
              <a:t>11/6/2023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s-ES"/>
              <a:t>Haga clic para modificar el estilo de título del patrón</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DFD029-FB74-4578-B929-F66AA97659CA}" type="datetimeFigureOut">
              <a:rPr lang="en-US"/>
              <a:t>11/6/2023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Date Placeholder 4"/>
          <p:cNvSpPr>
            <a:spLocks noGrp="1"/>
          </p:cNvSpPr>
          <p:nvPr>
            <p:ph type="dt" sz="half" idx="10"/>
          </p:nvPr>
        </p:nvSpPr>
        <p:spPr/>
        <p:txBody>
          <a:bodyPr/>
          <a:lstStyle/>
          <a:p>
            <a:fld id="{F0DFD029-FB74-4578-B929-F66AA97659CA}" type="datetimeFigureOut">
              <a:rPr lang="en-US"/>
              <a:t>11/6/2023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s-ES"/>
              <a:t>Haga clic para modificar los estilos de texto del patrón</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s-ES"/>
              <a:t>Haga clic para modificar los estilos de texto del patrón</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7" name="Date Placeholder 6"/>
          <p:cNvSpPr>
            <a:spLocks noGrp="1"/>
          </p:cNvSpPr>
          <p:nvPr>
            <p:ph type="dt" sz="half" idx="10"/>
          </p:nvPr>
        </p:nvSpPr>
        <p:spPr/>
        <p:txBody>
          <a:bodyPr/>
          <a:lstStyle/>
          <a:p>
            <a:fld id="{F0DFD029-FB74-4578-B929-F66AA97659CA}" type="datetimeFigureOut">
              <a:rPr lang="en-US"/>
              <a:t>11/6/2023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Date Placeholder 2"/>
          <p:cNvSpPr>
            <a:spLocks noGrp="1"/>
          </p:cNvSpPr>
          <p:nvPr>
            <p:ph type="dt" sz="half" idx="10"/>
          </p:nvPr>
        </p:nvSpPr>
        <p:spPr/>
        <p:txBody>
          <a:bodyPr/>
          <a:lstStyle/>
          <a:p>
            <a:fld id="{F0DFD029-FB74-4578-B929-F66AA97659CA}" type="datetimeFigureOut">
              <a:rPr lang="en-US"/>
              <a:t>11/6/2023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11/6/2023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s-ES"/>
              <a:t>Haga clic para modificar el estilo de título del patrón</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s-ES"/>
              <a:t>Haga clic para modificar los estilos de texto del patrón</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Date Placeholder 4"/>
          <p:cNvSpPr>
            <a:spLocks noGrp="1"/>
          </p:cNvSpPr>
          <p:nvPr>
            <p:ph type="dt" sz="half" idx="10"/>
          </p:nvPr>
        </p:nvSpPr>
        <p:spPr/>
        <p:txBody>
          <a:bodyPr/>
          <a:lstStyle/>
          <a:p>
            <a:fld id="{F0DFD029-FB74-4578-B929-F66AA97659CA}" type="datetimeFigureOut">
              <a:rPr lang="en-US"/>
              <a:t>11/6/2023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s-ES"/>
              <a:t>Haga clic para modificar el estilo de título del patrón</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s-ES"/>
              <a:t>Haga clic para modificar los estilos de texto del patrón</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s-ES" dirty="0"/>
              <a:t>Haga clic en el icono para agregar una imagen</a:t>
            </a:r>
            <a:endParaRPr dirty="0"/>
          </a:p>
        </p:txBody>
      </p:sp>
      <p:sp>
        <p:nvSpPr>
          <p:cNvPr id="5" name="Date Placeholder 4"/>
          <p:cNvSpPr>
            <a:spLocks noGrp="1"/>
          </p:cNvSpPr>
          <p:nvPr>
            <p:ph type="dt" sz="half" idx="10"/>
          </p:nvPr>
        </p:nvSpPr>
        <p:spPr/>
        <p:txBody>
          <a:bodyPr/>
          <a:lstStyle/>
          <a:p>
            <a:fld id="{F0DFD029-FB74-4578-B929-F66AA97659CA}" type="datetimeFigureOut">
              <a:rPr lang="en-US"/>
              <a:t>11/6/2023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‹Nº›</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s-ES"/>
              <a:t>Haga clic para modificar el estilo de título del patrón</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11/6/2023</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‹Nº›</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Métodos</a:t>
            </a:r>
            <a:r>
              <a:rPr lang="en-US" dirty="0"/>
              <a:t> de </a:t>
            </a:r>
            <a:r>
              <a:rPr lang="es-MX" dirty="0"/>
              <a:t>ordenamiento</a:t>
            </a:r>
          </a:p>
        </p:txBody>
      </p:sp>
      <p:sp>
        <p:nvSpPr>
          <p:cNvPr id="5" name="Subtitle 4"/>
          <p:cNvSpPr>
            <a:spLocks noGrp="1"/>
          </p:cNvSpPr>
          <p:nvPr>
            <p:ph type="subTitle" idx="1"/>
          </p:nvPr>
        </p:nvSpPr>
        <p:spPr/>
        <p:txBody>
          <a:bodyPr/>
          <a:lstStyle/>
          <a:p>
            <a:r>
              <a:rPr lang="es-MX" dirty="0"/>
              <a:t>Burbuja</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a:t>Métodos de ordenamiento</a:t>
            </a:r>
          </a:p>
        </p:txBody>
      </p:sp>
      <p:sp>
        <p:nvSpPr>
          <p:cNvPr id="14" name="Content Placeholder 13"/>
          <p:cNvSpPr>
            <a:spLocks noGrp="1"/>
          </p:cNvSpPr>
          <p:nvPr>
            <p:ph idx="1"/>
          </p:nvPr>
        </p:nvSpPr>
        <p:spPr/>
        <p:txBody>
          <a:bodyPr/>
          <a:lstStyle/>
          <a:p>
            <a:pPr marL="0" indent="0">
              <a:buNone/>
            </a:pPr>
            <a:r>
              <a:rPr lang="es-ES" dirty="0"/>
              <a:t>Los métodos de ordenamiento son algoritmos cuyo objetivo es colocar los elementos de una lista en una secuencia ordenada, lo que generalmente implicará intercambiar la posición de los datos en la estructura de almacenamiento.</a:t>
            </a:r>
          </a:p>
          <a:p>
            <a:pPr marL="0" indent="0">
              <a:buNone/>
            </a:pPr>
            <a:endParaRPr lang="es-ES" dirty="0"/>
          </a:p>
          <a:p>
            <a:pPr marL="0" indent="0">
              <a:buNone/>
            </a:pPr>
            <a:r>
              <a:rPr lang="es-ES" dirty="0"/>
              <a:t>El orden que generalmente se utiliza es el numérico, pero también puede utilizarse el lexicográfico, que se aplica principalmente a cadenas de caracteres.</a:t>
            </a:r>
            <a:endParaRPr lang="es-MX"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mc:Choice xmlns:p14="http://schemas.microsoft.com/office/powerpoint/2010/main" Requires="p14">
      <p:transition spd="slow" p14:dur="1600">
        <p14:prism dir="r"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s-MX" dirty="0"/>
              <a:t>Orígenes del método burbuja.</a:t>
            </a:r>
          </a:p>
        </p:txBody>
      </p:sp>
      <p:sp>
        <p:nvSpPr>
          <p:cNvPr id="14" name="Content Placeholder 13"/>
          <p:cNvSpPr>
            <a:spLocks noGrp="1"/>
          </p:cNvSpPr>
          <p:nvPr>
            <p:ph sz="half" idx="1"/>
          </p:nvPr>
        </p:nvSpPr>
        <p:spPr>
          <a:xfrm>
            <a:off x="1218883" y="1706880"/>
            <a:ext cx="5078677" cy="4998720"/>
          </a:xfrm>
        </p:spPr>
        <p:txBody>
          <a:bodyPr>
            <a:normAutofit/>
          </a:bodyPr>
          <a:lstStyle/>
          <a:p>
            <a:pPr marL="0" indent="0">
              <a:buNone/>
            </a:pPr>
            <a:r>
              <a:rPr lang="es-ES" sz="1800" dirty="0"/>
              <a:t>Aunque existen mejores algoritmos de ordenamiento, el </a:t>
            </a:r>
            <a:r>
              <a:rPr lang="es-ES" sz="1800" dirty="0" err="1"/>
              <a:t>bubble-sort</a:t>
            </a:r>
            <a:r>
              <a:rPr lang="es-ES" sz="1800" dirty="0"/>
              <a:t> es un algoritmo suficientemente bueno como para ser un primer acercamiento al estudio de los métodos de ordenamiento.</a:t>
            </a:r>
          </a:p>
          <a:p>
            <a:pPr marL="0" indent="0">
              <a:buNone/>
            </a:pPr>
            <a:r>
              <a:rPr lang="es-ES" sz="1800" dirty="0"/>
              <a:t>No se conoce a ciencia cierta el autor de este método, pero parece ser que la primera referencia a este algoritmo es de Edward H. </a:t>
            </a:r>
            <a:r>
              <a:rPr lang="es-ES" sz="1800" dirty="0" err="1"/>
              <a:t>Friend</a:t>
            </a:r>
            <a:r>
              <a:rPr lang="es-ES" sz="1800" dirty="0"/>
              <a:t>, en su publicación: </a:t>
            </a:r>
            <a:r>
              <a:rPr lang="es-ES" sz="1800" dirty="0" err="1"/>
              <a:t>Sorting</a:t>
            </a:r>
            <a:r>
              <a:rPr lang="es-ES" sz="1800" dirty="0"/>
              <a:t> </a:t>
            </a:r>
            <a:r>
              <a:rPr lang="es-ES" sz="1800" dirty="0" err="1"/>
              <a:t>on</a:t>
            </a:r>
            <a:r>
              <a:rPr lang="es-ES" sz="1800" dirty="0"/>
              <a:t> Electronic </a:t>
            </a:r>
            <a:r>
              <a:rPr lang="es-ES" sz="1800" dirty="0" err="1"/>
              <a:t>Computer</a:t>
            </a:r>
            <a:r>
              <a:rPr lang="es-ES" sz="1800" dirty="0"/>
              <a:t> </a:t>
            </a:r>
            <a:r>
              <a:rPr lang="es-ES" sz="1800" dirty="0" err="1"/>
              <a:t>Systems</a:t>
            </a:r>
            <a:r>
              <a:rPr lang="es-ES" sz="1800" dirty="0"/>
              <a:t>, aunque no se le da el nombre de </a:t>
            </a:r>
            <a:r>
              <a:rPr lang="es-ES" sz="1800" dirty="0" err="1"/>
              <a:t>bubble</a:t>
            </a:r>
            <a:r>
              <a:rPr lang="es-ES" sz="1800" dirty="0"/>
              <a:t> </a:t>
            </a:r>
            <a:r>
              <a:rPr lang="es-ES" sz="1800" dirty="0" err="1"/>
              <a:t>sort</a:t>
            </a:r>
            <a:r>
              <a:rPr lang="es-ES" sz="1800" dirty="0"/>
              <a:t>, sino más bien se le conoce como “</a:t>
            </a:r>
            <a:r>
              <a:rPr lang="es-ES" sz="1800" dirty="0" err="1"/>
              <a:t>Sorting</a:t>
            </a:r>
            <a:r>
              <a:rPr lang="es-ES" sz="1800" dirty="0"/>
              <a:t> </a:t>
            </a:r>
            <a:r>
              <a:rPr lang="es-ES" sz="1800" dirty="0" err="1"/>
              <a:t>by</a:t>
            </a:r>
            <a:r>
              <a:rPr lang="es-ES" sz="1800" dirty="0"/>
              <a:t> Exchange” o  “Ordenamiento por Intercambio”.</a:t>
            </a:r>
          </a:p>
          <a:p>
            <a:pPr marL="0" indent="0">
              <a:buNone/>
            </a:pPr>
            <a:r>
              <a:rPr lang="es-ES" sz="1800" dirty="0"/>
              <a:t>En la actualidad sabemos que el nombre de burbuja es debido a que los números más pequeños “suben” como burbujas hacia la superficie (observa la figura 1) y los más grandes (o pesados) terminan hundiéndose, es decir, se acomodan hacia la parte final de la estructura de datos.</a:t>
            </a:r>
            <a:endParaRPr lang="es-MX" sz="1800" dirty="0"/>
          </a:p>
        </p:txBody>
      </p:sp>
      <p:pic>
        <p:nvPicPr>
          <p:cNvPr id="2050" name="Picture 2" descr="Diagrama&#10;&#10;Descripción generada automáticamente">
            <a:extLst>
              <a:ext uri="{FF2B5EF4-FFF2-40B4-BE49-F238E27FC236}">
                <a16:creationId xmlns:a16="http://schemas.microsoft.com/office/drawing/2014/main" id="{DE1B196C-27A8-351F-A984-ED5D8EEAD0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9313" y="1706880"/>
            <a:ext cx="4961465"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4092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Ejemplo</a:t>
            </a:r>
            <a:r>
              <a:rPr lang="en-US" dirty="0"/>
              <a:t> de bubble sort</a:t>
            </a:r>
          </a:p>
        </p:txBody>
      </p:sp>
      <p:graphicFrame>
        <p:nvGraphicFramePr>
          <p:cNvPr id="13" name="Objeto 12">
            <a:extLst>
              <a:ext uri="{FF2B5EF4-FFF2-40B4-BE49-F238E27FC236}">
                <a16:creationId xmlns:a16="http://schemas.microsoft.com/office/drawing/2014/main" id="{E51666C0-1401-43B8-CDAD-1D4E44A37EF7}"/>
              </a:ext>
            </a:extLst>
          </p:cNvPr>
          <p:cNvGraphicFramePr>
            <a:graphicFrameLocks noChangeAspect="1"/>
          </p:cNvGraphicFramePr>
          <p:nvPr>
            <p:extLst>
              <p:ext uri="{D42A27DB-BD31-4B8C-83A1-F6EECF244321}">
                <p14:modId xmlns:p14="http://schemas.microsoft.com/office/powerpoint/2010/main" val="3801536808"/>
              </p:ext>
            </p:extLst>
          </p:nvPr>
        </p:nvGraphicFramePr>
        <p:xfrm>
          <a:off x="989012" y="2514600"/>
          <a:ext cx="4581525" cy="2105025"/>
        </p:xfrm>
        <a:graphic>
          <a:graphicData uri="http://schemas.openxmlformats.org/presentationml/2006/ole">
            <mc:AlternateContent xmlns:mc="http://schemas.openxmlformats.org/markup-compatibility/2006">
              <mc:Choice xmlns:v="urn:schemas-microsoft-com:vml" Requires="v">
                <p:oleObj name="Macro-Enabled Worksheet" r:id="rId2" imgW="4581477" imgH="2105149" progId="Excel.SheetMacroEnabled.12">
                  <p:embed/>
                </p:oleObj>
              </mc:Choice>
              <mc:Fallback>
                <p:oleObj name="Macro-Enabled Worksheet" r:id="rId2" imgW="4581477" imgH="2105149" progId="Excel.SheetMacroEnabled.12">
                  <p:embed/>
                  <p:pic>
                    <p:nvPicPr>
                      <p:cNvPr id="0" name=""/>
                      <p:cNvPicPr/>
                      <p:nvPr/>
                    </p:nvPicPr>
                    <p:blipFill>
                      <a:blip r:embed="rId3"/>
                      <a:stretch>
                        <a:fillRect/>
                      </a:stretch>
                    </p:blipFill>
                    <p:spPr>
                      <a:xfrm>
                        <a:off x="989012" y="2514600"/>
                        <a:ext cx="4581525" cy="2105025"/>
                      </a:xfrm>
                      <a:prstGeom prst="rect">
                        <a:avLst/>
                      </a:prstGeom>
                      <a:solidFill>
                        <a:schemeClr val="tx1"/>
                      </a:solidFill>
                    </p:spPr>
                  </p:pic>
                </p:oleObj>
              </mc:Fallback>
            </mc:AlternateContent>
          </a:graphicData>
        </a:graphic>
      </p:graphicFrame>
      <p:pic>
        <p:nvPicPr>
          <p:cNvPr id="1026" name="Picture 2">
            <a:extLst>
              <a:ext uri="{FF2B5EF4-FFF2-40B4-BE49-F238E27FC236}">
                <a16:creationId xmlns:a16="http://schemas.microsoft.com/office/drawing/2014/main" id="{C41D3667-9D0F-0E90-5238-112E9D1D13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938" y="1498600"/>
            <a:ext cx="5834062" cy="4291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mc:Choice xmlns:p14="http://schemas.microsoft.com/office/powerpoint/2010/main" Requires="p14">
      <p:transition spd="slow" p14:dur="1600">
        <p14:prism dir="r" isContent="1"/>
      </p:transition>
    </mc:Choice>
    <mc:Fallback>
      <p:transition spd="slow">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411</TotalTime>
  <Words>231</Words>
  <Application>Microsoft Office PowerPoint</Application>
  <PresentationFormat>Personalizado</PresentationFormat>
  <Paragraphs>11</Paragraphs>
  <Slides>4</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4</vt:i4>
      </vt:variant>
    </vt:vector>
  </HeadingPairs>
  <TitlesOfParts>
    <vt:vector size="8" baseType="lpstr">
      <vt:lpstr>Arial</vt:lpstr>
      <vt:lpstr>Calibri</vt:lpstr>
      <vt:lpstr>Tech 16x9</vt:lpstr>
      <vt:lpstr>Hoja de cálculo habilitada para macros de Microsoft Excel</vt:lpstr>
      <vt:lpstr>Métodos de ordenamiento</vt:lpstr>
      <vt:lpstr>Métodos de ordenamiento</vt:lpstr>
      <vt:lpstr>Orígenes del método burbuja.</vt:lpstr>
      <vt:lpstr>Ejemplo de bubble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gael perez barragan</dc:creator>
  <cp:lastModifiedBy>gael perez barragan</cp:lastModifiedBy>
  <cp:revision>2</cp:revision>
  <dcterms:created xsi:type="dcterms:W3CDTF">2023-11-06T06:16:13Z</dcterms:created>
  <dcterms:modified xsi:type="dcterms:W3CDTF">2023-11-06T13:07:57Z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