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57" r:id="rId3"/>
    <p:sldId id="272" r:id="rId4"/>
    <p:sldId id="273" r:id="rId5"/>
    <p:sldId id="278" r:id="rId6"/>
    <p:sldId id="275" r:id="rId7"/>
    <p:sldId id="276" r:id="rId8"/>
    <p:sldId id="279" r:id="rId9"/>
    <p:sldId id="283" r:id="rId10"/>
    <p:sldId id="277" r:id="rId11"/>
    <p:sldId id="281" r:id="rId12"/>
    <p:sldId id="260" r:id="rId13"/>
    <p:sldId id="258" r:id="rId14"/>
    <p:sldId id="259" r:id="rId15"/>
    <p:sldId id="261" r:id="rId16"/>
    <p:sldId id="262" r:id="rId17"/>
    <p:sldId id="263" r:id="rId18"/>
    <p:sldId id="264" r:id="rId19"/>
    <p:sldId id="271" r:id="rId20"/>
    <p:sldId id="286" r:id="rId21"/>
    <p:sldId id="285" r:id="rId22"/>
    <p:sldId id="287" r:id="rId23"/>
    <p:sldId id="266" r:id="rId24"/>
    <p:sldId id="267" r:id="rId25"/>
    <p:sldId id="270" r:id="rId26"/>
    <p:sldId id="284" r:id="rId27"/>
    <p:sldId id="265"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bias Lunt"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32" autoAdjust="0"/>
    <p:restoredTop sz="93686" autoAdjust="0"/>
  </p:normalViewPr>
  <p:slideViewPr>
    <p:cSldViewPr snapToGrid="0" snapToObjects="1">
      <p:cViewPr varScale="1">
        <p:scale>
          <a:sx n="85" d="100"/>
          <a:sy n="85" d="100"/>
        </p:scale>
        <p:origin x="94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F28AAE-9CA8-7A4C-B29C-00381E6EF84B}" type="datetimeFigureOut">
              <a:rPr lang="en-US" smtClean="0"/>
              <a:t>10/16/2012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E345B5-227E-0043-AAAE-5D9734995CC2}" type="slidenum">
              <a:rPr lang="en-US" smtClean="0"/>
              <a:t>‹#›</a:t>
            </a:fld>
            <a:endParaRPr lang="en-US" dirty="0"/>
          </a:p>
        </p:txBody>
      </p:sp>
    </p:spTree>
    <p:extLst>
      <p:ext uri="{BB962C8B-B14F-4D97-AF65-F5344CB8AC3E}">
        <p14:creationId xmlns:p14="http://schemas.microsoft.com/office/powerpoint/2010/main" val="163205129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Definicion</a:t>
            </a:r>
            <a:r>
              <a:rPr lang="en-US" dirty="0" smtClean="0"/>
              <a:t>: </a:t>
            </a:r>
            <a:r>
              <a:rPr lang="en-US" dirty="0" err="1" smtClean="0"/>
              <a:t>extencion</a:t>
            </a:r>
            <a:r>
              <a:rPr lang="en-US" dirty="0" smtClean="0"/>
              <a:t> de </a:t>
            </a:r>
            <a:r>
              <a:rPr lang="en-US" dirty="0" err="1" smtClean="0"/>
              <a:t>desarollo</a:t>
            </a:r>
            <a:r>
              <a:rPr lang="en-US" dirty="0" smtClean="0"/>
              <a:t> </a:t>
            </a:r>
            <a:r>
              <a:rPr lang="en-US" dirty="0" err="1" smtClean="0"/>
              <a:t>ubano</a:t>
            </a:r>
            <a:r>
              <a:rPr lang="en-US" dirty="0" smtClean="0"/>
              <a:t>, </a:t>
            </a:r>
            <a:r>
              <a:rPr lang="en-US" dirty="0" err="1" smtClean="0"/>
              <a:t>como</a:t>
            </a:r>
            <a:r>
              <a:rPr lang="en-US" dirty="0" smtClean="0"/>
              <a:t> casas </a:t>
            </a:r>
          </a:p>
          <a:p>
            <a:r>
              <a:rPr lang="en-US" dirty="0" err="1" smtClean="0"/>
              <a:t>Centros</a:t>
            </a:r>
            <a:r>
              <a:rPr lang="en-US" dirty="0" smtClean="0"/>
              <a:t> </a:t>
            </a:r>
            <a:r>
              <a:rPr lang="en-US" dirty="0" err="1" smtClean="0"/>
              <a:t>comericales</a:t>
            </a:r>
            <a:r>
              <a:rPr lang="en-US" dirty="0" smtClean="0"/>
              <a:t>, en </a:t>
            </a:r>
            <a:r>
              <a:rPr lang="en-US" dirty="0" err="1" smtClean="0"/>
              <a:t>terreno</a:t>
            </a:r>
            <a:r>
              <a:rPr lang="en-US" dirty="0" smtClean="0"/>
              <a:t> </a:t>
            </a:r>
            <a:r>
              <a:rPr lang="en-US" dirty="0" err="1" smtClean="0"/>
              <a:t>subdesarollado</a:t>
            </a:r>
            <a:r>
              <a:rPr lang="en-US" dirty="0" smtClean="0"/>
              <a:t>.</a:t>
            </a:r>
          </a:p>
          <a:p>
            <a:r>
              <a:rPr lang="en-US" dirty="0" smtClean="0"/>
              <a:t>	</a:t>
            </a:r>
            <a:r>
              <a:rPr lang="en-US" dirty="0" err="1" smtClean="0"/>
              <a:t>Desarollo</a:t>
            </a:r>
            <a:r>
              <a:rPr lang="en-US" dirty="0" smtClean="0"/>
              <a:t> a </a:t>
            </a:r>
            <a:r>
              <a:rPr lang="en-US" dirty="0" err="1" smtClean="0"/>
              <a:t>baja</a:t>
            </a:r>
            <a:r>
              <a:rPr lang="en-US" dirty="0" smtClean="0"/>
              <a:t> </a:t>
            </a:r>
            <a:r>
              <a:rPr lang="en-US" dirty="0" err="1" smtClean="0"/>
              <a:t>densidas</a:t>
            </a:r>
            <a:endParaRPr lang="en-US" dirty="0" smtClean="0"/>
          </a:p>
          <a:p>
            <a:endParaRPr lang="en-US" dirty="0" smtClean="0"/>
          </a:p>
          <a:p>
            <a:r>
              <a:rPr lang="en-US" dirty="0" err="1" smtClean="0"/>
              <a:t>Tambien</a:t>
            </a:r>
            <a:r>
              <a:rPr lang="en-US" dirty="0" smtClean="0"/>
              <a:t> se </a:t>
            </a:r>
            <a:r>
              <a:rPr lang="en-US" dirty="0" err="1" smtClean="0"/>
              <a:t>categoriza</a:t>
            </a:r>
            <a:r>
              <a:rPr lang="en-US" dirty="0" smtClean="0"/>
              <a:t> </a:t>
            </a:r>
            <a:r>
              <a:rPr lang="en-US" dirty="0" err="1" smtClean="0"/>
              <a:t>como</a:t>
            </a:r>
            <a:r>
              <a:rPr lang="en-US" dirty="0" smtClean="0"/>
              <a:t> </a:t>
            </a:r>
            <a:r>
              <a:rPr lang="en-US" dirty="0" err="1" smtClean="0"/>
              <a:t>una</a:t>
            </a:r>
            <a:r>
              <a:rPr lang="en-US" dirty="0" smtClean="0"/>
              <a:t> </a:t>
            </a:r>
            <a:r>
              <a:rPr lang="en-US" dirty="0" err="1" smtClean="0"/>
              <a:t>extencion</a:t>
            </a:r>
            <a:r>
              <a:rPr lang="en-US" dirty="0" smtClean="0"/>
              <a:t> del </a:t>
            </a:r>
            <a:r>
              <a:rPr lang="en-US" dirty="0" err="1" smtClean="0"/>
              <a:t>desarollo</a:t>
            </a:r>
            <a:r>
              <a:rPr lang="en-US" dirty="0" smtClean="0"/>
              <a:t> en </a:t>
            </a:r>
          </a:p>
          <a:p>
            <a:r>
              <a:rPr lang="en-US" dirty="0" err="1" smtClean="0"/>
              <a:t>Terrenos</a:t>
            </a:r>
            <a:r>
              <a:rPr lang="en-US" dirty="0" smtClean="0"/>
              <a:t> </a:t>
            </a:r>
            <a:r>
              <a:rPr lang="en-US" dirty="0" err="1" smtClean="0"/>
              <a:t>que</a:t>
            </a:r>
            <a:r>
              <a:rPr lang="en-US" dirty="0" smtClean="0"/>
              <a:t> </a:t>
            </a:r>
            <a:r>
              <a:rPr lang="en-US" dirty="0" err="1" smtClean="0"/>
              <a:t>eran</a:t>
            </a:r>
            <a:r>
              <a:rPr lang="en-US" dirty="0" smtClean="0"/>
              <a:t> </a:t>
            </a:r>
            <a:r>
              <a:rPr lang="en-US" dirty="0" err="1" smtClean="0"/>
              <a:t>emplados</a:t>
            </a:r>
            <a:r>
              <a:rPr lang="en-US" dirty="0" smtClean="0"/>
              <a:t> en forma </a:t>
            </a:r>
            <a:r>
              <a:rPr lang="en-US" dirty="0" err="1" smtClean="0"/>
              <a:t>distinta</a:t>
            </a:r>
            <a:r>
              <a:rPr lang="en-US" dirty="0" smtClean="0"/>
              <a:t>. </a:t>
            </a:r>
          </a:p>
          <a:p>
            <a:r>
              <a:rPr lang="en-US" dirty="0" smtClean="0"/>
              <a:t>	</a:t>
            </a:r>
            <a:r>
              <a:rPr lang="en-US" dirty="0" err="1" smtClean="0"/>
              <a:t>Por</a:t>
            </a:r>
            <a:r>
              <a:rPr lang="en-US" dirty="0" smtClean="0"/>
              <a:t> </a:t>
            </a:r>
            <a:r>
              <a:rPr lang="en-US" dirty="0" err="1" smtClean="0"/>
              <a:t>ejemplo</a:t>
            </a:r>
            <a:r>
              <a:rPr lang="en-US" dirty="0" smtClean="0"/>
              <a:t>: </a:t>
            </a:r>
            <a:r>
              <a:rPr lang="en-US" dirty="0" err="1" smtClean="0"/>
              <a:t>transformar</a:t>
            </a:r>
            <a:r>
              <a:rPr lang="en-US" dirty="0" smtClean="0"/>
              <a:t> un </a:t>
            </a:r>
            <a:r>
              <a:rPr lang="en-US" dirty="0" err="1" smtClean="0"/>
              <a:t>terreno</a:t>
            </a:r>
            <a:r>
              <a:rPr lang="en-US" dirty="0" smtClean="0"/>
              <a:t> </a:t>
            </a:r>
            <a:r>
              <a:rPr lang="en-US" dirty="0" err="1" smtClean="0"/>
              <a:t>agricola</a:t>
            </a:r>
            <a:r>
              <a:rPr lang="en-US" dirty="0" smtClean="0"/>
              <a:t> </a:t>
            </a:r>
          </a:p>
          <a:p>
            <a:r>
              <a:rPr lang="en-US" dirty="0" smtClean="0"/>
              <a:t>	en un </a:t>
            </a:r>
            <a:r>
              <a:rPr lang="en-US" dirty="0" err="1" smtClean="0"/>
              <a:t>centro</a:t>
            </a:r>
            <a:r>
              <a:rPr lang="en-US" dirty="0" smtClean="0"/>
              <a:t> </a:t>
            </a:r>
            <a:r>
              <a:rPr lang="en-US" dirty="0" err="1" smtClean="0"/>
              <a:t>comercial</a:t>
            </a:r>
            <a:r>
              <a:rPr lang="en-US" dirty="0" smtClean="0"/>
              <a:t>. </a:t>
            </a:r>
          </a:p>
          <a:p>
            <a:endParaRPr lang="en-US" dirty="0"/>
          </a:p>
        </p:txBody>
      </p:sp>
      <p:sp>
        <p:nvSpPr>
          <p:cNvPr id="4" name="Slide Number Placeholder 3"/>
          <p:cNvSpPr>
            <a:spLocks noGrp="1"/>
          </p:cNvSpPr>
          <p:nvPr>
            <p:ph type="sldNum" sz="quarter" idx="10"/>
          </p:nvPr>
        </p:nvSpPr>
        <p:spPr/>
        <p:txBody>
          <a:bodyPr/>
          <a:lstStyle/>
          <a:p>
            <a:fld id="{7CE345B5-227E-0043-AAAE-5D9734995CC2}" type="slidenum">
              <a:rPr lang="en-US" smtClean="0"/>
              <a:t>3</a:t>
            </a:fld>
            <a:endParaRPr lang="en-US"/>
          </a:p>
        </p:txBody>
      </p:sp>
    </p:spTree>
    <p:extLst>
      <p:ext uri="{BB962C8B-B14F-4D97-AF65-F5344CB8AC3E}">
        <p14:creationId xmlns:p14="http://schemas.microsoft.com/office/powerpoint/2010/main" val="1812831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E345B5-227E-0043-AAAE-5D9734995CC2}" type="slidenum">
              <a:rPr lang="en-US" smtClean="0"/>
              <a:t>10</a:t>
            </a:fld>
            <a:endParaRPr lang="en-US" dirty="0"/>
          </a:p>
        </p:txBody>
      </p:sp>
    </p:spTree>
    <p:extLst>
      <p:ext uri="{BB962C8B-B14F-4D97-AF65-F5344CB8AC3E}">
        <p14:creationId xmlns:p14="http://schemas.microsoft.com/office/powerpoint/2010/main" val="2073309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E345B5-227E-0043-AAAE-5D9734995CC2}" type="slidenum">
              <a:rPr lang="en-US" smtClean="0"/>
              <a:t>23</a:t>
            </a:fld>
            <a:endParaRPr lang="en-US" dirty="0"/>
          </a:p>
        </p:txBody>
      </p:sp>
    </p:spTree>
    <p:extLst>
      <p:ext uri="{BB962C8B-B14F-4D97-AF65-F5344CB8AC3E}">
        <p14:creationId xmlns:p14="http://schemas.microsoft.com/office/powerpoint/2010/main" val="624770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93776" y="3776472"/>
            <a:ext cx="7196328" cy="1470025"/>
          </a:xfrm>
        </p:spPr>
        <p:txBody>
          <a:bodyPr vert="horz" lIns="91440" tIns="45720" rIns="91440" bIns="45720" rtlCol="0" anchor="b" anchorCtr="0">
            <a:noAutofit/>
          </a:bodyPr>
          <a:lstStyle>
            <a:lvl1pPr algn="l" defTabSz="914400" rtl="0" eaLnBrk="1" latinLnBrk="0" hangingPunct="1">
              <a:spcBef>
                <a:spcPct val="0"/>
              </a:spcBef>
              <a:buNone/>
              <a:defRPr sz="4800" kern="1200">
                <a:solidFill>
                  <a:schemeClr val="tx2"/>
                </a:solidFill>
                <a:effectLst>
                  <a:outerShdw blurRad="50800" dist="25400" dir="2700000" algn="tl" rotWithShape="0">
                    <a:schemeClr val="bg1">
                      <a:alpha val="40000"/>
                    </a:schemeClr>
                  </a:outerShdw>
                </a:effectLst>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493776" y="5257800"/>
            <a:ext cx="7196328" cy="987552"/>
          </a:xfrm>
        </p:spPr>
        <p:txBody>
          <a:bodyPr vert="horz" lIns="91440" tIns="45720" rIns="91440" bIns="45720" rtlCol="0" anchor="t" anchorCtr="0">
            <a:noAutofit/>
          </a:bodyPr>
          <a:lstStyle>
            <a:lvl1pPr marL="0" indent="0" algn="l" defTabSz="914400" rtl="0" eaLnBrk="1" latinLnBrk="0" hangingPunct="1">
              <a:spcBef>
                <a:spcPct val="0"/>
              </a:spcBef>
              <a:buFont typeface="Wingdings 2" pitchFamily="18" charset="2"/>
              <a:buNone/>
              <a:defRPr sz="1800" kern="1200">
                <a:solidFill>
                  <a:schemeClr val="tx2"/>
                </a:solidFill>
                <a:effectLst>
                  <a:outerShdw blurRad="50800" dist="25400" dir="2700000" algn="tl" rotWithShape="0">
                    <a:schemeClr val="bg1">
                      <a:alpha val="40000"/>
                    </a:schemeClr>
                  </a:outerShdw>
                </a:effectLst>
                <a:latin typeface="+mj-lt"/>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03CEC41E-48BD-4881-B6FF-D82EEBBCD904}" type="datetimeFigureOut">
              <a:rPr lang="en-US" smtClean="0"/>
              <a:t>10/16/2012</a:t>
            </a:fld>
            <a:endParaRPr lang="en-US" dirty="0"/>
          </a:p>
        </p:txBody>
      </p:sp>
      <p:sp>
        <p:nvSpPr>
          <p:cNvPr id="5" name="Footer Placeholder 4"/>
          <p:cNvSpPr>
            <a:spLocks noGrp="1"/>
          </p:cNvSpPr>
          <p:nvPr>
            <p:ph type="ftr" sz="quarter" idx="11"/>
          </p:nvPr>
        </p:nvSpPr>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5175" y="4267200"/>
            <a:ext cx="7612063" cy="1100138"/>
          </a:xfrm>
        </p:spPr>
        <p:txBody>
          <a:bodyPr anchor="b"/>
          <a:lstStyle>
            <a:lvl1pPr algn="ctr">
              <a:defRPr sz="4400" b="0">
                <a:solidFill>
                  <a:schemeClr val="bg1"/>
                </a:solidFill>
                <a:effectLst>
                  <a:outerShdw blurRad="63500" dist="50800" dir="2700000" algn="tl" rotWithShape="0">
                    <a:prstClr val="black">
                      <a:alpha val="50000"/>
                    </a:prstClr>
                  </a:outerShdw>
                </a:effectLst>
              </a:defRPr>
            </a:lvl1pPr>
          </a:lstStyle>
          <a:p>
            <a:r>
              <a:rPr lang="en-US" smtClean="0"/>
              <a:t>Click to edit Master title style</a:t>
            </a:r>
            <a:endParaRPr/>
          </a:p>
        </p:txBody>
      </p:sp>
      <p:sp>
        <p:nvSpPr>
          <p:cNvPr id="3" name="Picture Placeholder 2"/>
          <p:cNvSpPr>
            <a:spLocks noGrp="1"/>
          </p:cNvSpPr>
          <p:nvPr>
            <p:ph type="pic" idx="1"/>
          </p:nvPr>
        </p:nvSpPr>
        <p:spPr>
          <a:xfrm rot="21414040">
            <a:off x="1779080" y="450465"/>
            <a:ext cx="5486400" cy="3626214"/>
          </a:xfrm>
          <a:solidFill>
            <a:srgbClr val="FFFFFF">
              <a:shade val="85000"/>
            </a:srgbClr>
          </a:solidFill>
          <a:ln w="38100" cap="sq">
            <a:solidFill>
              <a:srgbClr val="FDFDFD"/>
            </a:solidFill>
            <a:miter lim="800000"/>
          </a:ln>
          <a:effectLst>
            <a:outerShdw blurRad="88900" dist="25400" dir="5400000" sx="101000" sy="101000" algn="t" rotWithShape="0">
              <a:prstClr val="black">
                <a:alpha val="50000"/>
              </a:prstClr>
            </a:outerShdw>
          </a:effectLst>
          <a:scene3d>
            <a:camera prst="orthographicFront"/>
            <a:lightRig rig="twoPt" dir="t">
              <a:rot lat="0" lon="0" rev="7200000"/>
            </a:lightRig>
          </a:scene3d>
          <a:sp3d prstMaterial="matte">
            <a:bevelT w="22860" h="12700"/>
            <a:contourClr>
              <a:srgbClr val="FFFFFF"/>
            </a:contourClr>
          </a:sp3d>
        </p:spPr>
        <p:txBody>
          <a:bodyPr vert="horz" lIns="91440" tIns="45720" rIns="91440" bIns="45720" rtlCol="0">
            <a:normAutofit/>
          </a:bodyPr>
          <a:lstStyle>
            <a:lvl1pPr marL="342900" indent="-342900" algn="l" defTabSz="914400" rtl="0" eaLnBrk="1" latinLnBrk="0" hangingPunct="1">
              <a:spcBef>
                <a:spcPts val="2000"/>
              </a:spcBef>
              <a:buFont typeface="Wingdings 2" pitchFamily="18" charset="2"/>
              <a:buNone/>
              <a:defRPr sz="1800" kern="1200">
                <a:solidFill>
                  <a:schemeClr val="bg1"/>
                </a:solidFill>
                <a:effectLst>
                  <a:outerShdw blurRad="63500" dist="50800" dir="2700000" algn="tl" rotWithShape="0">
                    <a:prstClr val="black">
                      <a:alpha val="5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dirty="0"/>
          </a:p>
        </p:txBody>
      </p:sp>
      <p:sp>
        <p:nvSpPr>
          <p:cNvPr id="4" name="Text Placeholder 3"/>
          <p:cNvSpPr>
            <a:spLocks noGrp="1"/>
          </p:cNvSpPr>
          <p:nvPr>
            <p:ph type="body" sz="half" idx="2"/>
          </p:nvPr>
        </p:nvSpPr>
        <p:spPr>
          <a:xfrm>
            <a:off x="765175" y="5443538"/>
            <a:ext cx="7612063" cy="804862"/>
          </a:xfrm>
        </p:spPr>
        <p:txBody>
          <a:bodyPr>
            <a:normAutofit/>
          </a:bodyPr>
          <a:lstStyle>
            <a:lvl1pPr marL="0" indent="0" algn="ctr">
              <a:spcBef>
                <a:spcPts val="300"/>
              </a:spcBef>
              <a:buNone/>
              <a:defRPr sz="1800">
                <a:effectLst>
                  <a:outerShdw blurRad="63500" dist="50800" dir="2700000" algn="tl" rotWithShape="0">
                    <a:prstClr val="black">
                      <a:alpha val="50000"/>
                    </a:prstClr>
                  </a:outerShdw>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CEC41E-48BD-4881-B6FF-D82EEBBCD904}" type="datetimeFigureOut">
              <a:rPr lang="en-US" smtClean="0"/>
              <a:t>10/16/2012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59A5F39-4CE7-434C-A5CB-50A363451602}"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Pictures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946" y="381000"/>
            <a:ext cx="3250360" cy="16319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608946" y="2084389"/>
            <a:ext cx="3250360" cy="3935412"/>
          </a:xfrm>
        </p:spPr>
        <p:txBody>
          <a:bodyPr vert="horz" lIns="91440" tIns="45720" rIns="91440" bIns="45720" rtlCol="0" anchor="t" anchorCtr="0">
            <a:noAutofit/>
          </a:bodyPr>
          <a:lstStyle>
            <a:lvl1pPr marL="0" indent="0" algn="ctr" defTabSz="914400" rtl="0" eaLnBrk="1" latinLnBrk="0" hangingPunct="1">
              <a:spcBef>
                <a:spcPts val="600"/>
              </a:spcBef>
              <a:buNone/>
              <a:defRPr sz="1800" b="0" kern="1200">
                <a:solidFill>
                  <a:schemeClr val="tx2"/>
                </a:solidFill>
                <a:effectLst>
                  <a:outerShdw blurRad="50800" dist="25400" dir="2700000" algn="tl" rotWithShape="0">
                    <a:schemeClr val="bg1">
                      <a:alpha val="40000"/>
                    </a:schemeClr>
                  </a:outerShdw>
                </a:effectLst>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495800" y="6356350"/>
            <a:ext cx="1143000" cy="365125"/>
          </a:xfrm>
        </p:spPr>
        <p:txBody>
          <a:bodyPr/>
          <a:lstStyle>
            <a:lvl1pPr algn="l">
              <a:defRPr/>
            </a:lvl1pPr>
          </a:lstStyle>
          <a:p>
            <a:fld id="{03CEC41E-48BD-4881-B6FF-D82EEBBCD904}" type="datetimeFigureOut">
              <a:rPr lang="en-US" smtClean="0"/>
              <a:t>10/16/2012</a:t>
            </a:fld>
            <a:endParaRPr lang="en-US" dirty="0"/>
          </a:p>
        </p:txBody>
      </p:sp>
      <p:sp>
        <p:nvSpPr>
          <p:cNvPr id="6" name="Footer Placeholder 5"/>
          <p:cNvSpPr>
            <a:spLocks noGrp="1"/>
          </p:cNvSpPr>
          <p:nvPr>
            <p:ph type="ftr" sz="quarter" idx="11"/>
          </p:nvPr>
        </p:nvSpPr>
        <p:spPr>
          <a:xfrm>
            <a:off x="5791200" y="6356350"/>
            <a:ext cx="2895600" cy="365125"/>
          </a:xfrm>
        </p:spPr>
        <p:txBody>
          <a:bodyPr/>
          <a:lstStyle>
            <a:lvl1pPr algn="r">
              <a:defRPr/>
            </a:lvl1pPr>
          </a:lstStyle>
          <a:p>
            <a:endParaRPr lang="en-US" dirty="0"/>
          </a:p>
        </p:txBody>
      </p:sp>
      <p:sp>
        <p:nvSpPr>
          <p:cNvPr id="7" name="Slide Number Placeholder 6"/>
          <p:cNvSpPr>
            <a:spLocks noGrp="1"/>
          </p:cNvSpPr>
          <p:nvPr>
            <p:ph type="sldNum" sz="quarter" idx="12"/>
          </p:nvPr>
        </p:nvSpPr>
        <p:spPr>
          <a:xfrm>
            <a:off x="1967426" y="6356350"/>
            <a:ext cx="533400" cy="365125"/>
          </a:xfrm>
        </p:spPr>
        <p:txBody>
          <a:bodyPr/>
          <a:lstStyle>
            <a:lvl1pPr>
              <a:defRPr>
                <a:solidFill>
                  <a:schemeClr val="tx2"/>
                </a:solidFill>
              </a:defRPr>
            </a:lvl1pPr>
          </a:lstStyle>
          <a:p>
            <a:fld id="{459A5F39-4CE7-434C-A5CB-50A363451602}" type="slidenum">
              <a:rPr lang="en-US" smtClean="0"/>
              <a:t>‹#›</a:t>
            </a:fld>
            <a:endParaRPr lang="en-US" dirty="0"/>
          </a:p>
        </p:txBody>
      </p:sp>
      <p:sp>
        <p:nvSpPr>
          <p:cNvPr id="9" name="Picture Placeholder 7"/>
          <p:cNvSpPr>
            <a:spLocks noGrp="1"/>
          </p:cNvSpPr>
          <p:nvPr>
            <p:ph type="pic" sz="quarter" idx="14"/>
          </p:nvPr>
        </p:nvSpPr>
        <p:spPr>
          <a:xfrm rot="307655">
            <a:off x="4082874" y="3187732"/>
            <a:ext cx="4141140" cy="2881378"/>
          </a:xfrm>
          <a:solidFill>
            <a:srgbClr val="FFFFFF">
              <a:shade val="85000"/>
            </a:srgbClr>
          </a:solidFill>
          <a:ln w="38100" cap="sq">
            <a:solidFill>
              <a:srgbClr val="FDFDFD"/>
            </a:solidFill>
            <a:miter lim="800000"/>
          </a:ln>
          <a:effectLst>
            <a:outerShdw blurRad="88900" dist="25400" dir="7200000" sx="101000" sy="101000" algn="t" rotWithShape="0">
              <a:prstClr val="black">
                <a:alpha val="50000"/>
              </a:prstClr>
            </a:outerShdw>
          </a:effectLst>
          <a:scene3d>
            <a:camera prst="orthographicFront"/>
            <a:lightRig rig="twoPt" dir="t">
              <a:rot lat="0" lon="0" rev="7200000"/>
            </a:lightRig>
          </a:scene3d>
          <a:sp3d prstMaterial="matte">
            <a:bevelT w="22860" h="12700"/>
            <a:contourClr>
              <a:srgbClr val="FFFFFF"/>
            </a:contourClr>
          </a:sp3d>
        </p:spPr>
        <p:txBody>
          <a:bodyPr>
            <a:normAutofit/>
          </a:bodyPr>
          <a:lstStyle>
            <a:lvl1pPr>
              <a:buNone/>
              <a:defRPr sz="1800"/>
            </a:lvl1pPr>
          </a:lstStyle>
          <a:p>
            <a:r>
              <a:rPr lang="en-US" dirty="0" smtClean="0"/>
              <a:t>Drag picture to placeholder or click icon to add</a:t>
            </a:r>
            <a:endParaRPr dirty="0"/>
          </a:p>
        </p:txBody>
      </p:sp>
      <p:sp>
        <p:nvSpPr>
          <p:cNvPr id="8" name="Picture Placeholder 7"/>
          <p:cNvSpPr>
            <a:spLocks noGrp="1"/>
          </p:cNvSpPr>
          <p:nvPr>
            <p:ph type="pic" sz="quarter" idx="13"/>
          </p:nvPr>
        </p:nvSpPr>
        <p:spPr>
          <a:xfrm rot="21414752">
            <a:off x="4623469" y="338031"/>
            <a:ext cx="4141140" cy="2881378"/>
          </a:xfrm>
          <a:solidFill>
            <a:srgbClr val="FFFFFF">
              <a:shade val="85000"/>
            </a:srgbClr>
          </a:solidFill>
          <a:ln w="38100" cap="sq">
            <a:solidFill>
              <a:srgbClr val="FDFDFD"/>
            </a:solidFill>
            <a:miter lim="800000"/>
          </a:ln>
          <a:effectLst>
            <a:outerShdw blurRad="88900" dist="25400" dir="5400000" sx="101000" sy="101000" algn="t" rotWithShape="0">
              <a:prstClr val="black">
                <a:alpha val="50000"/>
              </a:prstClr>
            </a:outerShdw>
          </a:effectLst>
          <a:scene3d>
            <a:camera prst="orthographicFront"/>
            <a:lightRig rig="twoPt" dir="t">
              <a:rot lat="0" lon="0" rev="7200000"/>
            </a:lightRig>
          </a:scene3d>
          <a:sp3d prstMaterial="matte">
            <a:bevelT w="22860" h="12700"/>
            <a:contourClr>
              <a:srgbClr val="FFFFFF"/>
            </a:contourClr>
          </a:sp3d>
        </p:spPr>
        <p:txBody>
          <a:bodyPr>
            <a:normAutofit/>
          </a:bodyPr>
          <a:lstStyle>
            <a:lvl1pPr>
              <a:buNone/>
              <a:defRPr sz="1800"/>
            </a:lvl1pPr>
          </a:lstStyle>
          <a:p>
            <a:r>
              <a:rPr lang="en-US" dirty="0" smtClean="0"/>
              <a:t>Drag picture to placeholder or click icon to add</a:t>
            </a: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03CEC41E-48BD-4881-B6FF-D82EEBBCD904}" type="datetimeFigureOut">
              <a:rPr lang="en-US" smtClean="0"/>
              <a:t>10/16/2012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59A5F39-4CE7-434C-A5CB-50A363451602}" type="slidenum">
              <a:rPr lang="en-US" smtClean="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0" y="457200"/>
            <a:ext cx="1497106" cy="581025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496888" y="457200"/>
            <a:ext cx="6513511" cy="581025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03CEC41E-48BD-4881-B6FF-D82EEBBCD904}" type="datetimeFigureOut">
              <a:rPr lang="en-US" smtClean="0"/>
              <a:t>10/16/2012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59A5F39-4CE7-434C-A5CB-50A363451602}"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03CEC41E-48BD-4881-B6FF-D82EEBBCD904}" type="datetimeFigureOut">
              <a:rPr lang="en-US" smtClean="0"/>
              <a:t>10/16/2012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59A5F39-4CE7-434C-A5CB-50A363451602}"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96889" y="3774328"/>
            <a:ext cx="7199311" cy="1470025"/>
          </a:xfrm>
        </p:spPr>
        <p:txBody>
          <a:bodyPr anchor="b" anchorCtr="0"/>
          <a:lstStyle>
            <a:lvl1pPr algn="l">
              <a:defRPr sz="4800"/>
            </a:lvl1pPr>
          </a:lstStyle>
          <a:p>
            <a:r>
              <a:rPr lang="en-US" smtClean="0"/>
              <a:t>Click to edit Master title style</a:t>
            </a:r>
            <a:endParaRPr/>
          </a:p>
        </p:txBody>
      </p:sp>
      <p:sp>
        <p:nvSpPr>
          <p:cNvPr id="3" name="Subtitle 2"/>
          <p:cNvSpPr>
            <a:spLocks noGrp="1"/>
          </p:cNvSpPr>
          <p:nvPr>
            <p:ph type="subTitle" idx="1"/>
          </p:nvPr>
        </p:nvSpPr>
        <p:spPr>
          <a:xfrm>
            <a:off x="496888" y="5257800"/>
            <a:ext cx="7199312" cy="990600"/>
          </a:xfrm>
        </p:spPr>
        <p:txBody>
          <a:bodyPr vert="horz" lIns="91440" tIns="45720" rIns="91440" bIns="45720" rtlCol="0" anchor="t" anchorCtr="0">
            <a:noAutofit/>
          </a:bodyPr>
          <a:lstStyle>
            <a:lvl1pPr marL="0" indent="0" algn="l" defTabSz="914400" rtl="0" eaLnBrk="1" latinLnBrk="0" hangingPunct="1">
              <a:spcBef>
                <a:spcPct val="0"/>
              </a:spcBef>
              <a:buNone/>
              <a:defRPr sz="1800" kern="1200">
                <a:solidFill>
                  <a:schemeClr val="tx2"/>
                </a:solidFill>
                <a:effectLst>
                  <a:outerShdw blurRad="50800" dist="25400" dir="2700000" algn="tl" rotWithShape="0">
                    <a:schemeClr val="bg1">
                      <a:alpha val="40000"/>
                    </a:schemeClr>
                  </a:outerShdw>
                </a:effectLst>
                <a:latin typeface="+mj-lt"/>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03CEC41E-48BD-4881-B6FF-D82EEBBCD904}" type="datetimeFigureOut">
              <a:rPr lang="en-US" smtClean="0"/>
              <a:t>10/16/2012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Picture Placeholder 7"/>
          <p:cNvSpPr>
            <a:spLocks noGrp="1"/>
          </p:cNvSpPr>
          <p:nvPr>
            <p:ph type="pic" sz="quarter" idx="12"/>
          </p:nvPr>
        </p:nvSpPr>
        <p:spPr>
          <a:xfrm rot="504148">
            <a:off x="4493544" y="555043"/>
            <a:ext cx="4142460" cy="3085398"/>
          </a:xfrm>
          <a:solidFill>
            <a:srgbClr val="FFFFFF">
              <a:shade val="85000"/>
            </a:srgbClr>
          </a:solidFill>
          <a:ln w="38100" cap="sq">
            <a:solidFill>
              <a:srgbClr val="FDFDFD"/>
            </a:solidFill>
            <a:miter lim="800000"/>
          </a:ln>
          <a:effectLst>
            <a:outerShdw blurRad="57150" dist="37500" dir="7560000" sy="98000" kx="110000" ky="200000" algn="tl" rotWithShape="0">
              <a:srgbClr val="000000">
                <a:alpha val="20000"/>
              </a:srgbClr>
            </a:outerShdw>
          </a:effectLst>
          <a:scene3d>
            <a:camera prst="orthographicFront"/>
            <a:lightRig rig="twoPt" dir="t">
              <a:rot lat="0" lon="0" rev="7200000"/>
            </a:lightRig>
          </a:scene3d>
          <a:sp3d prstMaterial="matte">
            <a:bevelT w="22860" h="12700"/>
            <a:contourClr>
              <a:srgbClr val="FFFFFF"/>
            </a:contourClr>
          </a:sp3d>
        </p:spPr>
        <p:txBody>
          <a:bodyPr>
            <a:normAutofit/>
          </a:bodyPr>
          <a:lstStyle>
            <a:lvl1pPr>
              <a:buNone/>
              <a:defRPr sz="1800"/>
            </a:lvl1pPr>
          </a:lstStyle>
          <a:p>
            <a:r>
              <a:rPr lang="en-US" dirty="0" smtClean="0"/>
              <a:t>Drag picture to placeholder or click icon to add</a:t>
            </a:r>
            <a:endParaRPr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5175" y="2236694"/>
            <a:ext cx="7612063" cy="1362075"/>
          </a:xfrm>
        </p:spPr>
        <p:txBody>
          <a:bodyPr vert="horz" lIns="91440" tIns="45720" rIns="91440" bIns="45720" rtlCol="0" anchor="b" anchorCtr="0">
            <a:noAutofit/>
          </a:bodyPr>
          <a:lstStyle>
            <a:lvl1pPr algn="ctr" defTabSz="914400" rtl="0" eaLnBrk="1" latinLnBrk="0" hangingPunct="1">
              <a:spcBef>
                <a:spcPct val="0"/>
              </a:spcBef>
              <a:buNone/>
              <a:defRPr sz="4800" kern="1200">
                <a:solidFill>
                  <a:schemeClr val="tx2"/>
                </a:solidFill>
                <a:effectLst>
                  <a:outerShdw blurRad="50800" dist="25400" dir="2700000" algn="tl" rotWithShape="0">
                    <a:schemeClr val="bg1">
                      <a:alpha val="40000"/>
                    </a:schemeClr>
                  </a:outerShdw>
                </a:effectLst>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765175" y="3617259"/>
            <a:ext cx="7612063" cy="1500187"/>
          </a:xfrm>
        </p:spPr>
        <p:txBody>
          <a:bodyPr vert="horz" lIns="91440" tIns="45720" rIns="91440" bIns="45720" rtlCol="0" anchor="t" anchorCtr="0">
            <a:noAutofit/>
          </a:bodyPr>
          <a:lstStyle>
            <a:lvl1pPr marL="0" indent="0" algn="ctr" defTabSz="914400" rtl="0" eaLnBrk="1" latinLnBrk="0" hangingPunct="1">
              <a:spcBef>
                <a:spcPct val="0"/>
              </a:spcBef>
              <a:buNone/>
              <a:defRPr sz="1800" kern="1200">
                <a:solidFill>
                  <a:schemeClr val="tx2"/>
                </a:solidFill>
                <a:effectLst>
                  <a:outerShdw blurRad="50800" dist="25400" dir="2700000" algn="tl" rotWithShape="0">
                    <a:schemeClr val="bg1">
                      <a:alpha val="40000"/>
                    </a:schemeClr>
                  </a:outerShdw>
                </a:effectLst>
                <a:latin typeface="+mj-lt"/>
                <a:ea typeface="+mj-ea"/>
                <a:cs typeface="+mj-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CEC41E-48BD-4881-B6FF-D82EEBBCD904}" type="datetimeFigureOut">
              <a:rPr lang="en-US" smtClean="0"/>
              <a:t>10/16/2012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59A5F39-4CE7-434C-A5CB-50A363451602}"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5174" y="79468"/>
            <a:ext cx="7612063" cy="1417638"/>
          </a:xfrm>
        </p:spPr>
        <p:txBody>
          <a:bodyPr/>
          <a:lstStyle/>
          <a:p>
            <a:r>
              <a:rPr lang="en-US" smtClean="0"/>
              <a:t>Click to edit Master title style</a:t>
            </a:r>
            <a:endParaRPr/>
          </a:p>
        </p:txBody>
      </p:sp>
      <p:sp>
        <p:nvSpPr>
          <p:cNvPr id="3" name="Content Placeholder 2"/>
          <p:cNvSpPr>
            <a:spLocks noGrp="1"/>
          </p:cNvSpPr>
          <p:nvPr>
            <p:ph sz="half" idx="1"/>
          </p:nvPr>
        </p:nvSpPr>
        <p:spPr>
          <a:xfrm>
            <a:off x="765175" y="2084388"/>
            <a:ext cx="3657600" cy="4183062"/>
          </a:xfrm>
        </p:spPr>
        <p:txBody>
          <a:bodyPr>
            <a:normAutofit/>
          </a:bodyPr>
          <a:lstStyle>
            <a:lvl1pPr>
              <a:defRPr sz="20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19637" y="2084388"/>
            <a:ext cx="3657600" cy="4183062"/>
          </a:xfrm>
        </p:spPr>
        <p:txBody>
          <a:bodyPr>
            <a:normAutofit/>
          </a:bodyPr>
          <a:lstStyle>
            <a:lvl1pPr>
              <a:defRPr sz="20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03CEC41E-48BD-4881-B6FF-D82EEBBCD904}" type="datetimeFigureOut">
              <a:rPr lang="en-US" smtClean="0"/>
              <a:t>10/16/2012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59A5F39-4CE7-434C-A5CB-50A363451602}"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5174" y="79468"/>
            <a:ext cx="7612063" cy="1417638"/>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65174" y="1687512"/>
            <a:ext cx="3657600" cy="903288"/>
          </a:xfrm>
        </p:spPr>
        <p:txBody>
          <a:bodyPr anchor="ctr"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65174" y="2649071"/>
            <a:ext cx="3657600" cy="3608293"/>
          </a:xfrm>
        </p:spPr>
        <p:txBody>
          <a:bodyPr>
            <a:normAutofit/>
          </a:bodyPr>
          <a:lstStyle>
            <a:lvl1pPr>
              <a:defRPr sz="20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19637" y="1687512"/>
            <a:ext cx="3657600" cy="903288"/>
          </a:xfrm>
        </p:spPr>
        <p:txBody>
          <a:bodyPr anchor="ctr"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19637" y="2649071"/>
            <a:ext cx="3657600" cy="3608293"/>
          </a:xfrm>
        </p:spPr>
        <p:txBody>
          <a:bodyPr>
            <a:normAutofit/>
          </a:bodyPr>
          <a:lstStyle>
            <a:lvl1pPr>
              <a:defRPr sz="20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03CEC41E-48BD-4881-B6FF-D82EEBBCD904}" type="datetimeFigureOut">
              <a:rPr lang="en-US" smtClean="0"/>
              <a:t>10/16/2012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59A5F39-4CE7-434C-A5CB-50A363451602}"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03CEC41E-48BD-4881-B6FF-D82EEBBCD904}" type="datetimeFigureOut">
              <a:rPr lang="en-US" smtClean="0"/>
              <a:t>10/16/2012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59A5F39-4CE7-434C-A5CB-50A363451602}"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CEC41E-48BD-4881-B6FF-D82EEBBCD904}" type="datetimeFigureOut">
              <a:rPr lang="en-US" smtClean="0"/>
              <a:t>10/16/2012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59A5F39-4CE7-434C-A5CB-50A363451602}"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946" y="381000"/>
            <a:ext cx="3250360" cy="16319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495800" y="381000"/>
            <a:ext cx="4149725" cy="5886450"/>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608946" y="2084389"/>
            <a:ext cx="3250360" cy="3935412"/>
          </a:xfrm>
        </p:spPr>
        <p:txBody>
          <a:bodyPr vert="horz" lIns="91440" tIns="45720" rIns="91440" bIns="45720" rtlCol="0" anchor="t" anchorCtr="0">
            <a:noAutofit/>
          </a:bodyPr>
          <a:lstStyle>
            <a:lvl1pPr marL="0" indent="0" algn="ctr" defTabSz="914400" rtl="0" eaLnBrk="1" latinLnBrk="0" hangingPunct="1">
              <a:spcBef>
                <a:spcPts val="600"/>
              </a:spcBef>
              <a:buNone/>
              <a:defRPr sz="1800" b="0" kern="1200">
                <a:solidFill>
                  <a:schemeClr val="tx2"/>
                </a:solidFill>
                <a:effectLst>
                  <a:outerShdw blurRad="50800" dist="25400" dir="2700000" algn="tl" rotWithShape="0">
                    <a:schemeClr val="bg1">
                      <a:alpha val="40000"/>
                    </a:schemeClr>
                  </a:outerShdw>
                </a:effectLst>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495800" y="6356350"/>
            <a:ext cx="1143000" cy="365125"/>
          </a:xfrm>
        </p:spPr>
        <p:txBody>
          <a:bodyPr/>
          <a:lstStyle>
            <a:lvl1pPr algn="l">
              <a:defRPr/>
            </a:lvl1pPr>
          </a:lstStyle>
          <a:p>
            <a:fld id="{03CEC41E-48BD-4881-B6FF-D82EEBBCD904}" type="datetimeFigureOut">
              <a:rPr lang="en-US" smtClean="0"/>
              <a:t>10/16/2012</a:t>
            </a:fld>
            <a:endParaRPr lang="en-US" dirty="0"/>
          </a:p>
        </p:txBody>
      </p:sp>
      <p:sp>
        <p:nvSpPr>
          <p:cNvPr id="6" name="Footer Placeholder 5"/>
          <p:cNvSpPr>
            <a:spLocks noGrp="1"/>
          </p:cNvSpPr>
          <p:nvPr>
            <p:ph type="ftr" sz="quarter" idx="11"/>
          </p:nvPr>
        </p:nvSpPr>
        <p:spPr>
          <a:xfrm>
            <a:off x="5791200" y="6356350"/>
            <a:ext cx="2895600" cy="365125"/>
          </a:xfrm>
        </p:spPr>
        <p:txBody>
          <a:bodyPr/>
          <a:lstStyle>
            <a:lvl1pPr algn="r">
              <a:defRPr/>
            </a:lvl1pPr>
          </a:lstStyle>
          <a:p>
            <a:endParaRPr lang="en-US" dirty="0"/>
          </a:p>
        </p:txBody>
      </p:sp>
      <p:sp>
        <p:nvSpPr>
          <p:cNvPr id="7" name="Slide Number Placeholder 6"/>
          <p:cNvSpPr>
            <a:spLocks noGrp="1"/>
          </p:cNvSpPr>
          <p:nvPr>
            <p:ph type="sldNum" sz="quarter" idx="12"/>
          </p:nvPr>
        </p:nvSpPr>
        <p:spPr>
          <a:xfrm>
            <a:off x="1967426" y="6356350"/>
            <a:ext cx="533400" cy="365125"/>
          </a:xfrm>
        </p:spPr>
        <p:txBody>
          <a:bodyPr/>
          <a:lstStyle>
            <a:lvl1pPr>
              <a:defRPr>
                <a:solidFill>
                  <a:schemeClr val="tx2"/>
                </a:solidFill>
              </a:defRPr>
            </a:lvl1pPr>
          </a:lstStyle>
          <a:p>
            <a:fld id="{459A5F39-4CE7-434C-A5CB-50A363451602}"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5174" y="79468"/>
            <a:ext cx="7612063" cy="1417638"/>
          </a:xfrm>
          <a:prstGeom prst="rect">
            <a:avLst/>
          </a:prstGeom>
        </p:spPr>
        <p:txBody>
          <a:bodyPr vert="horz" lIns="91440" tIns="45720" rIns="91440" bIns="45720" rtlCol="0" anchor="ctr" anchorCtr="0">
            <a:noAutofit/>
          </a:bodyPr>
          <a:lstStyle/>
          <a:p>
            <a:r>
              <a:rPr lang="en-US" smtClean="0"/>
              <a:t>Click to edit Master title style</a:t>
            </a:r>
            <a:endParaRPr/>
          </a:p>
        </p:txBody>
      </p:sp>
      <p:sp>
        <p:nvSpPr>
          <p:cNvPr id="3" name="Text Placeholder 2"/>
          <p:cNvSpPr>
            <a:spLocks noGrp="1"/>
          </p:cNvSpPr>
          <p:nvPr>
            <p:ph type="body" idx="1"/>
          </p:nvPr>
        </p:nvSpPr>
        <p:spPr>
          <a:xfrm>
            <a:off x="765175" y="2070846"/>
            <a:ext cx="7612064" cy="418203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5532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03CEC41E-48BD-4881-B6FF-D82EEBBCD904}" type="datetimeFigureOut">
              <a:rPr lang="en-US" smtClean="0"/>
              <a:t>10/16/2012</a:t>
            </a:fld>
            <a:endParaRPr lang="en-US" dirty="0"/>
          </a:p>
        </p:txBody>
      </p:sp>
      <p:sp>
        <p:nvSpPr>
          <p:cNvPr id="5" name="Footer Placeholder 4"/>
          <p:cNvSpPr>
            <a:spLocks noGrp="1"/>
          </p:cNvSpPr>
          <p:nvPr>
            <p:ph type="ftr" sz="quarter" idx="3"/>
          </p:nvPr>
        </p:nvSpPr>
        <p:spPr>
          <a:xfrm>
            <a:off x="443753" y="6356350"/>
            <a:ext cx="2895600" cy="365125"/>
          </a:xfrm>
          <a:prstGeom prst="rect">
            <a:avLst/>
          </a:prstGeom>
        </p:spPr>
        <p:txBody>
          <a:bodyPr vert="horz" lIns="91440" tIns="45720" rIns="91440" bIns="45720" rtlCol="0" anchor="ctr"/>
          <a:lstStyle>
            <a:lvl1pPr algn="l">
              <a:defRPr sz="1200">
                <a:solidFill>
                  <a:schemeClr val="bg1"/>
                </a:solidFill>
              </a:defRPr>
            </a:lvl1pPr>
          </a:lstStyle>
          <a:p>
            <a:endParaRPr lang="en-US" dirty="0"/>
          </a:p>
        </p:txBody>
      </p:sp>
      <p:sp>
        <p:nvSpPr>
          <p:cNvPr id="6" name="Slide Number Placeholder 5"/>
          <p:cNvSpPr>
            <a:spLocks noGrp="1"/>
          </p:cNvSpPr>
          <p:nvPr>
            <p:ph type="sldNum" sz="quarter" idx="4"/>
          </p:nvPr>
        </p:nvSpPr>
        <p:spPr>
          <a:xfrm>
            <a:off x="4305300" y="6356350"/>
            <a:ext cx="533400" cy="365125"/>
          </a:xfrm>
          <a:prstGeom prst="rect">
            <a:avLst/>
          </a:prstGeom>
        </p:spPr>
        <p:txBody>
          <a:bodyPr vert="horz" lIns="91440" tIns="45720" rIns="91440" bIns="45720" rtlCol="0" anchor="ctr"/>
          <a:lstStyle>
            <a:lvl1pPr algn="ctr">
              <a:defRPr sz="1200">
                <a:solidFill>
                  <a:schemeClr val="bg1"/>
                </a:solidFill>
              </a:defRPr>
            </a:lvl1pPr>
          </a:lstStyle>
          <a:p>
            <a:fld id="{459A5F39-4CE7-434C-A5CB-50A363451602}"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defTabSz="914400" rtl="0" eaLnBrk="1" latinLnBrk="0" hangingPunct="1">
        <a:spcBef>
          <a:spcPct val="0"/>
        </a:spcBef>
        <a:buNone/>
        <a:defRPr sz="4800" kern="1200">
          <a:solidFill>
            <a:schemeClr val="tx2"/>
          </a:solidFill>
          <a:effectLst>
            <a:outerShdw blurRad="50800" dist="25400" dir="2700000" algn="tl" rotWithShape="0">
              <a:schemeClr val="bg1">
                <a:alpha val="40000"/>
              </a:schemeClr>
            </a:outerShdw>
          </a:effectLst>
          <a:latin typeface="+mj-lt"/>
          <a:ea typeface="+mj-ea"/>
          <a:cs typeface="+mj-cs"/>
        </a:defRPr>
      </a:lvl1pPr>
    </p:titleStyle>
    <p:bodyStyle>
      <a:lvl1pPr marL="342900" indent="-342900" algn="l" defTabSz="914400" rtl="0" eaLnBrk="1" latinLnBrk="0" hangingPunct="1">
        <a:spcBef>
          <a:spcPts val="2000"/>
        </a:spcBef>
        <a:buFont typeface="Wingdings 2" pitchFamily="18" charset="2"/>
        <a:buChar char=""/>
        <a:defRPr sz="2400" kern="1200">
          <a:solidFill>
            <a:schemeClr val="bg1"/>
          </a:solidFill>
          <a:effectLst>
            <a:outerShdw blurRad="63500" dist="50800" dir="2700000" algn="tl" rotWithShape="0">
              <a:prstClr val="black">
                <a:alpha val="50000"/>
              </a:prstClr>
            </a:outerShdw>
          </a:effectLst>
          <a:latin typeface="+mn-lt"/>
          <a:ea typeface="+mn-ea"/>
          <a:cs typeface="+mn-cs"/>
        </a:defRPr>
      </a:lvl1pPr>
      <a:lvl2pPr marL="685800" indent="-336550" algn="l" defTabSz="914400" rtl="0" eaLnBrk="1" latinLnBrk="0" hangingPunct="1">
        <a:spcBef>
          <a:spcPts val="600"/>
        </a:spcBef>
        <a:buFont typeface="Wingdings 2" pitchFamily="18" charset="2"/>
        <a:buChar char=""/>
        <a:defRPr sz="2200" kern="1200">
          <a:solidFill>
            <a:schemeClr val="bg1"/>
          </a:solidFill>
          <a:effectLst>
            <a:outerShdw blurRad="63500" dist="50800" dir="2700000" algn="tl" rotWithShape="0">
              <a:prstClr val="black">
                <a:alpha val="50000"/>
              </a:prstClr>
            </a:outerShdw>
          </a:effectLst>
          <a:latin typeface="+mn-lt"/>
          <a:ea typeface="+mn-ea"/>
          <a:cs typeface="+mn-cs"/>
        </a:defRPr>
      </a:lvl2pPr>
      <a:lvl3pPr marL="1035050" indent="-349250" algn="l" defTabSz="914400" rtl="0" eaLnBrk="1" latinLnBrk="0" hangingPunct="1">
        <a:spcBef>
          <a:spcPts val="600"/>
        </a:spcBef>
        <a:buFont typeface="Wingdings 2" pitchFamily="18" charset="2"/>
        <a:buChar char=""/>
        <a:defRPr sz="2000" kern="1200">
          <a:solidFill>
            <a:schemeClr val="bg1"/>
          </a:solidFill>
          <a:effectLst>
            <a:outerShdw blurRad="63500" dist="50800" dir="2700000" algn="tl" rotWithShape="0">
              <a:prstClr val="black">
                <a:alpha val="50000"/>
              </a:prstClr>
            </a:outerShdw>
          </a:effectLst>
          <a:latin typeface="+mn-lt"/>
          <a:ea typeface="+mn-ea"/>
          <a:cs typeface="+mn-cs"/>
        </a:defRPr>
      </a:lvl3pPr>
      <a:lvl4pPr marL="1371600" indent="-336550" algn="l" defTabSz="914400" rtl="0" eaLnBrk="1" latinLnBrk="0" hangingPunct="1">
        <a:spcBef>
          <a:spcPts val="600"/>
        </a:spcBef>
        <a:buFont typeface="Wingdings 2" pitchFamily="18" charset="2"/>
        <a:buChar char=""/>
        <a:defRPr sz="1800" kern="1200">
          <a:solidFill>
            <a:schemeClr val="bg1"/>
          </a:solidFill>
          <a:effectLst>
            <a:outerShdw blurRad="63500" dist="50800" dir="2700000" algn="tl" rotWithShape="0">
              <a:prstClr val="black">
                <a:alpha val="50000"/>
              </a:prstClr>
            </a:outerShdw>
          </a:effectLst>
          <a:latin typeface="+mn-lt"/>
          <a:ea typeface="+mn-ea"/>
          <a:cs typeface="+mn-cs"/>
        </a:defRPr>
      </a:lvl4pPr>
      <a:lvl5pPr marL="1720850" indent="-349250" algn="l" defTabSz="914400" rtl="0" eaLnBrk="1" latinLnBrk="0" hangingPunct="1">
        <a:spcBef>
          <a:spcPts val="600"/>
        </a:spcBef>
        <a:buFont typeface="Wingdings 2" pitchFamily="18" charset="2"/>
        <a:buChar char=""/>
        <a:defRPr sz="1800" kern="1200">
          <a:solidFill>
            <a:schemeClr val="bg1"/>
          </a:solidFill>
          <a:effectLst>
            <a:outerShdw blurRad="63500" dist="50800" dir="2700000" algn="tl" rotWithShape="0">
              <a:prstClr val="black">
                <a:alpha val="50000"/>
              </a:prstClr>
            </a:outerShdw>
          </a:effectLst>
          <a:latin typeface="+mn-lt"/>
          <a:ea typeface="+mn-ea"/>
          <a:cs typeface="+mn-cs"/>
        </a:defRPr>
      </a:lvl5pPr>
      <a:lvl6pPr marL="2055813" indent="-344488" algn="l" defTabSz="914400" rtl="0" eaLnBrk="1" latinLnBrk="0" hangingPunct="1">
        <a:spcBef>
          <a:spcPct val="20000"/>
        </a:spcBef>
        <a:buFont typeface="Wingdings 2" pitchFamily="18" charset="2"/>
        <a:buChar char=""/>
        <a:defRPr lang="en-US" sz="1800" kern="1200" dirty="0" smtClean="0">
          <a:solidFill>
            <a:schemeClr val="bg1"/>
          </a:solidFill>
          <a:effectLst>
            <a:outerShdw blurRad="63500" dist="50800" dir="2700000" algn="tl" rotWithShape="0">
              <a:prstClr val="black">
                <a:alpha val="50000"/>
              </a:prstClr>
            </a:outerShdw>
          </a:effectLst>
          <a:latin typeface="+mn-lt"/>
          <a:ea typeface="+mn-ea"/>
          <a:cs typeface="+mn-cs"/>
        </a:defRPr>
      </a:lvl6pPr>
      <a:lvl7pPr marL="2398713" indent="-344488" algn="l" defTabSz="914400" rtl="0" eaLnBrk="1" latinLnBrk="0" hangingPunct="1">
        <a:spcBef>
          <a:spcPct val="20000"/>
        </a:spcBef>
        <a:buFont typeface="Wingdings 2" pitchFamily="18" charset="2"/>
        <a:buChar char=""/>
        <a:defRPr lang="en-US" sz="1800" kern="1200" dirty="0" smtClean="0">
          <a:solidFill>
            <a:schemeClr val="bg1"/>
          </a:solidFill>
          <a:effectLst>
            <a:outerShdw blurRad="63500" dist="50800" dir="2700000" algn="tl" rotWithShape="0">
              <a:prstClr val="black">
                <a:alpha val="50000"/>
              </a:prstClr>
            </a:outerShdw>
          </a:effectLst>
          <a:latin typeface="+mn-lt"/>
          <a:ea typeface="+mn-ea"/>
          <a:cs typeface="+mn-cs"/>
        </a:defRPr>
      </a:lvl7pPr>
      <a:lvl8pPr marL="2743200" indent="-344488" algn="l" defTabSz="914400" rtl="0" eaLnBrk="1" latinLnBrk="0" hangingPunct="1">
        <a:spcBef>
          <a:spcPct val="20000"/>
        </a:spcBef>
        <a:buFont typeface="Wingdings 2" pitchFamily="18" charset="2"/>
        <a:buChar char=""/>
        <a:defRPr lang="en-US" sz="1800" kern="1200" dirty="0" smtClean="0">
          <a:solidFill>
            <a:schemeClr val="bg1"/>
          </a:solidFill>
          <a:effectLst>
            <a:outerShdw blurRad="63500" dist="50800" dir="2700000" algn="tl" rotWithShape="0">
              <a:prstClr val="black">
                <a:alpha val="50000"/>
              </a:prstClr>
            </a:outerShdw>
          </a:effectLst>
          <a:latin typeface="+mn-lt"/>
          <a:ea typeface="+mn-ea"/>
          <a:cs typeface="+mn-cs"/>
        </a:defRPr>
      </a:lvl8pPr>
      <a:lvl9pPr marL="3087688" indent="-344488" algn="l" defTabSz="914400" rtl="0" eaLnBrk="1" latinLnBrk="0" hangingPunct="1">
        <a:spcBef>
          <a:spcPct val="20000"/>
        </a:spcBef>
        <a:buFont typeface="Wingdings 2" pitchFamily="18" charset="2"/>
        <a:buChar char=""/>
        <a:defRPr lang="en-US" sz="1800" kern="1200" dirty="0">
          <a:solidFill>
            <a:schemeClr val="bg1"/>
          </a:solidFill>
          <a:effectLst>
            <a:outerShdw blurRad="63500" dist="50800" dir="2700000" algn="tl" rotWithShape="0">
              <a:prstClr val="black">
                <a:alpha val="50000"/>
              </a:prst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sierraclub.org/sprawl/articles/cost.asp"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3775" y="2904566"/>
            <a:ext cx="8184557" cy="2341932"/>
          </a:xfrm>
        </p:spPr>
        <p:txBody>
          <a:bodyPr/>
          <a:lstStyle/>
          <a:p>
            <a:r>
              <a:rPr lang="es-ES_tradnl" dirty="0" smtClean="0"/>
              <a:t>Expansión en el desarrollo urbano en Madison WI y otros lugares</a:t>
            </a:r>
            <a:endParaRPr lang="es-ES_tradnl" dirty="0"/>
          </a:p>
        </p:txBody>
      </p:sp>
      <p:sp>
        <p:nvSpPr>
          <p:cNvPr id="3" name="Subtitle 2"/>
          <p:cNvSpPr>
            <a:spLocks noGrp="1"/>
          </p:cNvSpPr>
          <p:nvPr>
            <p:ph type="subTitle" idx="1"/>
          </p:nvPr>
        </p:nvSpPr>
        <p:spPr/>
        <p:txBody>
          <a:bodyPr/>
          <a:lstStyle/>
          <a:p>
            <a:r>
              <a:rPr lang="en-US" dirty="0" smtClean="0"/>
              <a:t>Toby Lunt </a:t>
            </a:r>
            <a:r>
              <a:rPr lang="en-US" dirty="0"/>
              <a:t>-</a:t>
            </a:r>
            <a:r>
              <a:rPr lang="en-US" dirty="0" smtClean="0"/>
              <a:t> Tuan Tran</a:t>
            </a:r>
          </a:p>
          <a:p>
            <a:r>
              <a:rPr lang="en-US" dirty="0" smtClean="0"/>
              <a:t>October 2012a</a:t>
            </a:r>
            <a:endParaRPr lang="en-US" dirty="0"/>
          </a:p>
        </p:txBody>
      </p:sp>
    </p:spTree>
    <p:extLst>
      <p:ext uri="{BB962C8B-B14F-4D97-AF65-F5344CB8AC3E}">
        <p14:creationId xmlns:p14="http://schemas.microsoft.com/office/powerpoint/2010/main" val="2822588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060" y="79468"/>
            <a:ext cx="8665882" cy="1417638"/>
          </a:xfrm>
        </p:spPr>
        <p:txBody>
          <a:bodyPr/>
          <a:lstStyle/>
          <a:p>
            <a:r>
              <a:rPr lang="es-ES" sz="3600" dirty="0"/>
              <a:t>C</a:t>
            </a:r>
            <a:r>
              <a:rPr lang="es-ES" sz="3600" dirty="0" smtClean="0"/>
              <a:t>omo es que la extensión del desarrollo urbano afecta a Madison?</a:t>
            </a:r>
            <a:endParaRPr lang="es-ES" sz="3600" dirty="0"/>
          </a:p>
        </p:txBody>
      </p:sp>
      <p:sp>
        <p:nvSpPr>
          <p:cNvPr id="3" name="Content Placeholder 2"/>
          <p:cNvSpPr>
            <a:spLocks noGrp="1"/>
          </p:cNvSpPr>
          <p:nvPr>
            <p:ph idx="1"/>
          </p:nvPr>
        </p:nvSpPr>
        <p:spPr>
          <a:xfrm>
            <a:off x="239060" y="1819968"/>
            <a:ext cx="8665882" cy="4182035"/>
          </a:xfrm>
        </p:spPr>
        <p:txBody>
          <a:bodyPr>
            <a:normAutofit fontScale="92500" lnSpcReduction="20000"/>
          </a:bodyPr>
          <a:lstStyle/>
          <a:p>
            <a:r>
              <a:rPr lang="es-ES" dirty="0" smtClean="0">
                <a:effectLst/>
              </a:rPr>
              <a:t>Las 110,127 gentes que viven en comunidades ex urbanas (en el área de Madison) representas el 21.9 porciento de la total población metropolitana. A base de estos datos, el programa de transporte Publico (Metro) de la Ciudad de Madison, WI es clasificado con el 5to mas grande de 88 programas de transporte publico</a:t>
            </a:r>
            <a:r>
              <a:rPr lang="es-ES" baseline="30000" dirty="0" smtClean="0">
                <a:effectLst/>
              </a:rPr>
              <a:t>1</a:t>
            </a:r>
          </a:p>
          <a:p>
            <a:r>
              <a:rPr lang="es-ES" dirty="0" smtClean="0">
                <a:effectLst/>
              </a:rPr>
              <a:t>Madison: fue añadido en 1848 con una población de 236,901, ha incrementado su población en 20% en los últimos 20 anos. 174 Km</a:t>
            </a:r>
            <a:r>
              <a:rPr lang="es-ES" baseline="30000" dirty="0" smtClean="0">
                <a:effectLst/>
              </a:rPr>
              <a:t>2</a:t>
            </a:r>
            <a:r>
              <a:rPr lang="es-ES" dirty="0" smtClean="0">
                <a:effectLst/>
              </a:rPr>
              <a:t>. Densidad poblacional 1,361/Km</a:t>
            </a:r>
            <a:r>
              <a:rPr lang="es-ES" baseline="30000" dirty="0" smtClean="0">
                <a:effectLst/>
              </a:rPr>
              <a:t>2</a:t>
            </a:r>
            <a:r>
              <a:rPr lang="es-ES" dirty="0" smtClean="0">
                <a:effectLst/>
              </a:rPr>
              <a:t>. </a:t>
            </a:r>
            <a:r>
              <a:rPr lang="es-ES" baseline="30000" dirty="0" smtClean="0">
                <a:effectLst/>
              </a:rPr>
              <a:t>2</a:t>
            </a:r>
          </a:p>
          <a:p>
            <a:r>
              <a:rPr lang="es-ES" dirty="0" smtClean="0">
                <a:effectLst/>
              </a:rPr>
              <a:t>Fitchburg (suburbio-colonia): añadido en 1983. En el 2011, tenia una población de 25,665 , ha incrementad su población por un 59 porciento en los últimos 20 anos. 90.39 km</a:t>
            </a:r>
            <a:r>
              <a:rPr lang="es-ES" baseline="30000" dirty="0" smtClean="0">
                <a:effectLst/>
              </a:rPr>
              <a:t>2</a:t>
            </a:r>
            <a:r>
              <a:rPr lang="es-ES" dirty="0" smtClean="0">
                <a:effectLst/>
              </a:rPr>
              <a:t>.  densidad poblacional of 227/km</a:t>
            </a:r>
            <a:r>
              <a:rPr lang="es-ES" baseline="30000" dirty="0" smtClean="0">
                <a:effectLst/>
              </a:rPr>
              <a:t>2</a:t>
            </a:r>
            <a:r>
              <a:rPr lang="es-ES" dirty="0" smtClean="0">
                <a:effectLst/>
              </a:rPr>
              <a:t>. </a:t>
            </a:r>
            <a:r>
              <a:rPr lang="es-ES" baseline="30000" dirty="0" smtClean="0">
                <a:effectLst/>
              </a:rPr>
              <a:t>2</a:t>
            </a:r>
            <a:endParaRPr lang="es-ES" dirty="0" smtClean="0">
              <a:effectLst/>
            </a:endParaRPr>
          </a:p>
          <a:p>
            <a:endParaRPr lang="es-ES" dirty="0"/>
          </a:p>
        </p:txBody>
      </p:sp>
      <p:sp>
        <p:nvSpPr>
          <p:cNvPr id="4" name="Footer Placeholder 3"/>
          <p:cNvSpPr>
            <a:spLocks noGrp="1"/>
          </p:cNvSpPr>
          <p:nvPr>
            <p:ph type="ftr" sz="quarter" idx="11"/>
          </p:nvPr>
        </p:nvSpPr>
        <p:spPr>
          <a:xfrm>
            <a:off x="443752" y="6356350"/>
            <a:ext cx="8461189" cy="365125"/>
          </a:xfrm>
        </p:spPr>
        <p:txBody>
          <a:bodyPr/>
          <a:lstStyle/>
          <a:p>
            <a:r>
              <a:rPr lang="es-ES" dirty="0" smtClean="0"/>
              <a:t>1: Finding Exurbia: America's Changing Landscape at the Metropolitan Fringe A Berube, A Singer, JH Wilson, WH Frey - Washington, DC: The Brookings Institution, 2006</a:t>
            </a:r>
          </a:p>
          <a:p>
            <a:r>
              <a:rPr lang="es-ES" dirty="0" smtClean="0"/>
              <a:t>2: Allen and Waller – personal communication</a:t>
            </a:r>
            <a:endParaRPr lang="es-ES" dirty="0"/>
          </a:p>
        </p:txBody>
      </p:sp>
    </p:spTree>
    <p:extLst>
      <p:ext uri="{BB962C8B-B14F-4D97-AF65-F5344CB8AC3E}">
        <p14:creationId xmlns:p14="http://schemas.microsoft.com/office/powerpoint/2010/main" val="2254933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s-ES_tradnl" dirty="0" smtClean="0">
                <a:effectLst/>
              </a:rPr>
              <a:t>La contribución territorial incrementa 3.57 veces mas rápido que el incremento en la población</a:t>
            </a:r>
          </a:p>
          <a:p>
            <a:r>
              <a:rPr lang="es-ES_tradnl" dirty="0" smtClean="0">
                <a:effectLst/>
              </a:rPr>
              <a:t>Mas trafico – Un incremento en cortas horas de máximo trafico</a:t>
            </a:r>
          </a:p>
          <a:p>
            <a:r>
              <a:rPr lang="es-ES_tradnl" dirty="0" smtClean="0">
                <a:effectLst/>
              </a:rPr>
              <a:t>Disminuyen los lazos comunitarios a causa de la descentralización y fragmentalizacion especializada de funciones publicas y comunitarias </a:t>
            </a:r>
          </a:p>
          <a:p>
            <a:r>
              <a:rPr lang="es-ES_tradnl" dirty="0" smtClean="0">
                <a:effectLst/>
              </a:rPr>
              <a:t>Contaminación del agua </a:t>
            </a:r>
            <a:endParaRPr lang="es-ES_tradnl" dirty="0">
              <a:effectLst/>
            </a:endParaRPr>
          </a:p>
        </p:txBody>
      </p:sp>
      <p:sp>
        <p:nvSpPr>
          <p:cNvPr id="4" name="Footer Placeholder 3"/>
          <p:cNvSpPr>
            <a:spLocks noGrp="1"/>
          </p:cNvSpPr>
          <p:nvPr>
            <p:ph type="ftr" sz="quarter" idx="11"/>
          </p:nvPr>
        </p:nvSpPr>
        <p:spPr>
          <a:xfrm>
            <a:off x="443752" y="6356350"/>
            <a:ext cx="8461189" cy="365125"/>
          </a:xfrm>
        </p:spPr>
        <p:txBody>
          <a:bodyPr/>
          <a:lstStyle/>
          <a:p>
            <a:r>
              <a:rPr lang="en-US" dirty="0" smtClean="0"/>
              <a:t>Source: </a:t>
            </a:r>
            <a:r>
              <a:rPr lang="en-US" dirty="0">
                <a:hlinkClick r:id="rId2"/>
              </a:rPr>
              <a:t>http://www.sierraclub.org/sprawl/articles/</a:t>
            </a:r>
            <a:r>
              <a:rPr lang="en-US" dirty="0" smtClean="0">
                <a:hlinkClick r:id="rId2"/>
              </a:rPr>
              <a:t>cost.asp</a:t>
            </a:r>
            <a:endParaRPr lang="en-US" dirty="0" smtClean="0"/>
          </a:p>
          <a:p>
            <a:r>
              <a:rPr lang="en-US" dirty="0"/>
              <a:t>Source: http://www.collegiatetimes.com/stories/3025/speaker-discusses-problems-with-urban-sprawl</a:t>
            </a:r>
          </a:p>
        </p:txBody>
      </p:sp>
      <p:sp>
        <p:nvSpPr>
          <p:cNvPr id="8" name="Title 1"/>
          <p:cNvSpPr>
            <a:spLocks noGrp="1"/>
          </p:cNvSpPr>
          <p:nvPr>
            <p:ph type="title"/>
          </p:nvPr>
        </p:nvSpPr>
        <p:spPr>
          <a:xfrm>
            <a:off x="239060" y="79468"/>
            <a:ext cx="8665882" cy="1417638"/>
          </a:xfrm>
        </p:spPr>
        <p:txBody>
          <a:bodyPr/>
          <a:lstStyle/>
          <a:p>
            <a:r>
              <a:rPr lang="es-ES_tradnl" sz="3600" dirty="0" smtClean="0"/>
              <a:t>Como es que la extensión del desarrollo urbano afecta a Madison?</a:t>
            </a:r>
            <a:endParaRPr lang="es-ES_tradnl" sz="3600" dirty="0"/>
          </a:p>
        </p:txBody>
      </p:sp>
    </p:spTree>
    <p:extLst>
      <p:ext uri="{BB962C8B-B14F-4D97-AF65-F5344CB8AC3E}">
        <p14:creationId xmlns:p14="http://schemas.microsoft.com/office/powerpoint/2010/main" val="3333002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Tendencias de crecimiento en Madison</a:t>
            </a:r>
            <a:endParaRPr lang="es-ES_tradnl" dirty="0"/>
          </a:p>
        </p:txBody>
      </p:sp>
      <p:sp>
        <p:nvSpPr>
          <p:cNvPr id="3" name="Content Placeholder 2"/>
          <p:cNvSpPr>
            <a:spLocks noGrp="1"/>
          </p:cNvSpPr>
          <p:nvPr>
            <p:ph idx="1"/>
          </p:nvPr>
        </p:nvSpPr>
        <p:spPr/>
        <p:txBody>
          <a:bodyPr>
            <a:normAutofit fontScale="92500" lnSpcReduction="10000"/>
          </a:bodyPr>
          <a:lstStyle/>
          <a:p>
            <a:r>
              <a:rPr lang="es-ES_tradnl" dirty="0" smtClean="0">
                <a:effectLst/>
              </a:rPr>
              <a:t>Desde 1970, como en muchas otras de las área urbanas, la municipalidad al rededor de Madison a crecido mucho mas rápido que la ciudad de Madison en si.</a:t>
            </a:r>
          </a:p>
          <a:p>
            <a:r>
              <a:rPr lang="es-ES_tradnl" dirty="0" smtClean="0">
                <a:effectLst/>
              </a:rPr>
              <a:t>Este tendencia requiere que un incremento en los servicios públicos</a:t>
            </a:r>
          </a:p>
          <a:p>
            <a:pPr lvl="1"/>
            <a:r>
              <a:rPr lang="es-ES_tradnl" dirty="0" smtClean="0"/>
              <a:t>Construcción de carreteras</a:t>
            </a:r>
          </a:p>
          <a:p>
            <a:pPr lvl="1"/>
            <a:r>
              <a:rPr lang="es-ES_tradnl" dirty="0" smtClean="0"/>
              <a:t>Energía/Electricidad</a:t>
            </a:r>
          </a:p>
          <a:p>
            <a:pPr lvl="1"/>
            <a:r>
              <a:rPr lang="es-ES_tradnl" dirty="0" smtClean="0"/>
              <a:t>Saneamiento</a:t>
            </a:r>
          </a:p>
          <a:p>
            <a:pPr lvl="1"/>
            <a:r>
              <a:rPr lang="es-ES_tradnl" dirty="0" smtClean="0"/>
              <a:t>Mayores servicios de educación y seguridad publica</a:t>
            </a:r>
          </a:p>
          <a:p>
            <a:r>
              <a:rPr lang="es-ES_tradnl" dirty="0" smtClean="0"/>
              <a:t>Estos servicios son mas extendidos y cuestan mas por ciudadano que en área urbanas.</a:t>
            </a:r>
          </a:p>
          <a:p>
            <a:pPr lvl="1"/>
            <a:endParaRPr lang="es-ES_tradnl" dirty="0" smtClean="0"/>
          </a:p>
          <a:p>
            <a:pPr lvl="1"/>
            <a:endParaRPr lang="es-ES_tradnl" dirty="0"/>
          </a:p>
        </p:txBody>
      </p:sp>
    </p:spTree>
    <p:extLst>
      <p:ext uri="{BB962C8B-B14F-4D97-AF65-F5344CB8AC3E}">
        <p14:creationId xmlns:p14="http://schemas.microsoft.com/office/powerpoint/2010/main" val="1115456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2-10-09 at 6.19.11 P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906133" y="185185"/>
            <a:ext cx="7258180" cy="6171165"/>
          </a:xfrm>
          <a:prstGeom prst="rect">
            <a:avLst/>
          </a:prstGeom>
        </p:spPr>
      </p:pic>
      <p:sp>
        <p:nvSpPr>
          <p:cNvPr id="6" name="Footer Placeholder 6"/>
          <p:cNvSpPr>
            <a:spLocks noGrp="1"/>
          </p:cNvSpPr>
          <p:nvPr>
            <p:ph type="ftr" sz="quarter" idx="11"/>
          </p:nvPr>
        </p:nvSpPr>
        <p:spPr>
          <a:xfrm>
            <a:off x="443753" y="6356350"/>
            <a:ext cx="8115266" cy="365125"/>
          </a:xfrm>
        </p:spPr>
        <p:txBody>
          <a:bodyPr/>
          <a:lstStyle/>
          <a:p>
            <a:r>
              <a:rPr lang="en-US" dirty="0" smtClean="0"/>
              <a:t>Source: Wisconsin State Journal, 2011.  http://</a:t>
            </a:r>
            <a:r>
              <a:rPr lang="en-US" dirty="0" err="1" smtClean="0"/>
              <a:t>host.madison.com</a:t>
            </a:r>
            <a:r>
              <a:rPr lang="en-US" dirty="0" smtClean="0"/>
              <a:t>/</a:t>
            </a:r>
            <a:r>
              <a:rPr lang="en-US" dirty="0" err="1" smtClean="0"/>
              <a:t>wsj</a:t>
            </a:r>
            <a:r>
              <a:rPr lang="en-US" dirty="0" smtClean="0"/>
              <a:t>/news/local/</a:t>
            </a:r>
            <a:r>
              <a:rPr lang="en-US" dirty="0" err="1" smtClean="0"/>
              <a:t>govt</a:t>
            </a:r>
            <a:r>
              <a:rPr lang="en-US" dirty="0" smtClean="0"/>
              <a:t>-and-politics/article_45d45f6a-f81e-11e0-98b7-001cc4c03286.html</a:t>
            </a:r>
            <a:endParaRPr lang="en-US" dirty="0"/>
          </a:p>
        </p:txBody>
      </p:sp>
      <p:sp>
        <p:nvSpPr>
          <p:cNvPr id="8" name="TextBox 7"/>
          <p:cNvSpPr txBox="1"/>
          <p:nvPr/>
        </p:nvSpPr>
        <p:spPr>
          <a:xfrm>
            <a:off x="1090706" y="1479176"/>
            <a:ext cx="2465295" cy="923330"/>
          </a:xfrm>
          <a:prstGeom prst="rect">
            <a:avLst/>
          </a:prstGeom>
          <a:noFill/>
        </p:spPr>
        <p:txBody>
          <a:bodyPr wrap="square" rtlCol="0">
            <a:spAutoFit/>
          </a:bodyPr>
          <a:lstStyle/>
          <a:p>
            <a:r>
              <a:rPr lang="en-US" b="1" dirty="0" smtClean="0">
                <a:solidFill>
                  <a:srgbClr val="FF0000"/>
                </a:solidFill>
              </a:rPr>
              <a:t>BIGGER SUBURBS</a:t>
            </a:r>
          </a:p>
          <a:p>
            <a:endParaRPr lang="en-US" b="1" dirty="0">
              <a:solidFill>
                <a:srgbClr val="FF0000"/>
              </a:solidFill>
            </a:endParaRPr>
          </a:p>
          <a:p>
            <a:r>
              <a:rPr lang="en-US" b="1" dirty="0" smtClean="0">
                <a:solidFill>
                  <a:srgbClr val="FF0000"/>
                </a:solidFill>
              </a:rPr>
              <a:t>MORE TRAFFIC</a:t>
            </a:r>
          </a:p>
        </p:txBody>
      </p:sp>
    </p:spTree>
    <p:extLst>
      <p:ext uri="{BB962C8B-B14F-4D97-AF65-F5344CB8AC3E}">
        <p14:creationId xmlns:p14="http://schemas.microsoft.com/office/powerpoint/2010/main" val="19375663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93800"/>
            <a:ext cx="9144000" cy="4457221"/>
          </a:xfrm>
          <a:prstGeom prst="rect">
            <a:avLst/>
          </a:prstGeom>
        </p:spPr>
      </p:pic>
      <p:sp>
        <p:nvSpPr>
          <p:cNvPr id="7" name="Footer Placeholder 6"/>
          <p:cNvSpPr>
            <a:spLocks noGrp="1"/>
          </p:cNvSpPr>
          <p:nvPr>
            <p:ph type="ftr" sz="quarter" idx="11"/>
          </p:nvPr>
        </p:nvSpPr>
        <p:spPr>
          <a:xfrm>
            <a:off x="443753" y="6356350"/>
            <a:ext cx="8115266" cy="365125"/>
          </a:xfrm>
        </p:spPr>
        <p:txBody>
          <a:bodyPr/>
          <a:lstStyle/>
          <a:p>
            <a:r>
              <a:rPr lang="en-US" dirty="0" smtClean="0"/>
              <a:t>Source: Wisconsin State Journal, 2011.  http://</a:t>
            </a:r>
            <a:r>
              <a:rPr lang="en-US" dirty="0" err="1" smtClean="0"/>
              <a:t>host.madison.com</a:t>
            </a:r>
            <a:r>
              <a:rPr lang="en-US" dirty="0" smtClean="0"/>
              <a:t>/</a:t>
            </a:r>
            <a:r>
              <a:rPr lang="en-US" dirty="0" err="1" smtClean="0"/>
              <a:t>wsj</a:t>
            </a:r>
            <a:r>
              <a:rPr lang="en-US" dirty="0" smtClean="0"/>
              <a:t>/news/local/</a:t>
            </a:r>
            <a:r>
              <a:rPr lang="en-US" dirty="0" err="1" smtClean="0"/>
              <a:t>govt</a:t>
            </a:r>
            <a:r>
              <a:rPr lang="en-US" dirty="0" smtClean="0"/>
              <a:t>-and-politics/article_45d45f6a-f81e-11e0-98b7-001cc4c03286.html</a:t>
            </a:r>
            <a:endParaRPr lang="en-US" dirty="0"/>
          </a:p>
        </p:txBody>
      </p:sp>
      <p:sp>
        <p:nvSpPr>
          <p:cNvPr id="8" name="TextBox 7"/>
          <p:cNvSpPr txBox="1"/>
          <p:nvPr/>
        </p:nvSpPr>
        <p:spPr>
          <a:xfrm>
            <a:off x="443753" y="463176"/>
            <a:ext cx="8142942" cy="584776"/>
          </a:xfrm>
          <a:prstGeom prst="rect">
            <a:avLst/>
          </a:prstGeom>
          <a:noFill/>
        </p:spPr>
        <p:txBody>
          <a:bodyPr wrap="square" rtlCol="0">
            <a:spAutoFit/>
          </a:bodyPr>
          <a:lstStyle/>
          <a:p>
            <a:r>
              <a:rPr lang="en-US" sz="3200" dirty="0" smtClean="0"/>
              <a:t>Growth and Sprawl Burden </a:t>
            </a:r>
            <a:r>
              <a:rPr lang="en-US" sz="3200" dirty="0"/>
              <a:t>L</a:t>
            </a:r>
            <a:r>
              <a:rPr lang="en-US" sz="3200" dirty="0" smtClean="0"/>
              <a:t>ocal Aquifers.</a:t>
            </a:r>
            <a:endParaRPr lang="en-US" sz="3200" dirty="0"/>
          </a:p>
        </p:txBody>
      </p:sp>
    </p:spTree>
    <p:extLst>
      <p:ext uri="{BB962C8B-B14F-4D97-AF65-F5344CB8AC3E}">
        <p14:creationId xmlns:p14="http://schemas.microsoft.com/office/powerpoint/2010/main" val="24182075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176" y="147541"/>
            <a:ext cx="7612063" cy="1497106"/>
          </a:xfrm>
        </p:spPr>
        <p:txBody>
          <a:bodyPr/>
          <a:lstStyle/>
          <a:p>
            <a:r>
              <a:rPr lang="es-ES_tradnl" smtClean="0"/>
              <a:t>Arboreto de UW-Madison</a:t>
            </a:r>
            <a:br>
              <a:rPr lang="es-ES_tradnl" smtClean="0"/>
            </a:br>
            <a:r>
              <a:rPr lang="es-ES_tradnl" smtClean="0"/>
              <a:t>Estudio de un caso</a:t>
            </a:r>
            <a:endParaRPr lang="es-ES_tradnl"/>
          </a:p>
        </p:txBody>
      </p:sp>
      <p:pic>
        <p:nvPicPr>
          <p:cNvPr id="5" name="Content Placeholder 4" descr="DeerinArboretumMed.jpg"/>
          <p:cNvPicPr>
            <a:picLocks noGrp="1" noChangeAspect="1"/>
          </p:cNvPicPr>
          <p:nvPr>
            <p:ph idx="1"/>
          </p:nvPr>
        </p:nvPicPr>
        <p:blipFill>
          <a:blip r:embed="rId2">
            <a:extLst>
              <a:ext uri="{28A0092B-C50C-407E-A947-70E740481C1C}">
                <a14:useLocalDpi xmlns:a14="http://schemas.microsoft.com/office/drawing/2010/main" val="0"/>
              </a:ext>
            </a:extLst>
          </a:blip>
          <a:srcRect t="8604" b="8604"/>
          <a:stretch>
            <a:fillRect/>
          </a:stretch>
        </p:blipFill>
        <p:spPr/>
      </p:pic>
      <p:sp>
        <p:nvSpPr>
          <p:cNvPr id="4" name="Footer Placeholder 3"/>
          <p:cNvSpPr>
            <a:spLocks noGrp="1"/>
          </p:cNvSpPr>
          <p:nvPr>
            <p:ph type="ftr" sz="quarter" idx="11"/>
          </p:nvPr>
        </p:nvSpPr>
        <p:spPr>
          <a:xfrm>
            <a:off x="443753" y="6356350"/>
            <a:ext cx="5966012" cy="365125"/>
          </a:xfrm>
        </p:spPr>
        <p:txBody>
          <a:bodyPr/>
          <a:lstStyle/>
          <a:p>
            <a:r>
              <a:rPr lang="es-ES_tradnl" dirty="0" smtClean="0"/>
              <a:t>Photo source: http://k43.pbase.com/o4/80/676180/1/63570632.7JzuDTml.DeerinArboretumMed.jpg</a:t>
            </a:r>
            <a:endParaRPr lang="es-ES_tradnl" dirty="0"/>
          </a:p>
        </p:txBody>
      </p:sp>
    </p:spTree>
    <p:extLst>
      <p:ext uri="{BB962C8B-B14F-4D97-AF65-F5344CB8AC3E}">
        <p14:creationId xmlns:p14="http://schemas.microsoft.com/office/powerpoint/2010/main" val="373334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363" y="151186"/>
            <a:ext cx="8244355" cy="1417638"/>
          </a:xfrm>
        </p:spPr>
        <p:txBody>
          <a:bodyPr/>
          <a:lstStyle/>
          <a:p>
            <a:r>
              <a:rPr lang="es-ES_tradnl" dirty="0" smtClean="0"/>
              <a:t>El arboreto de UW-Madison</a:t>
            </a:r>
            <a:endParaRPr lang="es-ES_tradnl" dirty="0"/>
          </a:p>
        </p:txBody>
      </p:sp>
      <p:sp>
        <p:nvSpPr>
          <p:cNvPr id="3" name="Content Placeholder 2"/>
          <p:cNvSpPr>
            <a:spLocks noGrp="1"/>
          </p:cNvSpPr>
          <p:nvPr>
            <p:ph idx="1"/>
          </p:nvPr>
        </p:nvSpPr>
        <p:spPr/>
        <p:txBody>
          <a:bodyPr/>
          <a:lstStyle/>
          <a:p>
            <a:r>
              <a:rPr lang="es-ES_tradnl" dirty="0" smtClean="0"/>
              <a:t>Fue establecida a los principios de 1930</a:t>
            </a:r>
          </a:p>
          <a:p>
            <a:r>
              <a:rPr lang="es-ES_tradnl" dirty="0" smtClean="0"/>
              <a:t>Varios eco tipos han sido restaurados:</a:t>
            </a:r>
          </a:p>
          <a:p>
            <a:pPr lvl="1"/>
            <a:r>
              <a:rPr lang="es-ES_tradnl" dirty="0" smtClean="0"/>
              <a:t>Praderas</a:t>
            </a:r>
          </a:p>
          <a:p>
            <a:pPr lvl="1"/>
            <a:r>
              <a:rPr lang="es-ES_tradnl" dirty="0" smtClean="0"/>
              <a:t>Bosque caducifolio</a:t>
            </a:r>
          </a:p>
          <a:p>
            <a:pPr lvl="1"/>
            <a:r>
              <a:rPr lang="es-ES_tradnl" dirty="0" smtClean="0"/>
              <a:t>Bosques de coníferas</a:t>
            </a:r>
          </a:p>
          <a:p>
            <a:pPr lvl="1"/>
            <a:r>
              <a:rPr lang="es-ES_tradnl" dirty="0" smtClean="0"/>
              <a:t>Humedales</a:t>
            </a:r>
          </a:p>
          <a:p>
            <a:r>
              <a:rPr lang="es-ES_tradnl" dirty="0" smtClean="0"/>
              <a:t>Como también varias plantas horticulturales</a:t>
            </a:r>
          </a:p>
        </p:txBody>
      </p:sp>
    </p:spTree>
    <p:extLst>
      <p:ext uri="{BB962C8B-B14F-4D97-AF65-F5344CB8AC3E}">
        <p14:creationId xmlns:p14="http://schemas.microsoft.com/office/powerpoint/2010/main" val="1679030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645" y="-159591"/>
            <a:ext cx="4233397" cy="1991378"/>
          </a:xfrm>
        </p:spPr>
        <p:txBody>
          <a:bodyPr/>
          <a:lstStyle/>
          <a:p>
            <a:r>
              <a:rPr lang="es-ES_tradnl" dirty="0" smtClean="0"/>
              <a:t>El arboreto de UW-Madison</a:t>
            </a:r>
            <a:endParaRPr lang="es-ES_tradnl" dirty="0"/>
          </a:p>
        </p:txBody>
      </p:sp>
      <p:sp>
        <p:nvSpPr>
          <p:cNvPr id="3" name="Content Placeholder 2"/>
          <p:cNvSpPr>
            <a:spLocks noGrp="1"/>
          </p:cNvSpPr>
          <p:nvPr>
            <p:ph idx="1"/>
          </p:nvPr>
        </p:nvSpPr>
        <p:spPr>
          <a:xfrm>
            <a:off x="254000" y="1831788"/>
            <a:ext cx="4625041" cy="4766236"/>
          </a:xfrm>
        </p:spPr>
        <p:txBody>
          <a:bodyPr>
            <a:normAutofit fontScale="92500" lnSpcReduction="20000"/>
          </a:bodyPr>
          <a:lstStyle/>
          <a:p>
            <a:r>
              <a:rPr lang="es-ES_tradnl" dirty="0" smtClean="0"/>
              <a:t>Un de los mejores ejemplos de praderas restauradas de la nación</a:t>
            </a:r>
          </a:p>
          <a:p>
            <a:r>
              <a:rPr lang="es-ES_tradnl" dirty="0" smtClean="0"/>
              <a:t>Greene Prairie fue plantada a mano los 40’ y 50’ (12,000 semillas fueron sembradas a mano)</a:t>
            </a:r>
          </a:p>
          <a:p>
            <a:r>
              <a:rPr lang="es-ES_tradnl" dirty="0" smtClean="0"/>
              <a:t>La mayor parte de las praderas han sido destruidas por causa de la agricultura y el desenvolvimiento urbano</a:t>
            </a:r>
          </a:p>
          <a:p>
            <a:r>
              <a:rPr lang="es-ES_tradnl" dirty="0" smtClean="0"/>
              <a:t>0.09% de los pastos altos en las praderas son originales</a:t>
            </a:r>
            <a:endParaRPr lang="es-ES_tradnl" dirty="0"/>
          </a:p>
        </p:txBody>
      </p:sp>
      <p:pic>
        <p:nvPicPr>
          <p:cNvPr id="4" name="Picture 3" descr="Screen Shot 2012-10-10 at 11.16.0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6200" y="325437"/>
            <a:ext cx="3987800" cy="6350000"/>
          </a:xfrm>
          <a:prstGeom prst="rect">
            <a:avLst/>
          </a:prstGeom>
        </p:spPr>
      </p:pic>
      <p:sp>
        <p:nvSpPr>
          <p:cNvPr id="5" name="Footer Placeholder 4"/>
          <p:cNvSpPr>
            <a:spLocks noGrp="1"/>
          </p:cNvSpPr>
          <p:nvPr>
            <p:ph type="ftr" sz="quarter" idx="11"/>
          </p:nvPr>
        </p:nvSpPr>
        <p:spPr>
          <a:xfrm>
            <a:off x="443753" y="6492875"/>
            <a:ext cx="8542618" cy="365125"/>
          </a:xfrm>
        </p:spPr>
        <p:txBody>
          <a:bodyPr/>
          <a:lstStyle/>
          <a:p>
            <a:r>
              <a:rPr lang="en-US" dirty="0" smtClean="0"/>
              <a:t>Source: Carl Kurtz. Iowa's Wild Places: An Exploration With Carl Kurtz (Iowa Heritage Collection) Iowa State Press; 1st edition (July 30, 1996).  Photo source: Amazon.com</a:t>
            </a:r>
            <a:endParaRPr lang="en-US" dirty="0"/>
          </a:p>
        </p:txBody>
      </p:sp>
    </p:spTree>
    <p:extLst>
      <p:ext uri="{BB962C8B-B14F-4D97-AF65-F5344CB8AC3E}">
        <p14:creationId xmlns:p14="http://schemas.microsoft.com/office/powerpoint/2010/main" val="1169286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Arboretum Battles Sprawl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80 acre housing development called Harlan Hills proposed in the mid 1990’s</a:t>
            </a:r>
          </a:p>
          <a:p>
            <a:pPr lvl="1"/>
            <a:r>
              <a:rPr lang="en-US" dirty="0" smtClean="0"/>
              <a:t>Right next to the Arboretum’s Greene Prairie</a:t>
            </a:r>
          </a:p>
          <a:p>
            <a:r>
              <a:rPr lang="en-US" dirty="0" smtClean="0"/>
              <a:t>Huge resistance from Arboretum and general public</a:t>
            </a:r>
          </a:p>
          <a:p>
            <a:pPr lvl="1"/>
            <a:r>
              <a:rPr lang="en-US" dirty="0" smtClean="0"/>
              <a:t>Didn’t want to jeopardize the Greene Prairie</a:t>
            </a:r>
          </a:p>
          <a:p>
            <a:pPr lvl="1"/>
            <a:r>
              <a:rPr lang="en-US" dirty="0" smtClean="0"/>
              <a:t>Significant aesthetic degradation – could see big houses from the Prairie if developed</a:t>
            </a:r>
          </a:p>
          <a:p>
            <a:r>
              <a:rPr lang="en-US" dirty="0" smtClean="0"/>
              <a:t>Large battle, zoning conflicts, ultimately developer won</a:t>
            </a:r>
          </a:p>
          <a:p>
            <a:r>
              <a:rPr lang="en-US" dirty="0" smtClean="0"/>
              <a:t>Turned down Arboretum’s offer to buy the land – developer wanted double the land’s appraised value</a:t>
            </a:r>
            <a:endParaRPr lang="en-US" dirty="0"/>
          </a:p>
        </p:txBody>
      </p:sp>
      <p:sp>
        <p:nvSpPr>
          <p:cNvPr id="4" name="Footer Placeholder 3"/>
          <p:cNvSpPr>
            <a:spLocks noGrp="1"/>
          </p:cNvSpPr>
          <p:nvPr>
            <p:ph type="ftr" sz="quarter" idx="11"/>
          </p:nvPr>
        </p:nvSpPr>
        <p:spPr/>
        <p:txBody>
          <a:bodyPr/>
          <a:lstStyle/>
          <a:p>
            <a:r>
              <a:rPr lang="en-US" dirty="0" smtClean="0"/>
              <a:t>Source: Capital Times, October 28, 1998</a:t>
            </a:r>
            <a:endParaRPr lang="en-US" dirty="0"/>
          </a:p>
        </p:txBody>
      </p:sp>
    </p:spTree>
    <p:extLst>
      <p:ext uri="{BB962C8B-B14F-4D97-AF65-F5344CB8AC3E}">
        <p14:creationId xmlns:p14="http://schemas.microsoft.com/office/powerpoint/2010/main" val="4052108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9468"/>
            <a:ext cx="9144000" cy="1417638"/>
          </a:xfrm>
        </p:spPr>
        <p:txBody>
          <a:bodyPr/>
          <a:lstStyle/>
          <a:p>
            <a:r>
              <a:rPr lang="es-ES_tradnl" sz="3600" dirty="0" smtClean="0"/>
              <a:t>El promotor hizo sus millones al crear y vender sus ratas de laboratorio</a:t>
            </a:r>
            <a:endParaRPr lang="es-ES_tradnl" sz="3600" dirty="0"/>
          </a:p>
        </p:txBody>
      </p:sp>
      <p:pic>
        <p:nvPicPr>
          <p:cNvPr id="6" name="Picture 5" descr="pinkyAndBrain_traced.jp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129553" y="1643529"/>
            <a:ext cx="6684682" cy="4867088"/>
          </a:xfrm>
          <a:prstGeom prst="rect">
            <a:avLst/>
          </a:prstGeom>
        </p:spPr>
      </p:pic>
      <p:sp>
        <p:nvSpPr>
          <p:cNvPr id="7" name="Footer Placeholder 6"/>
          <p:cNvSpPr>
            <a:spLocks noGrp="1"/>
          </p:cNvSpPr>
          <p:nvPr>
            <p:ph type="ftr" sz="quarter" idx="11"/>
          </p:nvPr>
        </p:nvSpPr>
        <p:spPr>
          <a:xfrm>
            <a:off x="174812" y="6483817"/>
            <a:ext cx="7475070" cy="336830"/>
          </a:xfrm>
        </p:spPr>
        <p:txBody>
          <a:bodyPr/>
          <a:lstStyle/>
          <a:p>
            <a:r>
              <a:rPr lang="en-US" dirty="0" smtClean="0"/>
              <a:t>Source: http://freedomshenanigans.blogspot.com/2010/06/soothing-savage-breast-no-really.html</a:t>
            </a:r>
            <a:endParaRPr lang="en-US" dirty="0"/>
          </a:p>
        </p:txBody>
      </p:sp>
    </p:spTree>
    <p:extLst>
      <p:ext uri="{BB962C8B-B14F-4D97-AF65-F5344CB8AC3E}">
        <p14:creationId xmlns:p14="http://schemas.microsoft.com/office/powerpoint/2010/main" val="3711151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174" y="124292"/>
            <a:ext cx="7612063" cy="1417638"/>
          </a:xfrm>
        </p:spPr>
        <p:txBody>
          <a:bodyPr/>
          <a:lstStyle/>
          <a:p>
            <a:r>
              <a:rPr lang="es-ES" dirty="0" smtClean="0"/>
              <a:t>Los animales no pueden costearse un condominio</a:t>
            </a:r>
            <a:endParaRPr lang="es-ES" dirty="0"/>
          </a:p>
        </p:txBody>
      </p:sp>
      <p:pic>
        <p:nvPicPr>
          <p:cNvPr id="4" name="Content Placeholder 3" descr="Calvin Sprawl.jpg"/>
          <p:cNvPicPr>
            <a:picLocks noGrp="1" noChangeAspect="1"/>
          </p:cNvPicPr>
          <p:nvPr>
            <p:ph idx="1"/>
          </p:nvPr>
        </p:nvPicPr>
        <p:blipFill>
          <a:blip r:embed="rId2">
            <a:extLst>
              <a:ext uri="{28A0092B-C50C-407E-A947-70E740481C1C}">
                <a14:useLocalDpi xmlns:a14="http://schemas.microsoft.com/office/drawing/2010/main" val="0"/>
              </a:ext>
            </a:extLst>
          </a:blip>
          <a:srcRect t="-34199" b="-34199"/>
          <a:stretch>
            <a:fillRect/>
          </a:stretch>
        </p:blipFill>
        <p:spPr>
          <a:xfrm>
            <a:off x="130151" y="1179574"/>
            <a:ext cx="8884428" cy="4881066"/>
          </a:xfrm>
        </p:spPr>
      </p:pic>
      <p:sp>
        <p:nvSpPr>
          <p:cNvPr id="5" name="Footer Placeholder 4"/>
          <p:cNvSpPr>
            <a:spLocks noGrp="1"/>
          </p:cNvSpPr>
          <p:nvPr>
            <p:ph type="ftr" sz="quarter" idx="11"/>
          </p:nvPr>
        </p:nvSpPr>
        <p:spPr>
          <a:xfrm>
            <a:off x="130150" y="6356350"/>
            <a:ext cx="8072555" cy="365125"/>
          </a:xfrm>
        </p:spPr>
        <p:txBody>
          <a:bodyPr/>
          <a:lstStyle/>
          <a:p>
            <a:r>
              <a:rPr lang="es-ES" dirty="0" err="1" smtClean="0"/>
              <a:t>Source</a:t>
            </a:r>
            <a:r>
              <a:rPr lang="es-ES" dirty="0" smtClean="0"/>
              <a:t>: http://</a:t>
            </a:r>
            <a:r>
              <a:rPr lang="es-ES" dirty="0" err="1" smtClean="0"/>
              <a:t>dogdaz.com</a:t>
            </a:r>
            <a:r>
              <a:rPr lang="es-ES" dirty="0" smtClean="0"/>
              <a:t>/2012/03/20/</a:t>
            </a:r>
            <a:r>
              <a:rPr lang="es-ES" dirty="0" err="1" smtClean="0"/>
              <a:t>animals-cant-afford-condos</a:t>
            </a:r>
            <a:r>
              <a:rPr lang="es-ES" dirty="0" smtClean="0"/>
              <a:t>/</a:t>
            </a:r>
            <a:endParaRPr lang="es-ES" dirty="0"/>
          </a:p>
        </p:txBody>
      </p:sp>
    </p:spTree>
    <p:extLst>
      <p:ext uri="{BB962C8B-B14F-4D97-AF65-F5344CB8AC3E}">
        <p14:creationId xmlns:p14="http://schemas.microsoft.com/office/powerpoint/2010/main" val="26120542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6134" y="18826"/>
            <a:ext cx="7612063" cy="1417638"/>
          </a:xfrm>
        </p:spPr>
        <p:txBody>
          <a:bodyPr/>
          <a:lstStyle/>
          <a:p>
            <a:r>
              <a:rPr lang="en-US" dirty="0" smtClean="0"/>
              <a:t>El area the Harlan Hills</a:t>
            </a:r>
            <a:endParaRPr lang="en-US" dirty="0"/>
          </a:p>
        </p:txBody>
      </p:sp>
      <p:pic>
        <p:nvPicPr>
          <p:cNvPr id="6" name="Picture 5"/>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97155" y="1840006"/>
            <a:ext cx="3606165" cy="4808219"/>
          </a:xfrm>
          <a:prstGeom prst="rect">
            <a:avLst/>
          </a:prstGeom>
        </p:spPr>
      </p:pic>
      <p:pic>
        <p:nvPicPr>
          <p:cNvPr id="7" name="Picture 6"/>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30195" y="2160046"/>
            <a:ext cx="5146338" cy="3859754"/>
          </a:xfrm>
          <a:prstGeom prst="rect">
            <a:avLst/>
          </a:prstGeom>
        </p:spPr>
      </p:pic>
    </p:spTree>
    <p:extLst>
      <p:ext uri="{BB962C8B-B14F-4D97-AF65-F5344CB8AC3E}">
        <p14:creationId xmlns:p14="http://schemas.microsoft.com/office/powerpoint/2010/main" val="24986880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174" y="-20740"/>
            <a:ext cx="7818121" cy="1417638"/>
          </a:xfrm>
        </p:spPr>
        <p:txBody>
          <a:bodyPr/>
          <a:lstStyle/>
          <a:p>
            <a:r>
              <a:rPr lang="es-ES_tradnl" sz="3200" dirty="0" smtClean="0"/>
              <a:t>Altos precios de viviendas en el área de Harlan Hills</a:t>
            </a:r>
            <a:endParaRPr lang="es-ES_tradnl" sz="3200"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rotWithShape="1">
          <a:blip r:embed="rId2"/>
          <a:srcRect l="8166" t="4684" b="10569"/>
          <a:stretch/>
        </p:blipFill>
        <p:spPr>
          <a:xfrm>
            <a:off x="765174" y="1237359"/>
            <a:ext cx="7818121" cy="5391807"/>
          </a:xfrm>
          <a:prstGeom prst="rect">
            <a:avLst/>
          </a:prstGeom>
        </p:spPr>
      </p:pic>
    </p:spTree>
    <p:extLst>
      <p:ext uri="{BB962C8B-B14F-4D97-AF65-F5344CB8AC3E}">
        <p14:creationId xmlns:p14="http://schemas.microsoft.com/office/powerpoint/2010/main" val="25521209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174" y="-20740"/>
            <a:ext cx="7818121" cy="1417638"/>
          </a:xfrm>
        </p:spPr>
        <p:txBody>
          <a:bodyPr/>
          <a:lstStyle/>
          <a:p>
            <a:r>
              <a:rPr lang="es-ES_tradnl" sz="3200" dirty="0" smtClean="0"/>
              <a:t>Altos precios de viviendas en el área de Harlan Hills</a:t>
            </a:r>
            <a:endParaRPr lang="es-ES_tradnl" sz="3200" dirty="0"/>
          </a:p>
        </p:txBody>
      </p:sp>
      <p:sp>
        <p:nvSpPr>
          <p:cNvPr id="3" name="Content Placeholder 2"/>
          <p:cNvSpPr>
            <a:spLocks noGrp="1"/>
          </p:cNvSpPr>
          <p:nvPr>
            <p:ph idx="1"/>
          </p:nvPr>
        </p:nvSpPr>
        <p:spPr/>
        <p:txBody>
          <a:bodyPr>
            <a:normAutofit/>
          </a:bodyPr>
          <a:lstStyle/>
          <a:p>
            <a:pPr marL="0" indent="0">
              <a:buNone/>
            </a:pPr>
            <a:r>
              <a:rPr lang="es-ES_tradnl" sz="2800" dirty="0" smtClean="0"/>
              <a:t>Irónicamente, el valor de de las viviendas son mas altos según su proximidad al arboreto!</a:t>
            </a:r>
            <a:endParaRPr lang="es-ES_tradnl" sz="2800" dirty="0"/>
          </a:p>
        </p:txBody>
      </p:sp>
    </p:spTree>
    <p:extLst>
      <p:ext uri="{BB962C8B-B14F-4D97-AF65-F5344CB8AC3E}">
        <p14:creationId xmlns:p14="http://schemas.microsoft.com/office/powerpoint/2010/main" val="34175299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Los problemas principales</a:t>
            </a:r>
            <a:endParaRPr lang="es-ES_tradnl" dirty="0"/>
          </a:p>
        </p:txBody>
      </p:sp>
      <p:sp>
        <p:nvSpPr>
          <p:cNvPr id="3" name="Content Placeholder 2"/>
          <p:cNvSpPr>
            <a:spLocks noGrp="1"/>
          </p:cNvSpPr>
          <p:nvPr>
            <p:ph idx="1"/>
          </p:nvPr>
        </p:nvSpPr>
        <p:spPr>
          <a:xfrm>
            <a:off x="207034" y="2035834"/>
            <a:ext cx="8574657" cy="4033662"/>
          </a:xfrm>
        </p:spPr>
        <p:txBody>
          <a:bodyPr>
            <a:normAutofit/>
          </a:bodyPr>
          <a:lstStyle/>
          <a:p>
            <a:r>
              <a:rPr lang="es-ES_tradnl" sz="2800" dirty="0" smtClean="0"/>
              <a:t>El desenvolvimiento y el desarrollo urbano en áreas cercanas abarcan la cuenta hidrográfica Dunn’s Mash</a:t>
            </a:r>
          </a:p>
          <a:p>
            <a:r>
              <a:rPr lang="es-ES_tradnl" sz="2800" dirty="0" smtClean="0"/>
              <a:t>Fuertes lluvias ahora inundan la pradera, las cuales depositan semillas de hierbas invasivas </a:t>
            </a:r>
          </a:p>
          <a:p>
            <a:r>
              <a:rPr lang="es-ES_tradnl" sz="2800" dirty="0" smtClean="0"/>
              <a:t>Lentamente, la biodiversidad de Greene Prairie será remplazada por el pasto “Reed Canary”</a:t>
            </a:r>
            <a:endParaRPr lang="es-ES_tradnl" sz="2800" dirty="0"/>
          </a:p>
        </p:txBody>
      </p:sp>
    </p:spTree>
    <p:extLst>
      <p:ext uri="{BB962C8B-B14F-4D97-AF65-F5344CB8AC3E}">
        <p14:creationId xmlns:p14="http://schemas.microsoft.com/office/powerpoint/2010/main" val="22116147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Las consecuencias</a:t>
            </a:r>
            <a:endParaRPr lang="es-ES_tradnl" dirty="0"/>
          </a:p>
        </p:txBody>
      </p:sp>
      <p:sp>
        <p:nvSpPr>
          <p:cNvPr id="3" name="Content Placeholder 2"/>
          <p:cNvSpPr>
            <a:spLocks noGrp="1"/>
          </p:cNvSpPr>
          <p:nvPr>
            <p:ph idx="1"/>
          </p:nvPr>
        </p:nvSpPr>
        <p:spPr>
          <a:xfrm>
            <a:off x="765174" y="2070846"/>
            <a:ext cx="8047521" cy="4182035"/>
          </a:xfrm>
        </p:spPr>
        <p:txBody>
          <a:bodyPr>
            <a:normAutofit lnSpcReduction="10000"/>
          </a:bodyPr>
          <a:lstStyle/>
          <a:p>
            <a:r>
              <a:rPr lang="es-ES_tradnl" dirty="0" smtClean="0"/>
              <a:t>Greene Praire estará amenazada por especies invasoras</a:t>
            </a:r>
          </a:p>
          <a:p>
            <a:r>
              <a:rPr lang="es-ES_tradnl" dirty="0" smtClean="0"/>
              <a:t>En el 2000, $200,000 fueron destinados para construir una alcantarilla</a:t>
            </a:r>
          </a:p>
          <a:p>
            <a:pPr marL="0" indent="0">
              <a:buNone/>
            </a:pPr>
            <a:r>
              <a:rPr lang="es-ES_tradnl" dirty="0" smtClean="0"/>
              <a:t>	$88 de la ciudad de madison</a:t>
            </a:r>
          </a:p>
          <a:p>
            <a:pPr marL="0" indent="0">
              <a:buNone/>
            </a:pPr>
            <a:r>
              <a:rPr lang="es-ES_tradnl" dirty="0" smtClean="0"/>
              <a:t>	$12 de la ciudad de Fitchburg</a:t>
            </a:r>
          </a:p>
          <a:p>
            <a:pPr marL="0" indent="0">
              <a:buNone/>
            </a:pPr>
            <a:r>
              <a:rPr lang="es-ES_tradnl" dirty="0" smtClean="0"/>
              <a:t>	$50 de Arboreto y Harlan Hills</a:t>
            </a:r>
          </a:p>
          <a:p>
            <a:r>
              <a:rPr lang="es-ES_tradnl" dirty="0" smtClean="0"/>
              <a:t>Arboreto paga 50,000 para resolver un problema que no causo.</a:t>
            </a:r>
            <a:endParaRPr lang="es-ES_tradnl" dirty="0"/>
          </a:p>
        </p:txBody>
      </p:sp>
      <p:sp>
        <p:nvSpPr>
          <p:cNvPr id="4" name="Footer Placeholder 3"/>
          <p:cNvSpPr>
            <a:spLocks noGrp="1"/>
          </p:cNvSpPr>
          <p:nvPr>
            <p:ph type="ftr" sz="quarter" idx="11"/>
          </p:nvPr>
        </p:nvSpPr>
        <p:spPr/>
        <p:txBody>
          <a:bodyPr/>
          <a:lstStyle/>
          <a:p>
            <a:r>
              <a:rPr lang="en-US" dirty="0" smtClean="0"/>
              <a:t>Source: Capital Times, June 12, 1999</a:t>
            </a:r>
            <a:endParaRPr lang="en-US" dirty="0"/>
          </a:p>
        </p:txBody>
      </p:sp>
    </p:spTree>
    <p:extLst>
      <p:ext uri="{BB962C8B-B14F-4D97-AF65-F5344CB8AC3E}">
        <p14:creationId xmlns:p14="http://schemas.microsoft.com/office/powerpoint/2010/main" val="18086091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s-ES_tradnl" dirty="0" smtClean="0"/>
              <a:t>“Lo que esto significa para mi es que los ricos han ganado nuevamente” dijo el morador de Fitchburg Steve Sanders</a:t>
            </a:r>
          </a:p>
          <a:p>
            <a:r>
              <a:rPr lang="es-ES_tradnl" dirty="0" smtClean="0"/>
              <a:t>“No habrá manera de esconder esas casas una vez que sean construidas,” dijo Karla Bukstein. “No habrá tonos terrestres para ocultarlas. Greene Prairie cambiara para siempre” </a:t>
            </a:r>
          </a:p>
          <a:p>
            <a:endParaRPr lang="en-US" dirty="0"/>
          </a:p>
        </p:txBody>
      </p:sp>
      <p:sp>
        <p:nvSpPr>
          <p:cNvPr id="4" name="Footer Placeholder 3"/>
          <p:cNvSpPr>
            <a:spLocks noGrp="1"/>
          </p:cNvSpPr>
          <p:nvPr>
            <p:ph type="ftr" sz="quarter" idx="11"/>
          </p:nvPr>
        </p:nvSpPr>
        <p:spPr>
          <a:xfrm>
            <a:off x="443753" y="6356350"/>
            <a:ext cx="2895600" cy="365125"/>
          </a:xfrm>
        </p:spPr>
        <p:txBody>
          <a:bodyPr/>
          <a:lstStyle/>
          <a:p>
            <a:r>
              <a:rPr lang="en-US" dirty="0" smtClean="0"/>
              <a:t>Source: Capital Times, October 28, 1998</a:t>
            </a:r>
            <a:endParaRPr lang="en-US" dirty="0"/>
          </a:p>
        </p:txBody>
      </p:sp>
    </p:spTree>
    <p:extLst>
      <p:ext uri="{BB962C8B-B14F-4D97-AF65-F5344CB8AC3E}">
        <p14:creationId xmlns:p14="http://schemas.microsoft.com/office/powerpoint/2010/main" val="38215373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Por el contrario…</a:t>
            </a:r>
            <a:endParaRPr lang="es-ES_tradnl" dirty="0"/>
          </a:p>
        </p:txBody>
      </p:sp>
      <p:sp>
        <p:nvSpPr>
          <p:cNvPr id="3" name="Content Placeholder 2"/>
          <p:cNvSpPr>
            <a:spLocks noGrp="1"/>
          </p:cNvSpPr>
          <p:nvPr>
            <p:ph idx="1"/>
          </p:nvPr>
        </p:nvSpPr>
        <p:spPr/>
        <p:txBody>
          <a:bodyPr/>
          <a:lstStyle/>
          <a:p>
            <a:r>
              <a:rPr lang="en-US" dirty="0" smtClean="0"/>
              <a:t>El </a:t>
            </a:r>
            <a:r>
              <a:rPr lang="es-ES_tradnl" dirty="0" smtClean="0"/>
              <a:t>desenvolvimiento de “The Harlan Hills” esta lleno y se lleno rápidamente</a:t>
            </a:r>
          </a:p>
          <a:p>
            <a:endParaRPr lang="es-ES_tradnl" dirty="0" smtClean="0"/>
          </a:p>
          <a:p>
            <a:r>
              <a:rPr lang="es-ES_tradnl" dirty="0" smtClean="0"/>
              <a:t>Ciertas personas valoran las amenidades que provee es desenvolvimiento urbano y no están al tanto o simplemente no les importa las desventajas de ciertos desarrollos</a:t>
            </a:r>
            <a:endParaRPr lang="es-ES_tradnl" dirty="0"/>
          </a:p>
        </p:txBody>
      </p:sp>
    </p:spTree>
    <p:extLst>
      <p:ext uri="{BB962C8B-B14F-4D97-AF65-F5344CB8AC3E}">
        <p14:creationId xmlns:p14="http://schemas.microsoft.com/office/powerpoint/2010/main" val="16051006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765175" y="1936376"/>
            <a:ext cx="7612064" cy="4697506"/>
          </a:xfrm>
        </p:spPr>
        <p:txBody>
          <a:bodyPr>
            <a:normAutofit fontScale="70000" lnSpcReduction="20000"/>
          </a:bodyPr>
          <a:lstStyle/>
          <a:p>
            <a:pPr marL="0" indent="0">
              <a:buNone/>
            </a:pPr>
            <a:r>
              <a:rPr lang="en-US" dirty="0" smtClean="0">
                <a:effectLst/>
              </a:rPr>
              <a:t>“</a:t>
            </a:r>
            <a:r>
              <a:rPr lang="es-ES_tradnl" dirty="0" smtClean="0">
                <a:effectLst/>
              </a:rPr>
              <a:t>La extensión del desarrollo urbano es malo económicamente y en cuestión de estética. Cinco acres se utilizan y hacen el trabajo que uno haría. Esto es malo para los agricultores, es malo para la comunidad, malo para la industria, malo para los servicios públicos, malo para los ferrocarriles, malo para grupos recreacionales, es malo hasta para el promotor. </a:t>
            </a:r>
          </a:p>
          <a:p>
            <a:pPr marL="0" indent="0">
              <a:buNone/>
            </a:pPr>
            <a:r>
              <a:rPr lang="en-US" dirty="0" smtClean="0">
                <a:effectLst/>
              </a:rPr>
              <a:t>(</a:t>
            </a:r>
            <a:r>
              <a:rPr lang="en-US" dirty="0">
                <a:effectLst/>
              </a:rPr>
              <a:t>William Whyte, Editors of </a:t>
            </a:r>
            <a:r>
              <a:rPr lang="en-US" i="1" dirty="0">
                <a:effectLst/>
              </a:rPr>
              <a:t>Fortune</a:t>
            </a:r>
            <a:r>
              <a:rPr lang="en-US" dirty="0">
                <a:effectLst/>
              </a:rPr>
              <a:t> Magazine, 1958. 134-</a:t>
            </a:r>
            <a:r>
              <a:rPr lang="en-US" dirty="0" smtClean="0">
                <a:effectLst/>
              </a:rPr>
              <a:t>135.)</a:t>
            </a:r>
          </a:p>
          <a:p>
            <a:pPr marL="0" indent="0">
              <a:buNone/>
            </a:pPr>
            <a:r>
              <a:rPr lang="es-ES_tradnl" dirty="0" smtClean="0"/>
              <a:t>“Veo a mi alrededor y vero mucho espacio verde. No hay mucho apiñamiento. Buen terreno agrícola, el que pretenden quieren salvar pero no se ha tocado para nada…Amo mi hacienda y nunca vendería un lote. Pero si tengo que hacerlo no quiero que nadie me diga que no puedo.”  </a:t>
            </a:r>
          </a:p>
          <a:p>
            <a:pPr marL="0" indent="0">
              <a:buNone/>
            </a:pPr>
            <a:r>
              <a:rPr lang="en-US" dirty="0" smtClean="0"/>
              <a:t>"</a:t>
            </a:r>
            <a:r>
              <a:rPr lang="en-US" dirty="0"/>
              <a:t>I look around here and see a lot of green space. Not </a:t>
            </a:r>
            <a:r>
              <a:rPr lang="en-US" dirty="0" smtClean="0"/>
              <a:t>much.  Good </a:t>
            </a:r>
            <a:r>
              <a:rPr lang="en-US" dirty="0"/>
              <a:t>agricultural land, which they pretend to want to save, has not been touched hardly at all…I love the farm, and I would never sell a lot. But if I have to, I don't want anybody to tell me I can't</a:t>
            </a:r>
            <a:r>
              <a:rPr lang="en-US" dirty="0" smtClean="0"/>
              <a:t>.”</a:t>
            </a:r>
            <a:endParaRPr lang="en-US" dirty="0"/>
          </a:p>
          <a:p>
            <a:pPr marL="0" indent="0">
              <a:buNone/>
            </a:pPr>
            <a:r>
              <a:rPr lang="en-US" dirty="0" smtClean="0"/>
              <a:t>(Lyman Anderson, former Dane County Supervisor and farmer)</a:t>
            </a:r>
            <a:endParaRPr lang="en-US" dirty="0"/>
          </a:p>
          <a:p>
            <a:pPr marL="0" indent="0">
              <a:buNone/>
            </a:pPr>
            <a:endParaRPr lang="en-US" dirty="0" smtClean="0">
              <a:effectLst/>
            </a:endParaRPr>
          </a:p>
          <a:p>
            <a:pPr marL="0" indent="0">
              <a:buNone/>
            </a:pPr>
            <a:endParaRPr lang="en-US" dirty="0">
              <a:effectLst/>
            </a:endParaRPr>
          </a:p>
        </p:txBody>
      </p:sp>
      <p:sp>
        <p:nvSpPr>
          <p:cNvPr id="10" name="Title 1"/>
          <p:cNvSpPr>
            <a:spLocks noGrp="1"/>
          </p:cNvSpPr>
          <p:nvPr>
            <p:ph type="title"/>
          </p:nvPr>
        </p:nvSpPr>
        <p:spPr>
          <a:xfrm>
            <a:off x="765174" y="79468"/>
            <a:ext cx="7612063" cy="1417638"/>
          </a:xfrm>
        </p:spPr>
        <p:txBody>
          <a:bodyPr/>
          <a:lstStyle/>
          <a:p>
            <a:r>
              <a:rPr lang="es-ES_tradnl" dirty="0" smtClean="0"/>
              <a:t>Fin</a:t>
            </a:r>
            <a:endParaRPr lang="es-ES_tradnl" dirty="0"/>
          </a:p>
        </p:txBody>
      </p:sp>
    </p:spTree>
    <p:extLst>
      <p:ext uri="{BB962C8B-B14F-4D97-AF65-F5344CB8AC3E}">
        <p14:creationId xmlns:p14="http://schemas.microsoft.com/office/powerpoint/2010/main" val="1375496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z="3400" dirty="0" smtClean="0"/>
              <a:t>Entonces, que es la expansión urbana</a:t>
            </a:r>
            <a:endParaRPr lang="es-ES_tradnl" sz="3400" dirty="0"/>
          </a:p>
        </p:txBody>
      </p:sp>
      <p:sp>
        <p:nvSpPr>
          <p:cNvPr id="3" name="Content Placeholder 2"/>
          <p:cNvSpPr>
            <a:spLocks noGrp="1"/>
          </p:cNvSpPr>
          <p:nvPr>
            <p:ph idx="1"/>
          </p:nvPr>
        </p:nvSpPr>
        <p:spPr>
          <a:xfrm>
            <a:off x="765175" y="1903445"/>
            <a:ext cx="7612064" cy="4553339"/>
          </a:xfrm>
        </p:spPr>
        <p:txBody>
          <a:bodyPr>
            <a:normAutofit/>
          </a:bodyPr>
          <a:lstStyle/>
          <a:p>
            <a:r>
              <a:rPr lang="es-ES_tradnl" dirty="0" smtClean="0"/>
              <a:t>Definición: extensión de desarrollo urbano, como casas. Centros comerciales, en terreno subdesarrollado. [Merriam Webster]</a:t>
            </a:r>
          </a:p>
          <a:p>
            <a:pPr lvl="1"/>
            <a:r>
              <a:rPr lang="es-ES_tradnl" dirty="0" smtClean="0"/>
              <a:t>Desarrollo a baja densidad</a:t>
            </a:r>
          </a:p>
          <a:p>
            <a:pPr marL="349250" lvl="1" indent="0">
              <a:buNone/>
            </a:pPr>
            <a:endParaRPr lang="es-ES_tradnl" dirty="0" smtClean="0"/>
          </a:p>
          <a:p>
            <a:r>
              <a:rPr lang="es-ES_tradnl" dirty="0" smtClean="0"/>
              <a:t>También se categoriza como una extensión del desarrollo en. Terrenos que eran empleados en forma distinta. </a:t>
            </a:r>
          </a:p>
          <a:p>
            <a:pPr marL="0" indent="0">
              <a:buNone/>
            </a:pPr>
            <a:r>
              <a:rPr lang="es-ES_tradnl" dirty="0" smtClean="0"/>
              <a:t>	Por ejemplo: transformar un terreno agrícola en 	un centro comercial.</a:t>
            </a:r>
            <a:endParaRPr lang="es-ES_tradnl" dirty="0"/>
          </a:p>
        </p:txBody>
      </p:sp>
    </p:spTree>
    <p:extLst>
      <p:ext uri="{BB962C8B-B14F-4D97-AF65-F5344CB8AC3E}">
        <p14:creationId xmlns:p14="http://schemas.microsoft.com/office/powerpoint/2010/main" val="1569241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La extension urbana en EU en general</a:t>
            </a:r>
            <a:endParaRPr lang="es-ES_tradnl"/>
          </a:p>
        </p:txBody>
      </p:sp>
      <p:sp>
        <p:nvSpPr>
          <p:cNvPr id="3" name="Content Placeholder 2"/>
          <p:cNvSpPr>
            <a:spLocks noGrp="1"/>
          </p:cNvSpPr>
          <p:nvPr>
            <p:ph idx="1"/>
          </p:nvPr>
        </p:nvSpPr>
        <p:spPr>
          <a:xfrm>
            <a:off x="198120" y="1722120"/>
            <a:ext cx="8747759" cy="4922520"/>
          </a:xfrm>
        </p:spPr>
        <p:txBody>
          <a:bodyPr>
            <a:normAutofit/>
          </a:bodyPr>
          <a:lstStyle/>
          <a:p>
            <a:r>
              <a:rPr lang="es-ES_tradnl" dirty="0" smtClean="0"/>
              <a:t>Pros</a:t>
            </a:r>
          </a:p>
          <a:p>
            <a:pPr marL="0" indent="0">
              <a:buNone/>
            </a:pPr>
            <a:r>
              <a:rPr lang="es-ES_tradnl" dirty="0" smtClean="0"/>
              <a:t>     	 Temporalmente, resuelve la demanda de terrenos en 	distritos centras de negocios </a:t>
            </a:r>
          </a:p>
          <a:p>
            <a:r>
              <a:rPr lang="es-ES_tradnl" dirty="0" smtClean="0"/>
              <a:t>Contras</a:t>
            </a:r>
          </a:p>
          <a:p>
            <a:pPr lvl="3"/>
            <a:r>
              <a:rPr lang="es-ES_tradnl" sz="2400" dirty="0" smtClean="0"/>
              <a:t>Partición el uso de terrenos </a:t>
            </a:r>
          </a:p>
          <a:p>
            <a:pPr lvl="3"/>
            <a:r>
              <a:rPr lang="es-ES_tradnl" sz="2400" dirty="0" smtClean="0"/>
              <a:t>Crea mas trafico y una mayor área de desplazamiento</a:t>
            </a:r>
          </a:p>
          <a:p>
            <a:pPr lvl="3"/>
            <a:r>
              <a:rPr lang="es-ES_tradnl" sz="2400" dirty="0" smtClean="0"/>
              <a:t>Disminuye el cápita social </a:t>
            </a:r>
          </a:p>
          <a:p>
            <a:pPr lvl="3"/>
            <a:r>
              <a:rPr lang="es-ES_tradnl" sz="2400" dirty="0" smtClean="0"/>
              <a:t>Incrementa el uso de recursos sociales (transporte y el costo de una infraestructura, agua y tierra.</a:t>
            </a:r>
            <a:endParaRPr lang="es-ES_tradnl" sz="2400" dirty="0"/>
          </a:p>
        </p:txBody>
      </p:sp>
    </p:spTree>
    <p:extLst>
      <p:ext uri="{BB962C8B-B14F-4D97-AF65-F5344CB8AC3E}">
        <p14:creationId xmlns:p14="http://schemas.microsoft.com/office/powerpoint/2010/main" val="2585565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prawl.jpg"/>
          <p:cNvPicPr>
            <a:picLocks noGrp="1" noChangeAspect="1"/>
          </p:cNvPicPr>
          <p:nvPr>
            <p:ph idx="1"/>
          </p:nvPr>
        </p:nvPicPr>
        <p:blipFill>
          <a:blip r:embed="rId2">
            <a:extLst>
              <a:ext uri="{28A0092B-C50C-407E-A947-70E740481C1C}">
                <a14:useLocalDpi xmlns:a14="http://schemas.microsoft.com/office/drawing/2010/main" val="0"/>
              </a:ext>
            </a:extLst>
          </a:blip>
          <a:srcRect t="8744" b="8744"/>
          <a:stretch>
            <a:fillRect/>
          </a:stretch>
        </p:blipFill>
        <p:spPr>
          <a:xfrm>
            <a:off x="765175" y="1308846"/>
            <a:ext cx="7612064" cy="4182035"/>
          </a:xfrm>
        </p:spPr>
      </p:pic>
      <p:sp>
        <p:nvSpPr>
          <p:cNvPr id="4" name="Footer Placeholder 3"/>
          <p:cNvSpPr>
            <a:spLocks noGrp="1"/>
          </p:cNvSpPr>
          <p:nvPr>
            <p:ph type="ftr" sz="quarter" idx="11"/>
          </p:nvPr>
        </p:nvSpPr>
        <p:spPr>
          <a:xfrm>
            <a:off x="533503" y="6250939"/>
            <a:ext cx="8075407" cy="365125"/>
          </a:xfrm>
        </p:spPr>
        <p:txBody>
          <a:bodyPr/>
          <a:lstStyle/>
          <a:p>
            <a:r>
              <a:rPr lang="en-US" dirty="0" smtClean="0"/>
              <a:t>Source: http://</a:t>
            </a:r>
            <a:r>
              <a:rPr lang="en-US" dirty="0" err="1" smtClean="0"/>
              <a:t>forcechange.com</a:t>
            </a:r>
            <a:r>
              <a:rPr lang="en-US" dirty="0" smtClean="0"/>
              <a:t>/</a:t>
            </a:r>
            <a:r>
              <a:rPr lang="en-US" dirty="0" err="1" smtClean="0"/>
              <a:t>wordpress</a:t>
            </a:r>
            <a:r>
              <a:rPr lang="en-US" dirty="0" smtClean="0"/>
              <a:t>/</a:t>
            </a:r>
            <a:r>
              <a:rPr lang="en-US" dirty="0" err="1" smtClean="0"/>
              <a:t>wp</a:t>
            </a:r>
            <a:r>
              <a:rPr lang="en-US" dirty="0" smtClean="0"/>
              <a:t>-content/uploads/2008/12/suburbs-tract-housing-</a:t>
            </a:r>
            <a:r>
              <a:rPr lang="en-US" dirty="0" err="1" smtClean="0"/>
              <a:t>sprawl.jpg</a:t>
            </a:r>
            <a:endParaRPr lang="en-US" dirty="0"/>
          </a:p>
        </p:txBody>
      </p:sp>
    </p:spTree>
    <p:extLst>
      <p:ext uri="{BB962C8B-B14F-4D97-AF65-F5344CB8AC3E}">
        <p14:creationId xmlns:p14="http://schemas.microsoft.com/office/powerpoint/2010/main" val="3279088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En cuestion de impuestos</a:t>
            </a:r>
            <a:endParaRPr lang="es-ES_tradnl"/>
          </a:p>
        </p:txBody>
      </p:sp>
      <p:sp>
        <p:nvSpPr>
          <p:cNvPr id="3" name="Content Placeholder 2"/>
          <p:cNvSpPr>
            <a:spLocks noGrp="1"/>
          </p:cNvSpPr>
          <p:nvPr>
            <p:ph idx="1"/>
          </p:nvPr>
        </p:nvSpPr>
        <p:spPr>
          <a:xfrm>
            <a:off x="314238" y="1968278"/>
            <a:ext cx="8576544" cy="4772798"/>
          </a:xfrm>
        </p:spPr>
        <p:txBody>
          <a:bodyPr>
            <a:normAutofit/>
          </a:bodyPr>
          <a:lstStyle/>
          <a:p>
            <a:r>
              <a:rPr lang="es-ES_tradnl" dirty="0" smtClean="0"/>
              <a:t>Así que una ciudad crece a causa de la extensión del desarrollo urbano, la contribución territorial incrementa. Por consecuente ese terreno ya no es lo suficientemente barato para cultivar.</a:t>
            </a:r>
          </a:p>
          <a:p>
            <a:pPr marL="742950" lvl="1" indent="-285750">
              <a:buFont typeface="Arial" pitchFamily="34" charset="0"/>
              <a:buChar char="•"/>
            </a:pPr>
            <a:r>
              <a:rPr lang="es-ES_tradnl" dirty="0" smtClean="0"/>
              <a:t>Unas de las tierras mas productivas del mundo se han convertido en\estacionamientos y tiendas</a:t>
            </a:r>
          </a:p>
          <a:p>
            <a:pPr marL="742950" lvl="1" indent="-285750">
              <a:buFont typeface="Arial" pitchFamily="34" charset="0"/>
              <a:buChar char="•"/>
            </a:pPr>
            <a:r>
              <a:rPr lang="es-ES_tradnl" dirty="0" smtClean="0"/>
              <a:t>Ventaja: agricultores pueden vender sus tierras a un precio mas alto a </a:t>
            </a:r>
          </a:p>
          <a:p>
            <a:pPr lvl="3"/>
            <a:r>
              <a:rPr lang="es-ES_tradnl" dirty="0" smtClean="0"/>
              <a:t>La hora de jubilarse </a:t>
            </a:r>
          </a:p>
          <a:p>
            <a:pPr marL="457200" lvl="1" indent="0">
              <a:buNone/>
            </a:pPr>
            <a:r>
              <a:rPr lang="es-ES_tradnl" dirty="0" smtClean="0"/>
              <a:t>Importante: esto nada mas pude suceder una vez. Cuando la tierra se va, se va por mucho tiempo. </a:t>
            </a:r>
            <a:endParaRPr lang="es-ES_tradnl" dirty="0"/>
          </a:p>
        </p:txBody>
      </p:sp>
    </p:spTree>
    <p:extLst>
      <p:ext uri="{BB962C8B-B14F-4D97-AF65-F5344CB8AC3E}">
        <p14:creationId xmlns:p14="http://schemas.microsoft.com/office/powerpoint/2010/main" val="3328835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En cuestión de impuestos</a:t>
            </a:r>
            <a:endParaRPr lang="es-ES_tradnl" dirty="0"/>
          </a:p>
        </p:txBody>
      </p:sp>
      <p:sp>
        <p:nvSpPr>
          <p:cNvPr id="3" name="Content Placeholder 2"/>
          <p:cNvSpPr>
            <a:spLocks noGrp="1"/>
          </p:cNvSpPr>
          <p:nvPr>
            <p:ph idx="1"/>
          </p:nvPr>
        </p:nvSpPr>
        <p:spPr/>
        <p:txBody>
          <a:bodyPr>
            <a:normAutofit fontScale="77500" lnSpcReduction="20000"/>
          </a:bodyPr>
          <a:lstStyle/>
          <a:p>
            <a:pPr marL="0" indent="0">
              <a:buNone/>
            </a:pPr>
            <a:r>
              <a:rPr lang="es-ES_tradnl" dirty="0" smtClean="0"/>
              <a:t>En general, la extensión de desarrollo urbano sucede en municipios circundantes a una ciudad. </a:t>
            </a:r>
          </a:p>
          <a:p>
            <a:r>
              <a:rPr lang="es-ES_tradnl" dirty="0" smtClean="0"/>
              <a:t>Los municipios terminan beneficiándose de los servicios públicos que ofrece la ciudad sin pagar por ellos. </a:t>
            </a:r>
          </a:p>
          <a:p>
            <a:pPr marL="0" indent="0">
              <a:buNone/>
            </a:pPr>
            <a:r>
              <a:rPr lang="es-ES_tradnl" dirty="0" smtClean="0"/>
              <a:t>	carreteras</a:t>
            </a:r>
          </a:p>
          <a:p>
            <a:pPr marL="0" indent="0">
              <a:buNone/>
            </a:pPr>
            <a:r>
              <a:rPr lang="es-ES_tradnl" dirty="0" smtClean="0"/>
              <a:t>	electricidad</a:t>
            </a:r>
          </a:p>
          <a:p>
            <a:pPr marL="0" indent="0">
              <a:buNone/>
            </a:pPr>
            <a:r>
              <a:rPr lang="es-ES_tradnl" dirty="0" smtClean="0"/>
              <a:t>	transporte publico</a:t>
            </a:r>
          </a:p>
          <a:p>
            <a:r>
              <a:rPr lang="es-ES_tradnl" dirty="0" smtClean="0"/>
              <a:t>Una población menos densa requiere una mayor infraestructura para proveer el mismo nivel de servicios- mas costoso</a:t>
            </a:r>
          </a:p>
          <a:p>
            <a:r>
              <a:rPr lang="es-ES_tradnl" dirty="0" smtClean="0"/>
              <a:t>Este pude llevar a un aumento de impuestos en la ciudad y en los municipios cércanos.</a:t>
            </a:r>
            <a:endParaRPr lang="es-ES_tradnl" dirty="0"/>
          </a:p>
        </p:txBody>
      </p:sp>
    </p:spTree>
    <p:extLst>
      <p:ext uri="{BB962C8B-B14F-4D97-AF65-F5344CB8AC3E}">
        <p14:creationId xmlns:p14="http://schemas.microsoft.com/office/powerpoint/2010/main" val="2349694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Asuntos futuros</a:t>
            </a:r>
            <a:endParaRPr lang="es-ES"/>
          </a:p>
        </p:txBody>
      </p:sp>
      <p:sp>
        <p:nvSpPr>
          <p:cNvPr id="3" name="Content Placeholder 2"/>
          <p:cNvSpPr>
            <a:spLocks noGrp="1"/>
          </p:cNvSpPr>
          <p:nvPr>
            <p:ph idx="1"/>
          </p:nvPr>
        </p:nvSpPr>
        <p:spPr/>
        <p:txBody>
          <a:bodyPr/>
          <a:lstStyle/>
          <a:p>
            <a:r>
              <a:rPr lang="es-ES" dirty="0" smtClean="0"/>
              <a:t>Incrementa una dependencia mayor en transporte publico particular</a:t>
            </a:r>
          </a:p>
          <a:p>
            <a:pPr lvl="1"/>
            <a:r>
              <a:rPr lang="es-ES" dirty="0" smtClean="0"/>
              <a:t>Contribuyente al cambio climático</a:t>
            </a:r>
          </a:p>
          <a:p>
            <a:pPr lvl="1"/>
            <a:r>
              <a:rPr lang="es-ES" dirty="0" smtClean="0"/>
              <a:t>Contaminación del medio ambiente</a:t>
            </a:r>
          </a:p>
          <a:p>
            <a:pPr lvl="1"/>
            <a:r>
              <a:rPr lang="es-ES" dirty="0" smtClean="0"/>
              <a:t>Incrementa las fatalidades automovilísticas</a:t>
            </a:r>
          </a:p>
          <a:p>
            <a:r>
              <a:rPr lang="es-ES" dirty="0" smtClean="0"/>
              <a:t>Destrucción y fragmentación del medio ambiente</a:t>
            </a:r>
          </a:p>
          <a:p>
            <a:pPr marL="0" indent="0">
              <a:buNone/>
            </a:pPr>
            <a:endParaRPr lang="es-ES" dirty="0"/>
          </a:p>
        </p:txBody>
      </p:sp>
    </p:spTree>
    <p:extLst>
      <p:ext uri="{BB962C8B-B14F-4D97-AF65-F5344CB8AC3E}">
        <p14:creationId xmlns:p14="http://schemas.microsoft.com/office/powerpoint/2010/main" val="1541427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Entonces, por que sucede?</a:t>
            </a:r>
            <a:endParaRPr lang="es-ES" sz="1200" dirty="0"/>
          </a:p>
        </p:txBody>
      </p:sp>
      <p:sp>
        <p:nvSpPr>
          <p:cNvPr id="3" name="Content Placeholder 2"/>
          <p:cNvSpPr>
            <a:spLocks noGrp="1"/>
          </p:cNvSpPr>
          <p:nvPr>
            <p:ph idx="1"/>
          </p:nvPr>
        </p:nvSpPr>
        <p:spPr/>
        <p:txBody>
          <a:bodyPr>
            <a:normAutofit fontScale="92500" lnSpcReduction="20000"/>
          </a:bodyPr>
          <a:lstStyle/>
          <a:p>
            <a:r>
              <a:rPr lang="es-ES" dirty="0" smtClean="0"/>
              <a:t>A los compradores de viviendas les gusta:</a:t>
            </a:r>
          </a:p>
          <a:p>
            <a:pPr lvl="1"/>
            <a:r>
              <a:rPr lang="es-ES" dirty="0" smtClean="0"/>
              <a:t>Mayor superficie por menos dinero</a:t>
            </a:r>
          </a:p>
          <a:p>
            <a:pPr lvl="1"/>
            <a:r>
              <a:rPr lang="es-ES" dirty="0" smtClean="0"/>
              <a:t>Viviendas nuevas</a:t>
            </a:r>
          </a:p>
          <a:p>
            <a:pPr lvl="1"/>
            <a:r>
              <a:rPr lang="es-ES" dirty="0" smtClean="0"/>
              <a:t>Bajos niveles de crimen, bajas tasas de impuesto, un bajo costo de vida</a:t>
            </a:r>
          </a:p>
          <a:p>
            <a:pPr lvl="1"/>
            <a:r>
              <a:rPr lang="es-ES" dirty="0" smtClean="0"/>
              <a:t>Mayor distancia entre vecinos</a:t>
            </a:r>
          </a:p>
          <a:p>
            <a:pPr lvl="1"/>
            <a:r>
              <a:rPr lang="es-ES" dirty="0" smtClean="0"/>
              <a:t>Una mayor lejanía de la contaminación</a:t>
            </a:r>
          </a:p>
          <a:p>
            <a:pPr lvl="1"/>
            <a:r>
              <a:rPr lang="es-ES" dirty="0" smtClean="0"/>
              <a:t>Un habiente natural</a:t>
            </a:r>
          </a:p>
          <a:p>
            <a:pPr lvl="1"/>
            <a:r>
              <a:rPr lang="es-ES" dirty="0" smtClean="0"/>
              <a:t>Vecinos amigables</a:t>
            </a:r>
          </a:p>
          <a:p>
            <a:pPr lvl="1"/>
            <a:endParaRPr lang="es-ES" dirty="0" smtClean="0"/>
          </a:p>
          <a:p>
            <a:r>
              <a:rPr lang="es-ES" dirty="0" smtClean="0"/>
              <a:t>Irónicamente, el desarrollo urbano amenaza todas estas cualidades</a:t>
            </a:r>
          </a:p>
          <a:p>
            <a:pPr lvl="1"/>
            <a:endParaRPr lang="es-ES" dirty="0" smtClean="0"/>
          </a:p>
          <a:p>
            <a:endParaRPr lang="es-ES" dirty="0"/>
          </a:p>
        </p:txBody>
      </p:sp>
    </p:spTree>
    <p:extLst>
      <p:ext uri="{BB962C8B-B14F-4D97-AF65-F5344CB8AC3E}">
        <p14:creationId xmlns:p14="http://schemas.microsoft.com/office/powerpoint/2010/main" val="2651064031"/>
      </p:ext>
    </p:extLst>
  </p:cSld>
  <p:clrMapOvr>
    <a:masterClrMapping/>
  </p:clrMapOvr>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5" Type="http://schemas.openxmlformats.org/officeDocument/2006/relationships/image" Target="../media/image5.jpeg"/><Relationship Id="rId4" Type="http://schemas.openxmlformats.org/officeDocument/2006/relationships/image" Target="../media/image4.jpeg"/></Relationships>
</file>

<file path=ppt/theme/theme1.xml><?xml version="1.0" encoding="utf-8"?>
<a:theme xmlns:a="http://schemas.openxmlformats.org/drawingml/2006/main" name="Habitat">
  <a:themeElements>
    <a:clrScheme name="Habitat">
      <a:dk1>
        <a:sysClr val="windowText" lastClr="000000"/>
      </a:dk1>
      <a:lt1>
        <a:sysClr val="window" lastClr="FFFFFF"/>
      </a:lt1>
      <a:dk2>
        <a:srgbClr val="194431"/>
      </a:dk2>
      <a:lt2>
        <a:srgbClr val="F0E6C3"/>
      </a:lt2>
      <a:accent1>
        <a:srgbClr val="F8C000"/>
      </a:accent1>
      <a:accent2>
        <a:srgbClr val="F88600"/>
      </a:accent2>
      <a:accent3>
        <a:srgbClr val="F83500"/>
      </a:accent3>
      <a:accent4>
        <a:srgbClr val="8B723D"/>
      </a:accent4>
      <a:accent5>
        <a:srgbClr val="818B3D"/>
      </a:accent5>
      <a:accent6>
        <a:srgbClr val="586215"/>
      </a:accent6>
      <a:hlink>
        <a:srgbClr val="FF621D"/>
      </a:hlink>
      <a:folHlink>
        <a:srgbClr val="F3D260"/>
      </a:folHlink>
    </a:clrScheme>
    <a:fontScheme name="Habitat">
      <a:majorFont>
        <a:latin typeface="Book Antiqua"/>
        <a:ea typeface=""/>
        <a:cs typeface=""/>
        <a:font script="Jpan" typeface="ＭＳ 明朝"/>
        <a:font script="Hans" typeface="宋体"/>
        <a:font script="Hant" typeface="新細明體"/>
      </a:majorFont>
      <a:minorFont>
        <a:latin typeface="Book Antiqua"/>
        <a:ea typeface=""/>
        <a:cs typeface=""/>
        <a:font script="Jpan" typeface="ＭＳ 明朝"/>
        <a:font script="Hans" typeface="宋体"/>
        <a:font script="Hant" typeface="新細明體"/>
      </a:minorFont>
    </a:fontScheme>
    <a:fmtScheme name="Habitat">
      <a:fillStyleLst>
        <a:solidFill>
          <a:schemeClr val="phClr"/>
        </a:solidFill>
        <a:blipFill rotWithShape="1">
          <a:blip xmlns:r="http://schemas.openxmlformats.org/officeDocument/2006/relationships" r:embed="rId1">
            <a:duotone>
              <a:schemeClr val="phClr">
                <a:shade val="10000"/>
                <a:satMod val="130000"/>
              </a:schemeClr>
              <a:schemeClr val="phClr">
                <a:satMod val="275000"/>
              </a:schemeClr>
            </a:duotone>
          </a:blip>
          <a:tile tx="0" ty="0" sx="40000" sy="40000" flip="none" algn="tl"/>
        </a:blipFill>
        <a:blipFill rotWithShape="1">
          <a:blip xmlns:r="http://schemas.openxmlformats.org/officeDocument/2006/relationships" r:embed="rId2">
            <a:duotone>
              <a:schemeClr val="phClr">
                <a:shade val="40000"/>
                <a:satMod val="130000"/>
              </a:schemeClr>
              <a:schemeClr val="phClr">
                <a:satMod val="275000"/>
              </a:schemeClr>
            </a:duotone>
          </a:blip>
          <a:stretch/>
        </a:blipFill>
      </a:fillStyleLst>
      <a:lnStyleLst>
        <a:ln w="12700" cap="flat" cmpd="sng" algn="ctr">
          <a:solidFill>
            <a:schemeClr val="phClr">
              <a:shade val="90000"/>
              <a:satMod val="105000"/>
            </a:schemeClr>
          </a:solidFill>
          <a:prstDash val="solid"/>
        </a:ln>
        <a:ln w="25400" cap="flat" cmpd="sng" algn="ctr">
          <a:solidFill>
            <a:schemeClr val="phClr">
              <a:shade val="80000"/>
            </a:schemeClr>
          </a:solidFill>
          <a:prstDash val="solid"/>
        </a:ln>
        <a:ln w="25400" cap="flat" cmpd="sng" algn="ctr">
          <a:solidFill>
            <a:schemeClr val="phClr">
              <a:shade val="70000"/>
            </a:schemeClr>
          </a:solidFill>
          <a:prstDash val="solid"/>
        </a:ln>
      </a:lnStyleLst>
      <a:effectStyleLst>
        <a:effectStyle>
          <a:effectLst/>
        </a:effectStyle>
        <a:effectStyle>
          <a:effectLst>
            <a:outerShdw blurRad="88900" dir="4200000" sx="105000" sy="105000" algn="t" rotWithShape="0">
              <a:srgbClr val="000000">
                <a:alpha val="40000"/>
              </a:srgbClr>
            </a:outerShdw>
          </a:effectLst>
        </a:effectStyle>
        <a:effectStyle>
          <a:effectLst>
            <a:innerShdw blurRad="76200" dist="25400" dir="13200000">
              <a:srgbClr val="000000">
                <a:alpha val="80000"/>
              </a:srgbClr>
            </a:innerShdw>
          </a:effectLst>
          <a:scene3d>
            <a:camera prst="orthographicFront">
              <a:rot lat="0" lon="0" rev="0"/>
            </a:camera>
            <a:lightRig rig="balanced" dir="t">
              <a:rot lat="0" lon="0" rev="19800000"/>
            </a:lightRig>
          </a:scene3d>
          <a:sp3d prstMaterial="softEdge">
            <a:bevelT w="0" h="0"/>
          </a:sp3d>
        </a:effectStyle>
      </a:effectStyleLst>
      <a:bgFillStyleLst>
        <a:blipFill rotWithShape="1">
          <a:blip xmlns:r="http://schemas.openxmlformats.org/officeDocument/2006/relationships" r:embed="rId3"/>
          <a:stretch/>
        </a:blipFill>
        <a:blipFill rotWithShape="1">
          <a:blip xmlns:r="http://schemas.openxmlformats.org/officeDocument/2006/relationships" r:embed="rId4"/>
          <a:stretch/>
        </a:blipFill>
        <a:blipFill rotWithShape="1">
          <a:blip xmlns:r="http://schemas.openxmlformats.org/officeDocument/2006/relationships" r:embed="rId5"/>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Habitat.thmx</Template>
  <TotalTime>2182</TotalTime>
  <Words>1364</Words>
  <Application>Microsoft Office PowerPoint</Application>
  <PresentationFormat>On-screen Show (4:3)</PresentationFormat>
  <Paragraphs>145</Paragraphs>
  <Slides>27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Book Antiqua</vt:lpstr>
      <vt:lpstr>Calibri</vt:lpstr>
      <vt:lpstr>Wingdings 2</vt:lpstr>
      <vt:lpstr>Habitat</vt:lpstr>
      <vt:lpstr>Expansión en el desarrollo urbano en Madison WI y otros lugares</vt:lpstr>
      <vt:lpstr>Los animales no pueden costearse un condominio</vt:lpstr>
      <vt:lpstr>Entonces, que es la expansión urbana</vt:lpstr>
      <vt:lpstr>La extension urbana en EU en general</vt:lpstr>
      <vt:lpstr>PowerPoint Presentation</vt:lpstr>
      <vt:lpstr>En cuestion de impuestos</vt:lpstr>
      <vt:lpstr>En cuestión de impuestos</vt:lpstr>
      <vt:lpstr>Asuntos futuros</vt:lpstr>
      <vt:lpstr>Entonces, por que sucede?</vt:lpstr>
      <vt:lpstr>Como es que la extensión del desarrollo urbano afecta a Madison?</vt:lpstr>
      <vt:lpstr>Como es que la extensión del desarrollo urbano afecta a Madison?</vt:lpstr>
      <vt:lpstr>Tendencias de crecimiento en Madison</vt:lpstr>
      <vt:lpstr>PowerPoint Presentation</vt:lpstr>
      <vt:lpstr>PowerPoint Presentation</vt:lpstr>
      <vt:lpstr>Arboreto de UW-Madison Estudio de un caso</vt:lpstr>
      <vt:lpstr>El arboreto de UW-Madison</vt:lpstr>
      <vt:lpstr>El arboreto de UW-Madison</vt:lpstr>
      <vt:lpstr>Arboretum Battles Sprawl</vt:lpstr>
      <vt:lpstr>El promotor hizo sus millones al crear y vender sus ratas de laboratorio</vt:lpstr>
      <vt:lpstr>El area the Harlan Hills</vt:lpstr>
      <vt:lpstr>Altos precios de viviendas en el área de Harlan Hills</vt:lpstr>
      <vt:lpstr>Altos precios de viviendas en el área de Harlan Hills</vt:lpstr>
      <vt:lpstr>Los problemas principales</vt:lpstr>
      <vt:lpstr>Las consecuencias</vt:lpstr>
      <vt:lpstr>PowerPoint Presentation</vt:lpstr>
      <vt:lpstr>Por el contrario…</vt:lpstr>
      <vt:lpstr>Fin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Urban Sprawl in Madison,WI, and Beyond</dc:title>
  <dc:creator>Tobias Lunt</dc:creator>
  <cp:lastModifiedBy/>
  <cp:revision>98</cp:revision>
  <dcterms:created xsi:type="dcterms:W3CDTF">2012-10-09T23:02:26Z</dcterms:created>
  <dcterms:modified xsi:type="dcterms:W3CDTF">2012-10-16T17:20:04Z</dcterms:modified>
</cp:coreProperties>
</file>