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72" r:id="rId4"/>
    <p:sldId id="278" r:id="rId5"/>
    <p:sldId id="273" r:id="rId6"/>
    <p:sldId id="275" r:id="rId7"/>
    <p:sldId id="276" r:id="rId8"/>
    <p:sldId id="279" r:id="rId9"/>
    <p:sldId id="283" r:id="rId10"/>
    <p:sldId id="277" r:id="rId11"/>
    <p:sldId id="281" r:id="rId12"/>
    <p:sldId id="260" r:id="rId13"/>
    <p:sldId id="258" r:id="rId14"/>
    <p:sldId id="259" r:id="rId15"/>
    <p:sldId id="261" r:id="rId16"/>
    <p:sldId id="262" r:id="rId17"/>
    <p:sldId id="263" r:id="rId18"/>
    <p:sldId id="264" r:id="rId19"/>
    <p:sldId id="271" r:id="rId20"/>
    <p:sldId id="286" r:id="rId21"/>
    <p:sldId id="285" r:id="rId22"/>
    <p:sldId id="287" r:id="rId23"/>
    <p:sldId id="266" r:id="rId24"/>
    <p:sldId id="267" r:id="rId25"/>
    <p:sldId id="270" r:id="rId26"/>
    <p:sldId id="284" r:id="rId27"/>
    <p:sldId id="26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bias Lunt"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4" autoAdjust="0"/>
    <p:restoredTop sz="94660"/>
  </p:normalViewPr>
  <p:slideViewPr>
    <p:cSldViewPr snapToGrid="0" snapToObjects="1">
      <p:cViewPr varScale="1">
        <p:scale>
          <a:sx n="51" d="100"/>
          <a:sy n="51" d="100"/>
        </p:scale>
        <p:origin x="90" y="7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F28AAE-9CA8-7A4C-B29C-00381E6EF84B}" type="datetimeFigureOut">
              <a:rPr lang="en-US" smtClean="0"/>
              <a:t>10/16/2012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E345B5-227E-0043-AAAE-5D9734995CC2}" type="slidenum">
              <a:rPr lang="en-US" smtClean="0"/>
              <a:t>‹#›</a:t>
            </a:fld>
            <a:endParaRPr lang="en-US"/>
          </a:p>
        </p:txBody>
      </p:sp>
    </p:spTree>
    <p:extLst>
      <p:ext uri="{BB962C8B-B14F-4D97-AF65-F5344CB8AC3E}">
        <p14:creationId xmlns:p14="http://schemas.microsoft.com/office/powerpoint/2010/main" val="16320512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3776" y="3776472"/>
            <a:ext cx="7196328" cy="1470025"/>
          </a:xfrm>
        </p:spPr>
        <p:txBody>
          <a:bodyPr vert="horz" lIns="91440" tIns="45720" rIns="91440" bIns="45720" rtlCol="0" anchor="b" anchorCtr="0">
            <a:noAutofit/>
          </a:bodyPr>
          <a:lstStyle>
            <a:lvl1pPr algn="l"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93776" y="5257800"/>
            <a:ext cx="7196328" cy="987552"/>
          </a:xfrm>
        </p:spPr>
        <p:txBody>
          <a:bodyPr vert="horz" lIns="91440" tIns="45720" rIns="91440" bIns="45720" rtlCol="0" anchor="t" anchorCtr="0">
            <a:noAutofit/>
          </a:bodyPr>
          <a:lstStyle>
            <a:lvl1pPr marL="0" indent="0" algn="l" defTabSz="914400" rtl="0" eaLnBrk="1" latinLnBrk="0" hangingPunct="1">
              <a:spcBef>
                <a:spcPct val="0"/>
              </a:spcBef>
              <a:buFont typeface="Wingdings 2" pitchFamily="18" charset="2"/>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10/16/2012</a:t>
            </a:fld>
            <a:endParaRPr lang="en-US"/>
          </a:p>
        </p:txBody>
      </p:sp>
      <p:sp>
        <p:nvSpPr>
          <p:cNvPr id="5" name="Footer Placeholder 4"/>
          <p:cNvSpPr>
            <a:spLocks noGrp="1"/>
          </p:cNvSpPr>
          <p:nvPr>
            <p:ph type="ftr" sz="quarter" idx="11"/>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4267200"/>
            <a:ext cx="7612063" cy="1100138"/>
          </a:xfrm>
        </p:spPr>
        <p:txBody>
          <a:bodyPr anchor="b"/>
          <a:lstStyle>
            <a:lvl1pPr algn="ctr">
              <a:defRPr sz="4400" b="0">
                <a:solidFill>
                  <a:schemeClr val="bg1"/>
                </a:solidFill>
                <a:effectLst>
                  <a:outerShdw blurRad="63500" dist="50800" dir="2700000" algn="tl" rotWithShape="0">
                    <a:prstClr val="black">
                      <a:alpha val="50000"/>
                    </a:prstClr>
                  </a:outerShdw>
                </a:effectLst>
              </a:defRPr>
            </a:lvl1pPr>
          </a:lstStyle>
          <a:p>
            <a:r>
              <a:rPr lang="en-US" smtClean="0"/>
              <a:t>Click to edit Master title style</a:t>
            </a:r>
            <a:endParaRPr/>
          </a:p>
        </p:txBody>
      </p:sp>
      <p:sp>
        <p:nvSpPr>
          <p:cNvPr id="3" name="Picture Placeholder 2"/>
          <p:cNvSpPr>
            <a:spLocks noGrp="1"/>
          </p:cNvSpPr>
          <p:nvPr>
            <p:ph type="pic" idx="1"/>
          </p:nvPr>
        </p:nvSpPr>
        <p:spPr>
          <a:xfrm rot="21414040">
            <a:off x="1779080" y="450465"/>
            <a:ext cx="5486400" cy="3626214"/>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vert="horz" lIns="91440" tIns="45720" rIns="91440" bIns="45720" rtlCol="0">
            <a:normAutofit/>
          </a:bodyPr>
          <a:lstStyle>
            <a:lvl1pPr marL="342900" indent="-342900" algn="l" defTabSz="914400" rtl="0" eaLnBrk="1" latinLnBrk="0" hangingPunct="1">
              <a:spcBef>
                <a:spcPts val="2000"/>
              </a:spcBef>
              <a:buFont typeface="Wingdings 2" pitchFamily="18" charset="2"/>
              <a:buNone/>
              <a:defRPr sz="1800" kern="1200">
                <a:solidFill>
                  <a:schemeClr val="bg1"/>
                </a:solidFill>
                <a:effectLst>
                  <a:outerShdw blurRad="63500" dist="50800" dir="2700000" algn="tl" rotWithShape="0">
                    <a:prstClr val="black">
                      <a:alpha val="5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65175" y="5443538"/>
            <a:ext cx="7612063" cy="804862"/>
          </a:xfrm>
        </p:spPr>
        <p:txBody>
          <a:bodyPr>
            <a:normAutofit/>
          </a:bodyPr>
          <a:lstStyle>
            <a:lvl1pPr marL="0" indent="0" algn="ctr">
              <a:spcBef>
                <a:spcPts val="300"/>
              </a:spcBef>
              <a:buNone/>
              <a:defRPr sz="1800">
                <a:effectLst>
                  <a:outerShdw blurRad="63500" dist="50800" dir="2700000" algn="tl" rotWithShape="0">
                    <a:prstClr val="black">
                      <a:alpha val="50000"/>
                    </a:prstClr>
                  </a:outerShdw>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CEC41E-48BD-4881-B6FF-D82EEBBCD904}" type="datetimeFigureOut">
              <a:rPr lang="en-US" smtClean="0"/>
              <a:t>10/16/2012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ts val="60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03CEC41E-48BD-4881-B6FF-D82EEBBCD904}" type="datetimeFigureOut">
              <a:rPr lang="en-US" smtClean="0"/>
              <a:t>10/16/2012</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459A5F39-4CE7-434C-A5CB-50A363451602}" type="slidenum">
              <a:rPr lang="en-US" smtClean="0"/>
              <a:t>‹#›</a:t>
            </a:fld>
            <a:endParaRPr lang="en-US"/>
          </a:p>
        </p:txBody>
      </p:sp>
      <p:sp>
        <p:nvSpPr>
          <p:cNvPr id="9" name="Picture Placeholder 7"/>
          <p:cNvSpPr>
            <a:spLocks noGrp="1"/>
          </p:cNvSpPr>
          <p:nvPr>
            <p:ph type="pic" sz="quarter" idx="14"/>
          </p:nvPr>
        </p:nvSpPr>
        <p:spPr>
          <a:xfrm rot="307655">
            <a:off x="4082874" y="3187732"/>
            <a:ext cx="4141140" cy="2881378"/>
          </a:xfrm>
          <a:solidFill>
            <a:srgbClr val="FFFFFF">
              <a:shade val="85000"/>
            </a:srgbClr>
          </a:solidFill>
          <a:ln w="38100" cap="sq">
            <a:solidFill>
              <a:srgbClr val="FDFDFD"/>
            </a:solidFill>
            <a:miter lim="800000"/>
          </a:ln>
          <a:effectLst>
            <a:outerShdw blurRad="88900" dist="25400" dir="72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Drag picture to placeholder or click icon to add</a:t>
            </a:r>
            <a:endParaRPr/>
          </a:p>
        </p:txBody>
      </p:sp>
      <p:sp>
        <p:nvSpPr>
          <p:cNvPr id="8" name="Picture Placeholder 7"/>
          <p:cNvSpPr>
            <a:spLocks noGrp="1"/>
          </p:cNvSpPr>
          <p:nvPr>
            <p:ph type="pic" sz="quarter" idx="13"/>
          </p:nvPr>
        </p:nvSpPr>
        <p:spPr>
          <a:xfrm rot="21414752">
            <a:off x="4623469" y="338031"/>
            <a:ext cx="4141140" cy="2881378"/>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10/16/2012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457200"/>
            <a:ext cx="1497106" cy="581025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96888" y="457200"/>
            <a:ext cx="6513511" cy="581025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10/16/2012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10/16/2012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6889" y="3774328"/>
            <a:ext cx="7199311" cy="1470025"/>
          </a:xfrm>
        </p:spPr>
        <p:txBody>
          <a:bodyPr anchor="b" anchorCtr="0"/>
          <a:lstStyle>
            <a:lvl1pPr algn="l">
              <a:defRPr sz="4800"/>
            </a:lvl1pPr>
          </a:lstStyle>
          <a:p>
            <a:r>
              <a:rPr lang="en-US" smtClean="0"/>
              <a:t>Click to edit Master title style</a:t>
            </a:r>
            <a:endParaRPr/>
          </a:p>
        </p:txBody>
      </p:sp>
      <p:sp>
        <p:nvSpPr>
          <p:cNvPr id="3" name="Subtitle 2"/>
          <p:cNvSpPr>
            <a:spLocks noGrp="1"/>
          </p:cNvSpPr>
          <p:nvPr>
            <p:ph type="subTitle" idx="1"/>
          </p:nvPr>
        </p:nvSpPr>
        <p:spPr>
          <a:xfrm>
            <a:off x="496888" y="5257800"/>
            <a:ext cx="7199312" cy="990600"/>
          </a:xfrm>
        </p:spPr>
        <p:txBody>
          <a:bodyPr vert="horz" lIns="91440" tIns="45720" rIns="91440" bIns="45720" rtlCol="0" anchor="t" anchorCtr="0">
            <a:noAutofit/>
          </a:bodyPr>
          <a:lstStyle>
            <a:lvl1pPr marL="0" indent="0" algn="l"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10/16/2012</a:t>
            </a:fld>
            <a:endParaRPr lang="en-US"/>
          </a:p>
        </p:txBody>
      </p:sp>
      <p:sp>
        <p:nvSpPr>
          <p:cNvPr id="5" name="Footer Placeholder 4"/>
          <p:cNvSpPr>
            <a:spLocks noGrp="1"/>
          </p:cNvSpPr>
          <p:nvPr>
            <p:ph type="ftr" sz="quarter" idx="11"/>
          </p:nvPr>
        </p:nvSpPr>
        <p:spPr/>
        <p:txBody>
          <a:bodyPr/>
          <a:lstStyle/>
          <a:p>
            <a:endParaRPr lang="en-US"/>
          </a:p>
        </p:txBody>
      </p:sp>
      <p:sp>
        <p:nvSpPr>
          <p:cNvPr id="8" name="Picture Placeholder 7"/>
          <p:cNvSpPr>
            <a:spLocks noGrp="1"/>
          </p:cNvSpPr>
          <p:nvPr>
            <p:ph type="pic" sz="quarter" idx="12"/>
          </p:nvPr>
        </p:nvSpPr>
        <p:spPr>
          <a:xfrm rot="504148">
            <a:off x="4493544" y="555043"/>
            <a:ext cx="4142460" cy="3085398"/>
          </a:xfrm>
          <a:solidFill>
            <a:srgbClr val="FFFFFF">
              <a:shade val="85000"/>
            </a:srgbClr>
          </a:solidFill>
          <a:ln w="38100" cap="sq">
            <a:solidFill>
              <a:srgbClr val="FDFDFD"/>
            </a:solidFill>
            <a:miter lim="800000"/>
          </a:ln>
          <a:effectLst>
            <a:outerShdw blurRad="57150" dist="37500" dir="7560000" sy="98000" kx="110000" ky="200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Drag picture to placeholder or click icon to add</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2236694"/>
            <a:ext cx="7612063"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65175" y="3617259"/>
            <a:ext cx="7612063" cy="1500187"/>
          </a:xfrm>
        </p:spPr>
        <p:txBody>
          <a:bodyPr vert="horz" lIns="91440" tIns="45720" rIns="91440" bIns="45720" rtlCol="0" anchor="t" anchorCtr="0">
            <a:noAutofit/>
          </a:bodyPr>
          <a:lstStyle>
            <a:lvl1pPr marL="0" indent="0" algn="ctr"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CEC41E-48BD-4881-B6FF-D82EEBBCD904}" type="datetimeFigureOut">
              <a:rPr lang="en-US" smtClean="0"/>
              <a:t>10/16/2012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p>
            <a:r>
              <a:rPr lang="en-US" smtClean="0"/>
              <a:t>Click to edit Master title style</a:t>
            </a:r>
            <a:endParaRPr/>
          </a:p>
        </p:txBody>
      </p:sp>
      <p:sp>
        <p:nvSpPr>
          <p:cNvPr id="3" name="Content Placeholder 2"/>
          <p:cNvSpPr>
            <a:spLocks noGrp="1"/>
          </p:cNvSpPr>
          <p:nvPr>
            <p:ph sz="half" idx="1"/>
          </p:nvPr>
        </p:nvSpPr>
        <p:spPr>
          <a:xfrm>
            <a:off x="765175" y="2084388"/>
            <a:ext cx="3657600" cy="4183062"/>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19637" y="2084388"/>
            <a:ext cx="3657600" cy="4183062"/>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3CEC41E-48BD-4881-B6FF-D82EEBBCD904}" type="datetimeFigureOut">
              <a:rPr lang="en-US" smtClean="0"/>
              <a:t>10/16/2012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65174"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5174" y="2649071"/>
            <a:ext cx="3657600" cy="3608293"/>
          </a:xfrm>
        </p:spPr>
        <p:txBody>
          <a:bodyPr>
            <a:normAutofit/>
          </a:bodyPr>
          <a:lstStyle>
            <a:lvl1pPr>
              <a:defRPr sz="20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19637"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19637" y="2649071"/>
            <a:ext cx="3657600" cy="3608293"/>
          </a:xfrm>
        </p:spPr>
        <p:txBody>
          <a:bodyPr>
            <a:normAutofit/>
          </a:bodyPr>
          <a:lstStyle>
            <a:lvl1pPr>
              <a:defRPr sz="20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03CEC41E-48BD-4881-B6FF-D82EEBBCD904}" type="datetimeFigureOut">
              <a:rPr lang="en-US" smtClean="0"/>
              <a:t>10/16/2012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CEC41E-48BD-4881-B6FF-D82EEBBCD904}" type="datetimeFigureOut">
              <a:rPr lang="en-US" smtClean="0"/>
              <a:t>10/16/2012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EC41E-48BD-4881-B6FF-D82EEBBCD904}" type="datetimeFigureOut">
              <a:rPr lang="en-US" smtClean="0"/>
              <a:t>10/16/2012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A5F39-4CE7-434C-A5CB-50A36345160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495800" y="381000"/>
            <a:ext cx="4149725" cy="5886450"/>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ts val="60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03CEC41E-48BD-4881-B6FF-D82EEBBCD904}" type="datetimeFigureOut">
              <a:rPr lang="en-US" smtClean="0"/>
              <a:t>10/16/2012</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459A5F39-4CE7-434C-A5CB-50A36345160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5174" y="79468"/>
            <a:ext cx="7612063" cy="1417638"/>
          </a:xfrm>
          <a:prstGeom prst="rect">
            <a:avLst/>
          </a:prstGeom>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765175" y="2070846"/>
            <a:ext cx="7612064" cy="418203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03CEC41E-48BD-4881-B6FF-D82EEBBCD904}" type="datetimeFigureOut">
              <a:rPr lang="en-US" smtClean="0"/>
              <a:t>10/16/2012</a:t>
            </a:fld>
            <a:endParaRPr lang="en-US"/>
          </a:p>
        </p:txBody>
      </p:sp>
      <p:sp>
        <p:nvSpPr>
          <p:cNvPr id="5" name="Footer Placeholder 4"/>
          <p:cNvSpPr>
            <a:spLocks noGrp="1"/>
          </p:cNvSpPr>
          <p:nvPr>
            <p:ph type="ftr" sz="quarter" idx="3"/>
          </p:nvPr>
        </p:nvSpPr>
        <p:spPr>
          <a:xfrm>
            <a:off x="443753" y="6356350"/>
            <a:ext cx="2895600"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200">
                <a:solidFill>
                  <a:schemeClr val="bg1"/>
                </a:solidFill>
              </a:defRPr>
            </a:lvl1pPr>
          </a:lstStyle>
          <a:p>
            <a:fld id="{459A5F39-4CE7-434C-A5CB-50A3634516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p:titleStyle>
    <p:bodyStyle>
      <a:lvl1pPr marL="342900" indent="-342900" algn="l" defTabSz="914400" rtl="0" eaLnBrk="1" latinLnBrk="0" hangingPunct="1">
        <a:spcBef>
          <a:spcPts val="2000"/>
        </a:spcBef>
        <a:buFont typeface="Wingdings 2" pitchFamily="18" charset="2"/>
        <a:buChar char=""/>
        <a:defRPr sz="2400" kern="1200">
          <a:solidFill>
            <a:schemeClr val="bg1"/>
          </a:solidFill>
          <a:effectLst>
            <a:outerShdw blurRad="63500" dist="50800" dir="2700000" algn="tl" rotWithShape="0">
              <a:prstClr val="black">
                <a:alpha val="50000"/>
              </a:prstClr>
            </a:outerShdw>
          </a:effectLst>
          <a:latin typeface="+mn-lt"/>
          <a:ea typeface="+mn-ea"/>
          <a:cs typeface="+mn-cs"/>
        </a:defRPr>
      </a:lvl1pPr>
      <a:lvl2pPr marL="685800" indent="-336550" algn="l" defTabSz="914400" rtl="0" eaLnBrk="1" latinLnBrk="0" hangingPunct="1">
        <a:spcBef>
          <a:spcPts val="600"/>
        </a:spcBef>
        <a:buFont typeface="Wingdings 2" pitchFamily="18" charset="2"/>
        <a:buChar char=""/>
        <a:defRPr sz="2200" kern="1200">
          <a:solidFill>
            <a:schemeClr val="bg1"/>
          </a:solidFill>
          <a:effectLst>
            <a:outerShdw blurRad="63500" dist="50800" dir="2700000" algn="tl" rotWithShape="0">
              <a:prstClr val="black">
                <a:alpha val="50000"/>
              </a:prstClr>
            </a:outerShdw>
          </a:effectLst>
          <a:latin typeface="+mn-lt"/>
          <a:ea typeface="+mn-ea"/>
          <a:cs typeface="+mn-cs"/>
        </a:defRPr>
      </a:lvl2pPr>
      <a:lvl3pPr marL="1035050" indent="-349250" algn="l" defTabSz="914400" rtl="0" eaLnBrk="1" latinLnBrk="0" hangingPunct="1">
        <a:spcBef>
          <a:spcPts val="600"/>
        </a:spcBef>
        <a:buFont typeface="Wingdings 2" pitchFamily="18" charset="2"/>
        <a:buChar char=""/>
        <a:defRPr sz="2000" kern="1200">
          <a:solidFill>
            <a:schemeClr val="bg1"/>
          </a:solidFill>
          <a:effectLst>
            <a:outerShdw blurRad="63500" dist="50800" dir="2700000" algn="tl" rotWithShape="0">
              <a:prstClr val="black">
                <a:alpha val="50000"/>
              </a:prstClr>
            </a:outerShdw>
          </a:effectLst>
          <a:latin typeface="+mn-lt"/>
          <a:ea typeface="+mn-ea"/>
          <a:cs typeface="+mn-cs"/>
        </a:defRPr>
      </a:lvl3pPr>
      <a:lvl4pPr marL="1371600" indent="-3365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4pPr>
      <a:lvl5pPr marL="1720850" indent="-3492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5pPr>
      <a:lvl6pPr marL="2055813"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6pPr>
      <a:lvl7pPr marL="2398713"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7pPr>
      <a:lvl8pPr marL="2743200"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8pPr>
      <a:lvl9pPr marL="3087688" indent="-344488" algn="l" defTabSz="914400" rtl="0" eaLnBrk="1" latinLnBrk="0" hangingPunct="1">
        <a:spcBef>
          <a:spcPct val="20000"/>
        </a:spcBef>
        <a:buFont typeface="Wingdings 2" pitchFamily="18" charset="2"/>
        <a:buChar char=""/>
        <a:defRPr lang="en-US" sz="1800" kern="1200" dirty="0">
          <a:solidFill>
            <a:schemeClr val="bg1"/>
          </a:solidFill>
          <a:effectLst>
            <a:outerShdw blurRad="63500" dist="50800" dir="2700000" algn="tl" rotWithShape="0">
              <a:prstClr val="black">
                <a:alpha val="5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sierraclub.org/sprawl/articles/cost.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Urban Sprawl in </a:t>
            </a:r>
            <a:r>
              <a:rPr lang="en-US" dirty="0" err="1" smtClean="0"/>
              <a:t>Madison,WI</a:t>
            </a:r>
            <a:r>
              <a:rPr lang="en-US" dirty="0" smtClean="0"/>
              <a:t>, and Beyond</a:t>
            </a:r>
            <a:endParaRPr lang="en-US" dirty="0"/>
          </a:p>
        </p:txBody>
      </p:sp>
      <p:sp>
        <p:nvSpPr>
          <p:cNvPr id="3" name="Subtitle 2"/>
          <p:cNvSpPr>
            <a:spLocks noGrp="1"/>
          </p:cNvSpPr>
          <p:nvPr>
            <p:ph type="subTitle" idx="1"/>
          </p:nvPr>
        </p:nvSpPr>
        <p:spPr/>
        <p:txBody>
          <a:bodyPr/>
          <a:lstStyle/>
          <a:p>
            <a:r>
              <a:rPr lang="en-US" dirty="0" smtClean="0"/>
              <a:t>Toby Lunt and Tuan Tran</a:t>
            </a:r>
          </a:p>
          <a:p>
            <a:r>
              <a:rPr lang="en-US" dirty="0" smtClean="0"/>
              <a:t>October 2012</a:t>
            </a:r>
            <a:endParaRPr lang="en-US" dirty="0"/>
          </a:p>
        </p:txBody>
      </p:sp>
    </p:spTree>
    <p:extLst>
      <p:ext uri="{BB962C8B-B14F-4D97-AF65-F5344CB8AC3E}">
        <p14:creationId xmlns:p14="http://schemas.microsoft.com/office/powerpoint/2010/main" val="2822588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60" y="79468"/>
            <a:ext cx="8665882" cy="1417638"/>
          </a:xfrm>
        </p:spPr>
        <p:txBody>
          <a:bodyPr/>
          <a:lstStyle/>
          <a:p>
            <a:r>
              <a:rPr lang="en-US" dirty="0" smtClean="0"/>
              <a:t>How Sprawl Affects Madison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effectLst/>
              </a:rPr>
              <a:t>The </a:t>
            </a:r>
            <a:r>
              <a:rPr lang="en-US" dirty="0">
                <a:effectLst/>
              </a:rPr>
              <a:t>110,127 people living in exurban communities in </a:t>
            </a:r>
            <a:r>
              <a:rPr lang="en-US" dirty="0" smtClean="0">
                <a:effectLst/>
              </a:rPr>
              <a:t>[the Madison area] represented </a:t>
            </a:r>
            <a:r>
              <a:rPr lang="en-US" dirty="0">
                <a:effectLst/>
              </a:rPr>
              <a:t>21.9 percent of total metropolitan population. On this count, the Madison, WI metro area ranked number 5 among the 88 largest metro areas</a:t>
            </a:r>
            <a:r>
              <a:rPr lang="en-US" dirty="0" smtClean="0">
                <a:effectLst/>
              </a:rPr>
              <a:t>.</a:t>
            </a:r>
            <a:r>
              <a:rPr lang="en-US" baseline="30000" dirty="0" smtClean="0">
                <a:effectLst/>
              </a:rPr>
              <a:t>1</a:t>
            </a:r>
            <a:r>
              <a:rPr lang="en-US" dirty="0" smtClean="0">
                <a:effectLst/>
              </a:rPr>
              <a:t> </a:t>
            </a:r>
            <a:endParaRPr lang="en-US" dirty="0">
              <a:effectLst/>
            </a:endParaRPr>
          </a:p>
          <a:p>
            <a:r>
              <a:rPr lang="en-US" dirty="0" smtClean="0">
                <a:effectLst/>
              </a:rPr>
              <a:t>Madison</a:t>
            </a:r>
            <a:r>
              <a:rPr lang="en-US" dirty="0">
                <a:effectLst/>
              </a:rPr>
              <a:t>: incorporated 1848.  Population of 236,901 (increased by 20% in the past 20 years).  174 km</a:t>
            </a:r>
            <a:r>
              <a:rPr lang="en-US" baseline="30000" dirty="0">
                <a:effectLst/>
              </a:rPr>
              <a:t>2</a:t>
            </a:r>
            <a:r>
              <a:rPr lang="en-US" dirty="0">
                <a:effectLst/>
              </a:rPr>
              <a:t>.  Population density of 1,361/km</a:t>
            </a:r>
            <a:r>
              <a:rPr lang="en-US" baseline="30000" dirty="0">
                <a:effectLst/>
              </a:rPr>
              <a:t>2</a:t>
            </a:r>
            <a:r>
              <a:rPr lang="en-US" dirty="0" smtClean="0">
                <a:effectLst/>
              </a:rPr>
              <a:t>.</a:t>
            </a:r>
            <a:r>
              <a:rPr lang="en-US" dirty="0">
                <a:effectLst/>
              </a:rPr>
              <a:t> </a:t>
            </a:r>
            <a:r>
              <a:rPr lang="en-US" baseline="30000" dirty="0" smtClean="0">
                <a:effectLst/>
              </a:rPr>
              <a:t>2</a:t>
            </a:r>
          </a:p>
          <a:p>
            <a:r>
              <a:rPr lang="en-US" dirty="0" smtClean="0">
                <a:effectLst/>
              </a:rPr>
              <a:t>Fitchburg (suburb): </a:t>
            </a:r>
            <a:r>
              <a:rPr lang="en-US" dirty="0">
                <a:effectLst/>
              </a:rPr>
              <a:t>incorporated 1983.  In 2011, population of 25,665 (increased by 59% in the past 20 years).  90.39 km</a:t>
            </a:r>
            <a:r>
              <a:rPr lang="en-US" baseline="30000" dirty="0">
                <a:effectLst/>
              </a:rPr>
              <a:t>2</a:t>
            </a:r>
            <a:r>
              <a:rPr lang="en-US" dirty="0">
                <a:effectLst/>
              </a:rPr>
              <a:t>.  Density of 227/</a:t>
            </a:r>
            <a:r>
              <a:rPr lang="en-US" dirty="0" smtClean="0">
                <a:effectLst/>
              </a:rPr>
              <a:t>km</a:t>
            </a:r>
            <a:r>
              <a:rPr lang="en-US" baseline="30000" dirty="0" smtClean="0">
                <a:effectLst/>
              </a:rPr>
              <a:t>2</a:t>
            </a:r>
            <a:r>
              <a:rPr lang="en-US" dirty="0" smtClean="0">
                <a:effectLst/>
              </a:rPr>
              <a:t>. </a:t>
            </a:r>
            <a:r>
              <a:rPr lang="en-US" baseline="30000" dirty="0" smtClean="0">
                <a:effectLst/>
              </a:rPr>
              <a:t>2</a:t>
            </a:r>
            <a:endParaRPr lang="en-US" baseline="30000" dirty="0">
              <a:effectLst/>
            </a:endParaRPr>
          </a:p>
          <a:p>
            <a:endParaRPr lang="en-US" dirty="0">
              <a:effectLst/>
            </a:endParaRPr>
          </a:p>
          <a:p>
            <a:endParaRPr lang="en-US" dirty="0"/>
          </a:p>
        </p:txBody>
      </p:sp>
      <p:sp>
        <p:nvSpPr>
          <p:cNvPr id="4" name="Footer Placeholder 3"/>
          <p:cNvSpPr>
            <a:spLocks noGrp="1"/>
          </p:cNvSpPr>
          <p:nvPr>
            <p:ph type="ftr" sz="quarter" idx="11"/>
          </p:nvPr>
        </p:nvSpPr>
        <p:spPr>
          <a:xfrm>
            <a:off x="443752" y="6356350"/>
            <a:ext cx="8461189" cy="365125"/>
          </a:xfrm>
        </p:spPr>
        <p:txBody>
          <a:bodyPr/>
          <a:lstStyle/>
          <a:p>
            <a:r>
              <a:rPr lang="en-US" dirty="0" smtClean="0"/>
              <a:t>1: Finding Exurbia: America's Changing Landscape at the Metropolitan Fringe A </a:t>
            </a:r>
            <a:r>
              <a:rPr lang="en-US" dirty="0" err="1" smtClean="0"/>
              <a:t>Berube</a:t>
            </a:r>
            <a:r>
              <a:rPr lang="en-US" dirty="0" smtClean="0"/>
              <a:t>, A Singer, JH Wilson, WH Frey - Washington, DC: The Brookings Institution, 2006</a:t>
            </a:r>
          </a:p>
          <a:p>
            <a:r>
              <a:rPr lang="en-US" dirty="0" smtClean="0"/>
              <a:t>2: Allen and Waller – personal communication</a:t>
            </a:r>
            <a:endParaRPr lang="en-US" dirty="0"/>
          </a:p>
        </p:txBody>
      </p:sp>
    </p:spTree>
    <p:extLst>
      <p:ext uri="{BB962C8B-B14F-4D97-AF65-F5344CB8AC3E}">
        <p14:creationId xmlns:p14="http://schemas.microsoft.com/office/powerpoint/2010/main" val="2254933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60" y="79468"/>
            <a:ext cx="8665882" cy="1417638"/>
          </a:xfrm>
        </p:spPr>
        <p:txBody>
          <a:bodyPr/>
          <a:lstStyle/>
          <a:p>
            <a:r>
              <a:rPr lang="en-US" dirty="0" smtClean="0"/>
              <a:t>How Sprawl Affects Madison</a:t>
            </a:r>
            <a:endParaRPr lang="en-US" dirty="0"/>
          </a:p>
        </p:txBody>
      </p:sp>
      <p:sp>
        <p:nvSpPr>
          <p:cNvPr id="3" name="Content Placeholder 2"/>
          <p:cNvSpPr>
            <a:spLocks noGrp="1"/>
          </p:cNvSpPr>
          <p:nvPr>
            <p:ph idx="1"/>
          </p:nvPr>
        </p:nvSpPr>
        <p:spPr/>
        <p:txBody>
          <a:bodyPr>
            <a:normAutofit/>
          </a:bodyPr>
          <a:lstStyle/>
          <a:p>
            <a:r>
              <a:rPr lang="en-US" dirty="0" smtClean="0"/>
              <a:t>Property taxes in Dane County rising 3.57 times faster than population is growing!</a:t>
            </a:r>
          </a:p>
          <a:p>
            <a:r>
              <a:rPr lang="en-US" dirty="0" smtClean="0"/>
              <a:t>Short “rush hour” is growing – more traffic</a:t>
            </a:r>
          </a:p>
          <a:p>
            <a:r>
              <a:rPr lang="en-US" dirty="0" smtClean="0"/>
              <a:t>Decreased community ties because of decentralization</a:t>
            </a:r>
          </a:p>
          <a:p>
            <a:r>
              <a:rPr lang="en-US" dirty="0" smtClean="0"/>
              <a:t>Specialized zoning fragments community functions</a:t>
            </a:r>
          </a:p>
          <a:p>
            <a:r>
              <a:rPr lang="en-US" dirty="0" smtClean="0"/>
              <a:t>Water pollution</a:t>
            </a:r>
            <a:endParaRPr lang="en-US" dirty="0"/>
          </a:p>
        </p:txBody>
      </p:sp>
      <p:sp>
        <p:nvSpPr>
          <p:cNvPr id="4" name="Footer Placeholder 3"/>
          <p:cNvSpPr>
            <a:spLocks noGrp="1"/>
          </p:cNvSpPr>
          <p:nvPr>
            <p:ph type="ftr" sz="quarter" idx="11"/>
          </p:nvPr>
        </p:nvSpPr>
        <p:spPr>
          <a:xfrm>
            <a:off x="443752" y="6356350"/>
            <a:ext cx="8461189" cy="365125"/>
          </a:xfrm>
        </p:spPr>
        <p:txBody>
          <a:bodyPr/>
          <a:lstStyle/>
          <a:p>
            <a:r>
              <a:rPr lang="en-US" dirty="0" smtClean="0"/>
              <a:t>Source: </a:t>
            </a:r>
            <a:r>
              <a:rPr lang="en-US" dirty="0">
                <a:hlinkClick r:id="rId2"/>
              </a:rPr>
              <a:t>http://www.sierraclub.org/sprawl/articles/</a:t>
            </a:r>
            <a:r>
              <a:rPr lang="en-US" dirty="0" smtClean="0">
                <a:hlinkClick r:id="rId2"/>
              </a:rPr>
              <a:t>cost.asp</a:t>
            </a:r>
            <a:endParaRPr lang="en-US" dirty="0" smtClean="0"/>
          </a:p>
          <a:p>
            <a:r>
              <a:rPr lang="en-US" dirty="0"/>
              <a:t>Source: http://</a:t>
            </a:r>
            <a:r>
              <a:rPr lang="en-US" dirty="0" err="1"/>
              <a:t>www.collegiatetimes.com</a:t>
            </a:r>
            <a:r>
              <a:rPr lang="en-US" dirty="0"/>
              <a:t>/stories/3025/speaker-discusses-problems-with-urban-sprawl</a:t>
            </a:r>
          </a:p>
        </p:txBody>
      </p:sp>
    </p:spTree>
    <p:extLst>
      <p:ext uri="{BB962C8B-B14F-4D97-AF65-F5344CB8AC3E}">
        <p14:creationId xmlns:p14="http://schemas.microsoft.com/office/powerpoint/2010/main" val="3333002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Trends in Madison</a:t>
            </a:r>
            <a:endParaRPr lang="en-US" dirty="0"/>
          </a:p>
        </p:txBody>
      </p:sp>
      <p:sp>
        <p:nvSpPr>
          <p:cNvPr id="3" name="Content Placeholder 2"/>
          <p:cNvSpPr>
            <a:spLocks noGrp="1"/>
          </p:cNvSpPr>
          <p:nvPr>
            <p:ph idx="1"/>
          </p:nvPr>
        </p:nvSpPr>
        <p:spPr/>
        <p:txBody>
          <a:bodyPr>
            <a:normAutofit lnSpcReduction="10000"/>
          </a:bodyPr>
          <a:lstStyle/>
          <a:p>
            <a:r>
              <a:rPr lang="en-US" dirty="0" smtClean="0"/>
              <a:t>Like many other urban areas, the municipalities surrounding Madison have grown much faster than the city itself since 1970</a:t>
            </a:r>
          </a:p>
          <a:p>
            <a:pPr marL="0" indent="0">
              <a:buNone/>
            </a:pPr>
            <a:r>
              <a:rPr lang="en-US" dirty="0" smtClean="0"/>
              <a:t>This trend requires an increase in public services:</a:t>
            </a:r>
            <a:endParaRPr lang="en-US" dirty="0"/>
          </a:p>
          <a:p>
            <a:pPr lvl="1"/>
            <a:r>
              <a:rPr lang="en-US" dirty="0" smtClean="0"/>
              <a:t>Road construction</a:t>
            </a:r>
          </a:p>
          <a:p>
            <a:pPr lvl="1"/>
            <a:r>
              <a:rPr lang="en-US" dirty="0" smtClean="0"/>
              <a:t>Energy</a:t>
            </a:r>
          </a:p>
          <a:p>
            <a:pPr lvl="1"/>
            <a:r>
              <a:rPr lang="en-US" dirty="0" smtClean="0"/>
              <a:t>Wastewater treatment</a:t>
            </a:r>
          </a:p>
          <a:p>
            <a:pPr lvl="1"/>
            <a:r>
              <a:rPr lang="en-US" dirty="0" smtClean="0"/>
              <a:t>Schools, fire, police</a:t>
            </a:r>
            <a:endParaRPr lang="en-US" dirty="0"/>
          </a:p>
          <a:p>
            <a:r>
              <a:rPr lang="en-US" dirty="0" smtClean="0"/>
              <a:t>These services are more spread out, and cost more money per citizen than in urban centers</a:t>
            </a:r>
            <a:endParaRPr lang="en-US" dirty="0"/>
          </a:p>
          <a:p>
            <a:pPr lvl="1"/>
            <a:endParaRPr lang="en-US" dirty="0" smtClean="0"/>
          </a:p>
          <a:p>
            <a:pPr lvl="1"/>
            <a:endParaRPr lang="en-US" dirty="0"/>
          </a:p>
        </p:txBody>
      </p:sp>
    </p:spTree>
    <p:extLst>
      <p:ext uri="{BB962C8B-B14F-4D97-AF65-F5344CB8AC3E}">
        <p14:creationId xmlns:p14="http://schemas.microsoft.com/office/powerpoint/2010/main" val="1115456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2-10-09 at 6.19.11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06133" y="185185"/>
            <a:ext cx="7258180" cy="6171165"/>
          </a:xfrm>
          <a:prstGeom prst="rect">
            <a:avLst/>
          </a:prstGeom>
        </p:spPr>
      </p:pic>
      <p:sp>
        <p:nvSpPr>
          <p:cNvPr id="6" name="Footer Placeholder 6"/>
          <p:cNvSpPr>
            <a:spLocks noGrp="1"/>
          </p:cNvSpPr>
          <p:nvPr>
            <p:ph type="ftr" sz="quarter" idx="11"/>
          </p:nvPr>
        </p:nvSpPr>
        <p:spPr>
          <a:xfrm>
            <a:off x="443753" y="6356350"/>
            <a:ext cx="8115266" cy="365125"/>
          </a:xfrm>
        </p:spPr>
        <p:txBody>
          <a:bodyPr/>
          <a:lstStyle/>
          <a:p>
            <a:r>
              <a:rPr lang="en-US" dirty="0" smtClean="0"/>
              <a:t>Source: Wisconsin State Journal, 2011.  http://</a:t>
            </a:r>
            <a:r>
              <a:rPr lang="en-US" dirty="0" err="1" smtClean="0"/>
              <a:t>host.madison.com</a:t>
            </a:r>
            <a:r>
              <a:rPr lang="en-US" dirty="0" smtClean="0"/>
              <a:t>/</a:t>
            </a:r>
            <a:r>
              <a:rPr lang="en-US" dirty="0" err="1" smtClean="0"/>
              <a:t>wsj</a:t>
            </a:r>
            <a:r>
              <a:rPr lang="en-US" dirty="0" smtClean="0"/>
              <a:t>/news/local/</a:t>
            </a:r>
            <a:r>
              <a:rPr lang="en-US" dirty="0" err="1" smtClean="0"/>
              <a:t>govt</a:t>
            </a:r>
            <a:r>
              <a:rPr lang="en-US" dirty="0" smtClean="0"/>
              <a:t>-and-politics/article_45d45f6a-f81e-11e0-98b7-001cc4c03286.html</a:t>
            </a:r>
            <a:endParaRPr lang="en-US" dirty="0"/>
          </a:p>
        </p:txBody>
      </p:sp>
      <p:sp>
        <p:nvSpPr>
          <p:cNvPr id="8" name="TextBox 7"/>
          <p:cNvSpPr txBox="1"/>
          <p:nvPr/>
        </p:nvSpPr>
        <p:spPr>
          <a:xfrm>
            <a:off x="1090706" y="1479176"/>
            <a:ext cx="2465295" cy="923330"/>
          </a:xfrm>
          <a:prstGeom prst="rect">
            <a:avLst/>
          </a:prstGeom>
          <a:noFill/>
        </p:spPr>
        <p:txBody>
          <a:bodyPr wrap="square" rtlCol="0">
            <a:spAutoFit/>
          </a:bodyPr>
          <a:lstStyle/>
          <a:p>
            <a:r>
              <a:rPr lang="en-US" b="1" dirty="0" smtClean="0">
                <a:solidFill>
                  <a:srgbClr val="FF0000"/>
                </a:solidFill>
              </a:rPr>
              <a:t>BIGGER SUBURBS</a:t>
            </a:r>
          </a:p>
          <a:p>
            <a:endParaRPr lang="en-US" b="1" dirty="0">
              <a:solidFill>
                <a:srgbClr val="FF0000"/>
              </a:solidFill>
            </a:endParaRPr>
          </a:p>
          <a:p>
            <a:r>
              <a:rPr lang="en-US" b="1" dirty="0" smtClean="0">
                <a:solidFill>
                  <a:srgbClr val="FF0000"/>
                </a:solidFill>
              </a:rPr>
              <a:t>MORE TRAFFIC</a:t>
            </a:r>
          </a:p>
        </p:txBody>
      </p:sp>
    </p:spTree>
    <p:extLst>
      <p:ext uri="{BB962C8B-B14F-4D97-AF65-F5344CB8AC3E}">
        <p14:creationId xmlns:p14="http://schemas.microsoft.com/office/powerpoint/2010/main" val="1937566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3800"/>
            <a:ext cx="9144000" cy="4457221"/>
          </a:xfrm>
          <a:prstGeom prst="rect">
            <a:avLst/>
          </a:prstGeom>
        </p:spPr>
      </p:pic>
      <p:sp>
        <p:nvSpPr>
          <p:cNvPr id="7" name="Footer Placeholder 6"/>
          <p:cNvSpPr>
            <a:spLocks noGrp="1"/>
          </p:cNvSpPr>
          <p:nvPr>
            <p:ph type="ftr" sz="quarter" idx="11"/>
          </p:nvPr>
        </p:nvSpPr>
        <p:spPr>
          <a:xfrm>
            <a:off x="443753" y="6356350"/>
            <a:ext cx="8115266" cy="365125"/>
          </a:xfrm>
        </p:spPr>
        <p:txBody>
          <a:bodyPr/>
          <a:lstStyle/>
          <a:p>
            <a:r>
              <a:rPr lang="en-US" dirty="0" smtClean="0"/>
              <a:t>Source: Wisconsin State Journal, 2011.  http://</a:t>
            </a:r>
            <a:r>
              <a:rPr lang="en-US" dirty="0" err="1" smtClean="0"/>
              <a:t>host.madison.com</a:t>
            </a:r>
            <a:r>
              <a:rPr lang="en-US" dirty="0" smtClean="0"/>
              <a:t>/</a:t>
            </a:r>
            <a:r>
              <a:rPr lang="en-US" dirty="0" err="1" smtClean="0"/>
              <a:t>wsj</a:t>
            </a:r>
            <a:r>
              <a:rPr lang="en-US" dirty="0" smtClean="0"/>
              <a:t>/news/local/</a:t>
            </a:r>
            <a:r>
              <a:rPr lang="en-US" dirty="0" err="1" smtClean="0"/>
              <a:t>govt</a:t>
            </a:r>
            <a:r>
              <a:rPr lang="en-US" dirty="0" smtClean="0"/>
              <a:t>-and-politics/article_45d45f6a-f81e-11e0-98b7-001cc4c03286.html</a:t>
            </a:r>
            <a:endParaRPr lang="en-US" dirty="0"/>
          </a:p>
        </p:txBody>
      </p:sp>
      <p:sp>
        <p:nvSpPr>
          <p:cNvPr id="8" name="TextBox 7"/>
          <p:cNvSpPr txBox="1"/>
          <p:nvPr/>
        </p:nvSpPr>
        <p:spPr>
          <a:xfrm>
            <a:off x="443753" y="463176"/>
            <a:ext cx="8142942" cy="584776"/>
          </a:xfrm>
          <a:prstGeom prst="rect">
            <a:avLst/>
          </a:prstGeom>
          <a:noFill/>
        </p:spPr>
        <p:txBody>
          <a:bodyPr wrap="square" rtlCol="0">
            <a:spAutoFit/>
          </a:bodyPr>
          <a:lstStyle/>
          <a:p>
            <a:r>
              <a:rPr lang="en-US" sz="3200" dirty="0" smtClean="0"/>
              <a:t>Growth and Sprawl Burden </a:t>
            </a:r>
            <a:r>
              <a:rPr lang="en-US" sz="3200" dirty="0"/>
              <a:t>L</a:t>
            </a:r>
            <a:r>
              <a:rPr lang="en-US" sz="3200" dirty="0" smtClean="0"/>
              <a:t>ocal Aquifers.</a:t>
            </a:r>
            <a:endParaRPr lang="en-US" sz="3200" dirty="0"/>
          </a:p>
        </p:txBody>
      </p:sp>
    </p:spTree>
    <p:extLst>
      <p:ext uri="{BB962C8B-B14F-4D97-AF65-F5344CB8AC3E}">
        <p14:creationId xmlns:p14="http://schemas.microsoft.com/office/powerpoint/2010/main" val="2418207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UW Madison Arboretum: a Case Study</a:t>
            </a:r>
            <a:endParaRPr lang="en-US" dirty="0"/>
          </a:p>
        </p:txBody>
      </p:sp>
      <p:pic>
        <p:nvPicPr>
          <p:cNvPr id="5" name="Content Placeholder 4" descr="DeerinArboretumMed.jpg"/>
          <p:cNvPicPr>
            <a:picLocks noGrp="1" noChangeAspect="1"/>
          </p:cNvPicPr>
          <p:nvPr>
            <p:ph idx="1"/>
          </p:nvPr>
        </p:nvPicPr>
        <p:blipFill>
          <a:blip r:embed="rId2">
            <a:extLst>
              <a:ext uri="{28A0092B-C50C-407E-A947-70E740481C1C}">
                <a14:useLocalDpi xmlns:a14="http://schemas.microsoft.com/office/drawing/2010/main" val="0"/>
              </a:ext>
            </a:extLst>
          </a:blip>
          <a:srcRect t="8604" b="8604"/>
          <a:stretch>
            <a:fillRect/>
          </a:stretch>
        </p:blipFill>
        <p:spPr/>
      </p:pic>
      <p:sp>
        <p:nvSpPr>
          <p:cNvPr id="4" name="Footer Placeholder 3"/>
          <p:cNvSpPr>
            <a:spLocks noGrp="1"/>
          </p:cNvSpPr>
          <p:nvPr>
            <p:ph type="ftr" sz="quarter" idx="11"/>
          </p:nvPr>
        </p:nvSpPr>
        <p:spPr>
          <a:xfrm>
            <a:off x="443753" y="6356350"/>
            <a:ext cx="5966012" cy="365125"/>
          </a:xfrm>
        </p:spPr>
        <p:txBody>
          <a:bodyPr/>
          <a:lstStyle/>
          <a:p>
            <a:r>
              <a:rPr lang="en-US" dirty="0" smtClean="0"/>
              <a:t>Photo source: http://k43.pbase.com/o4/80/676180/1/63570632.7JzuDTml.DeerinArboretumMed.jpg</a:t>
            </a:r>
            <a:endParaRPr lang="en-US" dirty="0"/>
          </a:p>
        </p:txBody>
      </p:sp>
    </p:spTree>
    <p:extLst>
      <p:ext uri="{BB962C8B-B14F-4D97-AF65-F5344CB8AC3E}">
        <p14:creationId xmlns:p14="http://schemas.microsoft.com/office/powerpoint/2010/main" val="373334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UW Madison Arboretum</a:t>
            </a:r>
            <a:endParaRPr lang="en-US" dirty="0"/>
          </a:p>
        </p:txBody>
      </p:sp>
      <p:sp>
        <p:nvSpPr>
          <p:cNvPr id="3" name="Content Placeholder 2"/>
          <p:cNvSpPr>
            <a:spLocks noGrp="1"/>
          </p:cNvSpPr>
          <p:nvPr>
            <p:ph idx="1"/>
          </p:nvPr>
        </p:nvSpPr>
        <p:spPr/>
        <p:txBody>
          <a:bodyPr/>
          <a:lstStyle/>
          <a:p>
            <a:r>
              <a:rPr lang="en-US" dirty="0" smtClean="0"/>
              <a:t>Established in the early 1930s</a:t>
            </a:r>
          </a:p>
          <a:p>
            <a:r>
              <a:rPr lang="en-US" dirty="0" smtClean="0"/>
              <a:t>Many different restored ecotypes:</a:t>
            </a:r>
          </a:p>
          <a:p>
            <a:pPr lvl="1"/>
            <a:r>
              <a:rPr lang="en-US" dirty="0" smtClean="0"/>
              <a:t>Prairies</a:t>
            </a:r>
          </a:p>
          <a:p>
            <a:pPr lvl="1"/>
            <a:r>
              <a:rPr lang="en-US" dirty="0" smtClean="0"/>
              <a:t>Deciduous forest</a:t>
            </a:r>
          </a:p>
          <a:p>
            <a:pPr lvl="1"/>
            <a:r>
              <a:rPr lang="en-US" dirty="0" smtClean="0"/>
              <a:t>Conifer forest</a:t>
            </a:r>
          </a:p>
          <a:p>
            <a:pPr lvl="1"/>
            <a:r>
              <a:rPr lang="en-US" dirty="0" smtClean="0"/>
              <a:t>Wetland</a:t>
            </a:r>
          </a:p>
          <a:p>
            <a:r>
              <a:rPr lang="en-US" dirty="0" smtClean="0"/>
              <a:t>Also many horticultural plants</a:t>
            </a:r>
          </a:p>
        </p:txBody>
      </p:sp>
    </p:spTree>
    <p:extLst>
      <p:ext uri="{BB962C8B-B14F-4D97-AF65-F5344CB8AC3E}">
        <p14:creationId xmlns:p14="http://schemas.microsoft.com/office/powerpoint/2010/main" val="1679030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45" y="-159591"/>
            <a:ext cx="4233397" cy="1991378"/>
          </a:xfrm>
        </p:spPr>
        <p:txBody>
          <a:bodyPr/>
          <a:lstStyle/>
          <a:p>
            <a:r>
              <a:rPr lang="en-US" dirty="0" smtClean="0"/>
              <a:t>UW Madison Arboretum</a:t>
            </a:r>
            <a:endParaRPr lang="en-US" dirty="0"/>
          </a:p>
        </p:txBody>
      </p:sp>
      <p:sp>
        <p:nvSpPr>
          <p:cNvPr id="3" name="Content Placeholder 2"/>
          <p:cNvSpPr>
            <a:spLocks noGrp="1"/>
          </p:cNvSpPr>
          <p:nvPr>
            <p:ph idx="1"/>
          </p:nvPr>
        </p:nvSpPr>
        <p:spPr>
          <a:xfrm>
            <a:off x="254000" y="1831788"/>
            <a:ext cx="4625041" cy="4766236"/>
          </a:xfrm>
        </p:spPr>
        <p:txBody>
          <a:bodyPr>
            <a:normAutofit lnSpcReduction="10000"/>
          </a:bodyPr>
          <a:lstStyle/>
          <a:p>
            <a:r>
              <a:rPr lang="en-US" dirty="0" smtClean="0"/>
              <a:t>Some of the best examples of restored prairie in the country</a:t>
            </a:r>
          </a:p>
          <a:p>
            <a:r>
              <a:rPr lang="en-US" dirty="0" smtClean="0"/>
              <a:t>Greene Prairie was </a:t>
            </a:r>
            <a:r>
              <a:rPr lang="en-US" dirty="0" err="1" smtClean="0"/>
              <a:t>handplanted</a:t>
            </a:r>
            <a:r>
              <a:rPr lang="en-US" dirty="0" smtClean="0"/>
              <a:t> in the 1940s and 1950s – 12,000 seedlings planted by hand</a:t>
            </a:r>
          </a:p>
          <a:p>
            <a:r>
              <a:rPr lang="en-US" dirty="0" smtClean="0"/>
              <a:t>Almost all prairie has been destroyed by agriculture and other development</a:t>
            </a:r>
          </a:p>
          <a:p>
            <a:r>
              <a:rPr lang="en-US" dirty="0" smtClean="0"/>
              <a:t>0.09% of the original </a:t>
            </a:r>
            <a:r>
              <a:rPr lang="en-US" dirty="0" err="1" smtClean="0"/>
              <a:t>tallgrass</a:t>
            </a:r>
            <a:r>
              <a:rPr lang="en-US" dirty="0" smtClean="0"/>
              <a:t> prairie remains</a:t>
            </a:r>
            <a:endParaRPr lang="en-US" dirty="0"/>
          </a:p>
        </p:txBody>
      </p:sp>
      <p:pic>
        <p:nvPicPr>
          <p:cNvPr id="4" name="Picture 3" descr="Screen Shot 2012-10-10 at 11.16.0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571" y="248023"/>
            <a:ext cx="3987800" cy="6350000"/>
          </a:xfrm>
          <a:prstGeom prst="rect">
            <a:avLst/>
          </a:prstGeom>
        </p:spPr>
      </p:pic>
      <p:sp>
        <p:nvSpPr>
          <p:cNvPr id="5" name="Footer Placeholder 4"/>
          <p:cNvSpPr>
            <a:spLocks noGrp="1"/>
          </p:cNvSpPr>
          <p:nvPr>
            <p:ph type="ftr" sz="quarter" idx="11"/>
          </p:nvPr>
        </p:nvSpPr>
        <p:spPr>
          <a:xfrm>
            <a:off x="443753" y="6492875"/>
            <a:ext cx="8542618" cy="365125"/>
          </a:xfrm>
        </p:spPr>
        <p:txBody>
          <a:bodyPr/>
          <a:lstStyle/>
          <a:p>
            <a:r>
              <a:rPr lang="en-US" dirty="0" smtClean="0"/>
              <a:t>Source: Carl Kurtz. Iowa's Wild Places: An Exploration With Carl Kurtz (Iowa Heritage Collection) Iowa State Press; 1st edition (July 30, 1996).  Photo source: </a:t>
            </a:r>
            <a:r>
              <a:rPr lang="en-US" dirty="0" err="1" smtClean="0"/>
              <a:t>Amazon.com</a:t>
            </a:r>
            <a:endParaRPr lang="en-US" dirty="0"/>
          </a:p>
        </p:txBody>
      </p:sp>
    </p:spTree>
    <p:extLst>
      <p:ext uri="{BB962C8B-B14F-4D97-AF65-F5344CB8AC3E}">
        <p14:creationId xmlns:p14="http://schemas.microsoft.com/office/powerpoint/2010/main" val="1169286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Arboretum Battles Sprawl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80 acre housing development called Harlan Hills proposed in the mid 1990’s</a:t>
            </a:r>
          </a:p>
          <a:p>
            <a:pPr lvl="1"/>
            <a:r>
              <a:rPr lang="en-US" dirty="0" smtClean="0"/>
              <a:t>Right next to the Arboretum’s Greene Prairie</a:t>
            </a:r>
          </a:p>
          <a:p>
            <a:r>
              <a:rPr lang="en-US" dirty="0" smtClean="0"/>
              <a:t>Huge resistance from Arboretum and general public</a:t>
            </a:r>
          </a:p>
          <a:p>
            <a:pPr lvl="1"/>
            <a:r>
              <a:rPr lang="en-US" dirty="0" smtClean="0"/>
              <a:t>Didn’t want to jeopardize the Greene Prairie</a:t>
            </a:r>
          </a:p>
          <a:p>
            <a:pPr lvl="1"/>
            <a:r>
              <a:rPr lang="en-US" dirty="0" smtClean="0"/>
              <a:t>Significant aesthetic degradation – could see big houses from the Prairie if developed</a:t>
            </a:r>
          </a:p>
          <a:p>
            <a:r>
              <a:rPr lang="en-US" dirty="0" smtClean="0"/>
              <a:t>Large battle, zoning conflicts, ultimately developer won</a:t>
            </a:r>
          </a:p>
          <a:p>
            <a:r>
              <a:rPr lang="en-US" dirty="0" smtClean="0"/>
              <a:t>Turned down Arboretum’s offer to buy the land – developer wanted double the land’s appraised value</a:t>
            </a:r>
            <a:endParaRPr lang="en-US" dirty="0"/>
          </a:p>
        </p:txBody>
      </p:sp>
      <p:sp>
        <p:nvSpPr>
          <p:cNvPr id="4" name="Footer Placeholder 3"/>
          <p:cNvSpPr>
            <a:spLocks noGrp="1"/>
          </p:cNvSpPr>
          <p:nvPr>
            <p:ph type="ftr" sz="quarter" idx="11"/>
          </p:nvPr>
        </p:nvSpPr>
        <p:spPr/>
        <p:txBody>
          <a:bodyPr/>
          <a:lstStyle/>
          <a:p>
            <a:r>
              <a:rPr lang="en-US" smtClean="0"/>
              <a:t>Source: Capital Times, October 28, 1998</a:t>
            </a:r>
            <a:endParaRPr lang="en-US"/>
          </a:p>
        </p:txBody>
      </p:sp>
    </p:spTree>
    <p:extLst>
      <p:ext uri="{BB962C8B-B14F-4D97-AF65-F5344CB8AC3E}">
        <p14:creationId xmlns:p14="http://schemas.microsoft.com/office/powerpoint/2010/main" val="4052108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468"/>
            <a:ext cx="9144000" cy="1417638"/>
          </a:xfrm>
        </p:spPr>
        <p:txBody>
          <a:bodyPr/>
          <a:lstStyle/>
          <a:p>
            <a:r>
              <a:rPr lang="en-US" dirty="0" smtClean="0"/>
              <a:t>Developer made his millions by breeding and selling lab </a:t>
            </a:r>
            <a:r>
              <a:rPr lang="en-US" dirty="0"/>
              <a:t>r</a:t>
            </a:r>
            <a:r>
              <a:rPr lang="en-US" dirty="0" smtClean="0"/>
              <a:t>ats</a:t>
            </a:r>
            <a:endParaRPr lang="en-US" dirty="0"/>
          </a:p>
        </p:txBody>
      </p:sp>
      <p:pic>
        <p:nvPicPr>
          <p:cNvPr id="6" name="Picture 5" descr="pinkyAndBrain_traced.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29553" y="1643529"/>
            <a:ext cx="6684682" cy="4867088"/>
          </a:xfrm>
          <a:prstGeom prst="rect">
            <a:avLst/>
          </a:prstGeom>
        </p:spPr>
      </p:pic>
      <p:sp>
        <p:nvSpPr>
          <p:cNvPr id="7" name="Footer Placeholder 6"/>
          <p:cNvSpPr>
            <a:spLocks noGrp="1"/>
          </p:cNvSpPr>
          <p:nvPr>
            <p:ph type="ftr" sz="quarter" idx="11"/>
          </p:nvPr>
        </p:nvSpPr>
        <p:spPr>
          <a:xfrm>
            <a:off x="174812" y="6483817"/>
            <a:ext cx="7475070" cy="336830"/>
          </a:xfrm>
        </p:spPr>
        <p:txBody>
          <a:bodyPr/>
          <a:lstStyle/>
          <a:p>
            <a:r>
              <a:rPr lang="en-US" dirty="0" smtClean="0"/>
              <a:t>Source: http://</a:t>
            </a:r>
            <a:r>
              <a:rPr lang="en-US" dirty="0" err="1" smtClean="0"/>
              <a:t>freedomshenanigans.blogspot.com</a:t>
            </a:r>
            <a:r>
              <a:rPr lang="en-US" dirty="0" smtClean="0"/>
              <a:t>/2010/06/soothing-savage-breast-no-</a:t>
            </a:r>
            <a:r>
              <a:rPr lang="en-US" dirty="0" err="1" smtClean="0"/>
              <a:t>really.html</a:t>
            </a:r>
            <a:endParaRPr lang="en-US" dirty="0"/>
          </a:p>
        </p:txBody>
      </p:sp>
    </p:spTree>
    <p:extLst>
      <p:ext uri="{BB962C8B-B14F-4D97-AF65-F5344CB8AC3E}">
        <p14:creationId xmlns:p14="http://schemas.microsoft.com/office/powerpoint/2010/main" val="3711151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Animals Can’t Afford Condos</a:t>
            </a:r>
            <a:endParaRPr lang="en-US" dirty="0"/>
          </a:p>
        </p:txBody>
      </p:sp>
      <p:pic>
        <p:nvPicPr>
          <p:cNvPr id="4" name="Content Placeholder 3" descr="Calvin Sprawl.jpg"/>
          <p:cNvPicPr>
            <a:picLocks noGrp="1" noChangeAspect="1"/>
          </p:cNvPicPr>
          <p:nvPr>
            <p:ph idx="1"/>
          </p:nvPr>
        </p:nvPicPr>
        <p:blipFill>
          <a:blip r:embed="rId2">
            <a:extLst>
              <a:ext uri="{28A0092B-C50C-407E-A947-70E740481C1C}">
                <a14:useLocalDpi xmlns:a14="http://schemas.microsoft.com/office/drawing/2010/main" val="0"/>
              </a:ext>
            </a:extLst>
          </a:blip>
          <a:srcRect t="-34199" b="-34199"/>
          <a:stretch>
            <a:fillRect/>
          </a:stretch>
        </p:blipFill>
        <p:spPr>
          <a:xfrm>
            <a:off x="130151" y="1179574"/>
            <a:ext cx="8884428" cy="4881066"/>
          </a:xfrm>
        </p:spPr>
      </p:pic>
      <p:sp>
        <p:nvSpPr>
          <p:cNvPr id="5" name="Footer Placeholder 4"/>
          <p:cNvSpPr>
            <a:spLocks noGrp="1"/>
          </p:cNvSpPr>
          <p:nvPr>
            <p:ph type="ftr" sz="quarter" idx="11"/>
          </p:nvPr>
        </p:nvSpPr>
        <p:spPr>
          <a:xfrm>
            <a:off x="130150" y="6356350"/>
            <a:ext cx="8072555" cy="365125"/>
          </a:xfrm>
        </p:spPr>
        <p:txBody>
          <a:bodyPr/>
          <a:lstStyle/>
          <a:p>
            <a:r>
              <a:rPr lang="en-US" dirty="0" smtClean="0"/>
              <a:t>Source: http://</a:t>
            </a:r>
            <a:r>
              <a:rPr lang="en-US" dirty="0" err="1" smtClean="0"/>
              <a:t>dogdaz.com</a:t>
            </a:r>
            <a:r>
              <a:rPr lang="en-US" dirty="0" smtClean="0"/>
              <a:t>/2012/03/20/animals-cant-afford-condos/</a:t>
            </a:r>
            <a:endParaRPr lang="en-US" dirty="0"/>
          </a:p>
        </p:txBody>
      </p:sp>
    </p:spTree>
    <p:extLst>
      <p:ext uri="{BB962C8B-B14F-4D97-AF65-F5344CB8AC3E}">
        <p14:creationId xmlns:p14="http://schemas.microsoft.com/office/powerpoint/2010/main" val="26120542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134" y="18826"/>
            <a:ext cx="7612063" cy="1417638"/>
          </a:xfrm>
        </p:spPr>
        <p:txBody>
          <a:bodyPr/>
          <a:lstStyle/>
          <a:p>
            <a:r>
              <a:rPr lang="en-US" dirty="0" smtClean="0"/>
              <a:t>Harlan Hills</a:t>
            </a:r>
            <a:endParaRPr lang="en-US" dirty="0"/>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7155" y="1840006"/>
            <a:ext cx="3606165" cy="4808219"/>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30195" y="2160046"/>
            <a:ext cx="5146338" cy="3859754"/>
          </a:xfrm>
          <a:prstGeom prst="rect">
            <a:avLst/>
          </a:prstGeom>
        </p:spPr>
      </p:pic>
    </p:spTree>
    <p:extLst>
      <p:ext uri="{BB962C8B-B14F-4D97-AF65-F5344CB8AC3E}">
        <p14:creationId xmlns:p14="http://schemas.microsoft.com/office/powerpoint/2010/main" val="2498688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818121" cy="1417638"/>
          </a:xfrm>
        </p:spPr>
        <p:txBody>
          <a:bodyPr/>
          <a:lstStyle/>
          <a:p>
            <a:r>
              <a:rPr lang="en-US" sz="3200" smtClean="0"/>
              <a:t>High property prices in Harlan Hills area</a:t>
            </a:r>
            <a:endParaRPr lang="en-US" sz="320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8166" t="4684" b="10569"/>
          <a:stretch/>
        </p:blipFill>
        <p:spPr>
          <a:xfrm>
            <a:off x="765174" y="1237359"/>
            <a:ext cx="7818121" cy="5391807"/>
          </a:xfrm>
          <a:prstGeom prst="rect">
            <a:avLst/>
          </a:prstGeom>
        </p:spPr>
      </p:pic>
    </p:spTree>
    <p:extLst>
      <p:ext uri="{BB962C8B-B14F-4D97-AF65-F5344CB8AC3E}">
        <p14:creationId xmlns:p14="http://schemas.microsoft.com/office/powerpoint/2010/main" val="25521209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818121" cy="1417638"/>
          </a:xfrm>
        </p:spPr>
        <p:txBody>
          <a:bodyPr/>
          <a:lstStyle/>
          <a:p>
            <a:r>
              <a:rPr lang="en-US" sz="3200" smtClean="0"/>
              <a:t>High property prices in Harlan Hills area</a:t>
            </a:r>
            <a:endParaRPr lang="en-US" sz="3200"/>
          </a:p>
        </p:txBody>
      </p:sp>
      <p:sp>
        <p:nvSpPr>
          <p:cNvPr id="3" name="Content Placeholder 2"/>
          <p:cNvSpPr>
            <a:spLocks noGrp="1"/>
          </p:cNvSpPr>
          <p:nvPr>
            <p:ph idx="1"/>
          </p:nvPr>
        </p:nvSpPr>
        <p:spPr/>
        <p:txBody>
          <a:bodyPr>
            <a:normAutofit/>
          </a:bodyPr>
          <a:lstStyle/>
          <a:p>
            <a:pPr marL="0" indent="0">
              <a:buNone/>
            </a:pPr>
            <a:r>
              <a:rPr lang="en-US" sz="3200" dirty="0" smtClean="0"/>
              <a:t>Ironically, property values are higher when they are closer to the arboretum!</a:t>
            </a:r>
            <a:endParaRPr lang="en-US" sz="3200" dirty="0"/>
          </a:p>
        </p:txBody>
      </p:sp>
    </p:spTree>
    <p:extLst>
      <p:ext uri="{BB962C8B-B14F-4D97-AF65-F5344CB8AC3E}">
        <p14:creationId xmlns:p14="http://schemas.microsoft.com/office/powerpoint/2010/main" val="2451432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mtClean="0"/>
              <a:t>Main Problems:</a:t>
            </a:r>
            <a:endParaRPr lang="en-US" dirty="0"/>
          </a:p>
        </p:txBody>
      </p:sp>
      <p:sp>
        <p:nvSpPr>
          <p:cNvPr id="3" name="Content Placeholder 2"/>
          <p:cNvSpPr>
            <a:spLocks noGrp="1"/>
          </p:cNvSpPr>
          <p:nvPr>
            <p:ph idx="1"/>
          </p:nvPr>
        </p:nvSpPr>
        <p:spPr/>
        <p:txBody>
          <a:bodyPr>
            <a:normAutofit/>
          </a:bodyPr>
          <a:lstStyle/>
          <a:p>
            <a:r>
              <a:rPr lang="en-US" sz="3000" dirty="0" smtClean="0"/>
              <a:t>Sprawl and development in nearby areas overload the Dunn’s Marsh watershed</a:t>
            </a:r>
          </a:p>
          <a:p>
            <a:r>
              <a:rPr lang="en-US" sz="3000" dirty="0" smtClean="0"/>
              <a:t>Heavy rains now flood the prairie, which deposits invasive weed seeds</a:t>
            </a:r>
          </a:p>
          <a:p>
            <a:r>
              <a:rPr lang="en-US" sz="3000" dirty="0" smtClean="0"/>
              <a:t>Greene Prairie biodiversity slowly being taken over by Reed Canary Grass</a:t>
            </a:r>
            <a:endParaRPr lang="en-US" sz="3000" dirty="0"/>
          </a:p>
        </p:txBody>
      </p:sp>
    </p:spTree>
    <p:extLst>
      <p:ext uri="{BB962C8B-B14F-4D97-AF65-F5344CB8AC3E}">
        <p14:creationId xmlns:p14="http://schemas.microsoft.com/office/powerpoint/2010/main" val="2211614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Consequences</a:t>
            </a:r>
            <a:endParaRPr lang="en-US" dirty="0"/>
          </a:p>
        </p:txBody>
      </p:sp>
      <p:sp>
        <p:nvSpPr>
          <p:cNvPr id="3" name="Content Placeholder 2"/>
          <p:cNvSpPr>
            <a:spLocks noGrp="1"/>
          </p:cNvSpPr>
          <p:nvPr>
            <p:ph idx="1"/>
          </p:nvPr>
        </p:nvSpPr>
        <p:spPr/>
        <p:txBody>
          <a:bodyPr/>
          <a:lstStyle/>
          <a:p>
            <a:r>
              <a:rPr lang="en-US" dirty="0" smtClean="0"/>
              <a:t>Greene </a:t>
            </a:r>
            <a:r>
              <a:rPr lang="en-US" dirty="0" err="1" smtClean="0"/>
              <a:t>Praire</a:t>
            </a:r>
            <a:r>
              <a:rPr lang="en-US" dirty="0" smtClean="0"/>
              <a:t> now threatened by </a:t>
            </a:r>
            <a:r>
              <a:rPr lang="en-US" dirty="0" err="1" smtClean="0"/>
              <a:t>invasives</a:t>
            </a:r>
            <a:endParaRPr lang="en-US" dirty="0" smtClean="0"/>
          </a:p>
          <a:p>
            <a:r>
              <a:rPr lang="en-US" dirty="0" smtClean="0"/>
              <a:t>$200,000 spent in 2000 on a new storm sewer to capture </a:t>
            </a:r>
            <a:r>
              <a:rPr lang="en-US" dirty="0" err="1" smtClean="0"/>
              <a:t>stormwater</a:t>
            </a:r>
            <a:r>
              <a:rPr lang="en-US" dirty="0" smtClean="0"/>
              <a:t> overflow</a:t>
            </a:r>
          </a:p>
          <a:p>
            <a:pPr lvl="1"/>
            <a:r>
              <a:rPr lang="en-US" dirty="0" smtClean="0"/>
              <a:t>$88k from the city of Madison</a:t>
            </a:r>
          </a:p>
          <a:p>
            <a:pPr lvl="1"/>
            <a:r>
              <a:rPr lang="en-US" dirty="0" smtClean="0"/>
              <a:t>$12k from the city of Fitchburg</a:t>
            </a:r>
          </a:p>
          <a:p>
            <a:pPr lvl="1"/>
            <a:r>
              <a:rPr lang="en-US" dirty="0" smtClean="0"/>
              <a:t>$50k each from Arboretum and Harlan Hills</a:t>
            </a:r>
            <a:endParaRPr lang="en-US" dirty="0"/>
          </a:p>
          <a:p>
            <a:r>
              <a:rPr lang="en-US" b="1" dirty="0" smtClean="0"/>
              <a:t>Arboretum pays $50,000 to solve a problem it did not cause!</a:t>
            </a:r>
            <a:endParaRPr lang="en-US" b="1" dirty="0"/>
          </a:p>
        </p:txBody>
      </p:sp>
      <p:sp>
        <p:nvSpPr>
          <p:cNvPr id="4" name="Footer Placeholder 3"/>
          <p:cNvSpPr>
            <a:spLocks noGrp="1"/>
          </p:cNvSpPr>
          <p:nvPr>
            <p:ph type="ftr" sz="quarter" idx="11"/>
          </p:nvPr>
        </p:nvSpPr>
        <p:spPr/>
        <p:txBody>
          <a:bodyPr/>
          <a:lstStyle/>
          <a:p>
            <a:r>
              <a:rPr lang="en-US" smtClean="0"/>
              <a:t>Source: Capital Times, June 12, 1999</a:t>
            </a:r>
            <a:endParaRPr lang="en-US"/>
          </a:p>
        </p:txBody>
      </p:sp>
    </p:spTree>
    <p:extLst>
      <p:ext uri="{BB962C8B-B14F-4D97-AF65-F5344CB8AC3E}">
        <p14:creationId xmlns:p14="http://schemas.microsoft.com/office/powerpoint/2010/main" val="1808609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effectLst/>
              </a:rPr>
              <a:t>'What this means to me is that the rich have won out again,'' said Fitchburg resident Steve Sander. </a:t>
            </a:r>
            <a:endParaRPr lang="en-US" dirty="0"/>
          </a:p>
          <a:p>
            <a:r>
              <a:rPr lang="en-US" dirty="0">
                <a:effectLst/>
              </a:rPr>
              <a:t>''There is going to be no way to hide those houses once they're built,'' said Karla </a:t>
            </a:r>
            <a:r>
              <a:rPr lang="en-US" dirty="0" err="1">
                <a:effectLst/>
              </a:rPr>
              <a:t>Bukstein</a:t>
            </a:r>
            <a:r>
              <a:rPr lang="en-US" dirty="0">
                <a:effectLst/>
              </a:rPr>
              <a:t>. ''There are no earth tones that can conceal them. Greene Prairie will be changed forever.'' </a:t>
            </a:r>
            <a:endParaRPr lang="en-US" dirty="0"/>
          </a:p>
          <a:p>
            <a:endParaRPr lang="en-US" dirty="0"/>
          </a:p>
        </p:txBody>
      </p:sp>
      <p:sp>
        <p:nvSpPr>
          <p:cNvPr id="4" name="Footer Placeholder 3"/>
          <p:cNvSpPr>
            <a:spLocks noGrp="1"/>
          </p:cNvSpPr>
          <p:nvPr>
            <p:ph type="ftr" sz="quarter" idx="11"/>
          </p:nvPr>
        </p:nvSpPr>
        <p:spPr>
          <a:xfrm>
            <a:off x="443753" y="6356350"/>
            <a:ext cx="2895600" cy="365125"/>
          </a:xfrm>
        </p:spPr>
        <p:txBody>
          <a:bodyPr/>
          <a:lstStyle/>
          <a:p>
            <a:r>
              <a:rPr lang="en-US" smtClean="0"/>
              <a:t>Source: Capital Times, October 28, 1998</a:t>
            </a:r>
            <a:endParaRPr lang="en-US"/>
          </a:p>
        </p:txBody>
      </p:sp>
    </p:spTree>
    <p:extLst>
      <p:ext uri="{BB962C8B-B14F-4D97-AF65-F5344CB8AC3E}">
        <p14:creationId xmlns:p14="http://schemas.microsoft.com/office/powerpoint/2010/main" val="3821537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Conversely…</a:t>
            </a:r>
            <a:endParaRPr lang="en-US" dirty="0"/>
          </a:p>
        </p:txBody>
      </p:sp>
      <p:sp>
        <p:nvSpPr>
          <p:cNvPr id="3" name="Content Placeholder 2"/>
          <p:cNvSpPr>
            <a:spLocks noGrp="1"/>
          </p:cNvSpPr>
          <p:nvPr>
            <p:ph idx="1"/>
          </p:nvPr>
        </p:nvSpPr>
        <p:spPr/>
        <p:txBody>
          <a:bodyPr/>
          <a:lstStyle/>
          <a:p>
            <a:r>
              <a:rPr lang="en-US" dirty="0" smtClean="0"/>
              <a:t>The Harlan Hills development is full, and filled up quickly.  There is a strong demand for homes constructed in this development.</a:t>
            </a:r>
          </a:p>
          <a:p>
            <a:endParaRPr lang="en-US" dirty="0"/>
          </a:p>
          <a:p>
            <a:r>
              <a:rPr lang="en-US" dirty="0" smtClean="0"/>
              <a:t>Clearly some people value the amenities provided by the Harlan Hills, and are either not aware of the downsides or simply don’t care about them.</a:t>
            </a:r>
            <a:endParaRPr lang="en-US" dirty="0"/>
          </a:p>
        </p:txBody>
      </p:sp>
    </p:spTree>
    <p:extLst>
      <p:ext uri="{BB962C8B-B14F-4D97-AF65-F5344CB8AC3E}">
        <p14:creationId xmlns:p14="http://schemas.microsoft.com/office/powerpoint/2010/main" val="1605100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765175" y="1936376"/>
            <a:ext cx="7612064" cy="4697506"/>
          </a:xfrm>
        </p:spPr>
        <p:txBody>
          <a:bodyPr>
            <a:normAutofit fontScale="85000" lnSpcReduction="10000"/>
          </a:bodyPr>
          <a:lstStyle/>
          <a:p>
            <a:pPr marL="0" indent="0">
              <a:buNone/>
            </a:pPr>
            <a:r>
              <a:rPr lang="en-US" dirty="0">
                <a:effectLst/>
              </a:rPr>
              <a:t>“Sprawl is bad aesthetics; it is bad economics.  Five acres are being made to do the work of one, and do it very poorly.  This is bad for farmers, it is bad for communities, it is bad for industry, it is bad for utilities, it is bad for railroads, it is bad for the recreation groups, it is even bad for the developer.”  </a:t>
            </a:r>
            <a:endParaRPr lang="en-US" dirty="0" smtClean="0">
              <a:effectLst/>
            </a:endParaRPr>
          </a:p>
          <a:p>
            <a:pPr marL="0" indent="0">
              <a:buNone/>
            </a:pPr>
            <a:r>
              <a:rPr lang="en-US" dirty="0" smtClean="0">
                <a:effectLst/>
              </a:rPr>
              <a:t>(</a:t>
            </a:r>
            <a:r>
              <a:rPr lang="en-US" dirty="0">
                <a:effectLst/>
              </a:rPr>
              <a:t>William Whyte, Editors of </a:t>
            </a:r>
            <a:r>
              <a:rPr lang="en-US" i="1" dirty="0">
                <a:effectLst/>
              </a:rPr>
              <a:t>Fortune</a:t>
            </a:r>
            <a:r>
              <a:rPr lang="en-US" dirty="0">
                <a:effectLst/>
              </a:rPr>
              <a:t> Magazine, 1958. 134-</a:t>
            </a:r>
            <a:r>
              <a:rPr lang="en-US" dirty="0" smtClean="0">
                <a:effectLst/>
              </a:rPr>
              <a:t>135.)</a:t>
            </a:r>
          </a:p>
          <a:p>
            <a:pPr marL="0" indent="0">
              <a:buNone/>
            </a:pPr>
            <a:endParaRPr lang="en-US" dirty="0" smtClean="0"/>
          </a:p>
          <a:p>
            <a:pPr marL="0" indent="0">
              <a:buNone/>
            </a:pPr>
            <a:r>
              <a:rPr lang="en-US" dirty="0" smtClean="0"/>
              <a:t>"</a:t>
            </a:r>
            <a:r>
              <a:rPr lang="en-US" dirty="0"/>
              <a:t>I look around here and see a lot of green space. Not much </a:t>
            </a:r>
            <a:r>
              <a:rPr lang="en-US" dirty="0" smtClean="0"/>
              <a:t>congestion.  Good </a:t>
            </a:r>
            <a:r>
              <a:rPr lang="en-US" dirty="0"/>
              <a:t>agricultural land, which they pretend to want to save, has not been touched hardly at all…I love the farm, and I would never sell a lot. But if I have to, I don't want anybody to tell me I can't</a:t>
            </a:r>
            <a:r>
              <a:rPr lang="en-US" dirty="0" smtClean="0"/>
              <a:t>.”</a:t>
            </a:r>
            <a:endParaRPr lang="en-US" dirty="0"/>
          </a:p>
          <a:p>
            <a:pPr marL="0" indent="0">
              <a:buNone/>
            </a:pPr>
            <a:r>
              <a:rPr lang="en-US" dirty="0" smtClean="0"/>
              <a:t>(Lyman Anderson, former Dane County Supervisor and farmer)</a:t>
            </a:r>
            <a:endParaRPr lang="en-US" dirty="0"/>
          </a:p>
          <a:p>
            <a:pPr marL="0" indent="0">
              <a:buNone/>
            </a:pPr>
            <a:endParaRPr lang="en-US" dirty="0" smtClean="0">
              <a:effectLst/>
            </a:endParaRPr>
          </a:p>
          <a:p>
            <a:pPr marL="0" indent="0">
              <a:buNone/>
            </a:pPr>
            <a:endParaRPr lang="en-US" dirty="0">
              <a:effectLst/>
            </a:endParaRPr>
          </a:p>
        </p:txBody>
      </p:sp>
      <p:sp>
        <p:nvSpPr>
          <p:cNvPr id="10" name="Title 1"/>
          <p:cNvSpPr>
            <a:spLocks noGrp="1"/>
          </p:cNvSpPr>
          <p:nvPr>
            <p:ph type="title"/>
          </p:nvPr>
        </p:nvSpPr>
        <p:spPr>
          <a:xfrm>
            <a:off x="765174" y="79468"/>
            <a:ext cx="7612063" cy="1417638"/>
          </a:xfrm>
        </p:spPr>
        <p:txBody>
          <a:bodyPr/>
          <a:lstStyle/>
          <a:p>
            <a:r>
              <a:rPr lang="en-US" dirty="0" smtClean="0"/>
              <a:t>The End</a:t>
            </a:r>
            <a:endParaRPr lang="en-US" dirty="0"/>
          </a:p>
        </p:txBody>
      </p:sp>
    </p:spTree>
    <p:extLst>
      <p:ext uri="{BB962C8B-B14F-4D97-AF65-F5344CB8AC3E}">
        <p14:creationId xmlns:p14="http://schemas.microsoft.com/office/powerpoint/2010/main" val="1375496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So…what is sprawl?</a:t>
            </a:r>
            <a:endParaRPr lang="en-US" dirty="0"/>
          </a:p>
        </p:txBody>
      </p:sp>
      <p:sp>
        <p:nvSpPr>
          <p:cNvPr id="3" name="Content Placeholder 2"/>
          <p:cNvSpPr>
            <a:spLocks noGrp="1"/>
          </p:cNvSpPr>
          <p:nvPr>
            <p:ph idx="1"/>
          </p:nvPr>
        </p:nvSpPr>
        <p:spPr/>
        <p:txBody>
          <a:bodyPr/>
          <a:lstStyle/>
          <a:p>
            <a:r>
              <a:rPr lang="en-US" dirty="0"/>
              <a:t>Defined: the spreading of urban developments (as houses and shopping centers) on undeveloped land near a </a:t>
            </a:r>
            <a:r>
              <a:rPr lang="en-US" dirty="0" smtClean="0"/>
              <a:t>city [Merriam Webster]</a:t>
            </a:r>
          </a:p>
          <a:p>
            <a:pPr lvl="1"/>
            <a:r>
              <a:rPr lang="en-US" i="1" dirty="0" smtClean="0"/>
              <a:t>Low Density</a:t>
            </a:r>
            <a:r>
              <a:rPr lang="en-US" dirty="0" smtClean="0"/>
              <a:t> development</a:t>
            </a:r>
          </a:p>
          <a:p>
            <a:pPr lvl="1"/>
            <a:endParaRPr lang="en-US" dirty="0"/>
          </a:p>
          <a:p>
            <a:r>
              <a:rPr lang="en-US" dirty="0" smtClean="0"/>
              <a:t>Also, spreading of development onto land with a historically different use</a:t>
            </a:r>
          </a:p>
          <a:p>
            <a:pPr lvl="1"/>
            <a:r>
              <a:rPr lang="en-US" dirty="0" smtClean="0"/>
              <a:t>For example: converting farmland to a shopping mall</a:t>
            </a:r>
            <a:endParaRPr lang="en-US" dirty="0"/>
          </a:p>
        </p:txBody>
      </p:sp>
    </p:spTree>
    <p:extLst>
      <p:ext uri="{BB962C8B-B14F-4D97-AF65-F5344CB8AC3E}">
        <p14:creationId xmlns:p14="http://schemas.microsoft.com/office/powerpoint/2010/main" val="1569241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prawl.jpg"/>
          <p:cNvPicPr>
            <a:picLocks noGrp="1" noChangeAspect="1"/>
          </p:cNvPicPr>
          <p:nvPr>
            <p:ph idx="1"/>
          </p:nvPr>
        </p:nvPicPr>
        <p:blipFill>
          <a:blip r:embed="rId2">
            <a:extLst>
              <a:ext uri="{28A0092B-C50C-407E-A947-70E740481C1C}">
                <a14:useLocalDpi xmlns:a14="http://schemas.microsoft.com/office/drawing/2010/main" val="0"/>
              </a:ext>
            </a:extLst>
          </a:blip>
          <a:srcRect t="8744" b="8744"/>
          <a:stretch>
            <a:fillRect/>
          </a:stretch>
        </p:blipFill>
        <p:spPr>
          <a:xfrm>
            <a:off x="765175" y="1308846"/>
            <a:ext cx="7612064" cy="4182035"/>
          </a:xfrm>
        </p:spPr>
      </p:pic>
      <p:sp>
        <p:nvSpPr>
          <p:cNvPr id="4" name="Footer Placeholder 3"/>
          <p:cNvSpPr>
            <a:spLocks noGrp="1"/>
          </p:cNvSpPr>
          <p:nvPr>
            <p:ph type="ftr" sz="quarter" idx="11"/>
          </p:nvPr>
        </p:nvSpPr>
        <p:spPr>
          <a:xfrm>
            <a:off x="533503" y="6250939"/>
            <a:ext cx="8075407" cy="365125"/>
          </a:xfrm>
        </p:spPr>
        <p:txBody>
          <a:bodyPr/>
          <a:lstStyle/>
          <a:p>
            <a:r>
              <a:rPr lang="en-US" dirty="0" smtClean="0"/>
              <a:t>Source: http://</a:t>
            </a:r>
            <a:r>
              <a:rPr lang="en-US" dirty="0" err="1" smtClean="0"/>
              <a:t>forcechange.com</a:t>
            </a:r>
            <a:r>
              <a:rPr lang="en-US" dirty="0" smtClean="0"/>
              <a:t>/</a:t>
            </a:r>
            <a:r>
              <a:rPr lang="en-US" dirty="0" err="1" smtClean="0"/>
              <a:t>wordpress</a:t>
            </a:r>
            <a:r>
              <a:rPr lang="en-US" dirty="0" smtClean="0"/>
              <a:t>/</a:t>
            </a:r>
            <a:r>
              <a:rPr lang="en-US" dirty="0" err="1" smtClean="0"/>
              <a:t>wp</a:t>
            </a:r>
            <a:r>
              <a:rPr lang="en-US" dirty="0" smtClean="0"/>
              <a:t>-content/uploads/2008/12/suburbs-tract-housing-</a:t>
            </a:r>
            <a:r>
              <a:rPr lang="en-US" dirty="0" err="1" smtClean="0"/>
              <a:t>sprawl.jpg</a:t>
            </a:r>
            <a:endParaRPr lang="en-US" dirty="0"/>
          </a:p>
        </p:txBody>
      </p:sp>
    </p:spTree>
    <p:extLst>
      <p:ext uri="{BB962C8B-B14F-4D97-AF65-F5344CB8AC3E}">
        <p14:creationId xmlns:p14="http://schemas.microsoft.com/office/powerpoint/2010/main" val="327908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Sprawl in the US - general</a:t>
            </a:r>
            <a:endParaRPr lang="en-US" dirty="0"/>
          </a:p>
        </p:txBody>
      </p:sp>
      <p:sp>
        <p:nvSpPr>
          <p:cNvPr id="3" name="Content Placeholder 2"/>
          <p:cNvSpPr>
            <a:spLocks noGrp="1"/>
          </p:cNvSpPr>
          <p:nvPr>
            <p:ph idx="1"/>
          </p:nvPr>
        </p:nvSpPr>
        <p:spPr>
          <a:xfrm>
            <a:off x="198120" y="1722120"/>
            <a:ext cx="8747759" cy="4922520"/>
          </a:xfrm>
        </p:spPr>
        <p:txBody>
          <a:bodyPr>
            <a:normAutofit/>
          </a:bodyPr>
          <a:lstStyle/>
          <a:p>
            <a:r>
              <a:rPr lang="en-US" dirty="0" smtClean="0"/>
              <a:t>Pros</a:t>
            </a:r>
          </a:p>
          <a:p>
            <a:pPr marL="0" indent="0">
              <a:buNone/>
            </a:pPr>
            <a:r>
              <a:rPr lang="en-US"/>
              <a:t> </a:t>
            </a:r>
            <a:r>
              <a:rPr lang="en-US" smtClean="0"/>
              <a:t>    </a:t>
            </a:r>
            <a:r>
              <a:rPr lang="en-US"/>
              <a:t>	</a:t>
            </a:r>
            <a:r>
              <a:rPr lang="en-US" smtClean="0"/>
              <a:t>Temporarily solve the demanding need of land in 	central business districts </a:t>
            </a:r>
            <a:endParaRPr lang="en-US" dirty="0"/>
          </a:p>
          <a:p>
            <a:r>
              <a:rPr lang="en-US" smtClean="0"/>
              <a:t>Cons</a:t>
            </a:r>
          </a:p>
          <a:p>
            <a:pPr marL="0" indent="0">
              <a:buNone/>
            </a:pPr>
            <a:r>
              <a:rPr lang="en-US" smtClean="0"/>
              <a:t>	Partitioned land use</a:t>
            </a:r>
            <a:endParaRPr lang="en-US" dirty="0"/>
          </a:p>
          <a:p>
            <a:pPr marL="0" indent="0">
              <a:buNone/>
            </a:pPr>
            <a:r>
              <a:rPr lang="en-US" smtClean="0"/>
              <a:t>	Create more traffic and land used for commuting</a:t>
            </a:r>
          </a:p>
          <a:p>
            <a:pPr marL="0" indent="0">
              <a:buNone/>
            </a:pPr>
            <a:r>
              <a:rPr lang="en-US"/>
              <a:t>	</a:t>
            </a:r>
            <a:r>
              <a:rPr lang="en-US" smtClean="0"/>
              <a:t>Decrease in social capital</a:t>
            </a:r>
          </a:p>
          <a:p>
            <a:pPr marL="0" indent="0">
              <a:buNone/>
            </a:pPr>
            <a:r>
              <a:rPr lang="en-US"/>
              <a:t>	</a:t>
            </a:r>
            <a:r>
              <a:rPr lang="en-US" smtClean="0"/>
              <a:t>Increase resource usage (transportation and 	infrastructure cost,  water and land, etc.) </a:t>
            </a:r>
          </a:p>
        </p:txBody>
      </p:sp>
    </p:spTree>
    <p:extLst>
      <p:ext uri="{BB962C8B-B14F-4D97-AF65-F5344CB8AC3E}">
        <p14:creationId xmlns:p14="http://schemas.microsoft.com/office/powerpoint/2010/main" val="2585565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issues</a:t>
            </a:r>
            <a:endParaRPr lang="en-US" dirty="0"/>
          </a:p>
        </p:txBody>
      </p:sp>
      <p:sp>
        <p:nvSpPr>
          <p:cNvPr id="3" name="Content Placeholder 2"/>
          <p:cNvSpPr>
            <a:spLocks noGrp="1"/>
          </p:cNvSpPr>
          <p:nvPr>
            <p:ph idx="1"/>
          </p:nvPr>
        </p:nvSpPr>
        <p:spPr/>
        <p:txBody>
          <a:bodyPr/>
          <a:lstStyle/>
          <a:p>
            <a:r>
              <a:rPr lang="en-US" dirty="0" smtClean="0"/>
              <a:t>As city expands through sprawl, property taxes rise, and land is no longer cheap enough to farm</a:t>
            </a:r>
          </a:p>
          <a:p>
            <a:pPr lvl="1"/>
            <a:r>
              <a:rPr lang="en-US" dirty="0" smtClean="0"/>
              <a:t>Conversion of some of the most </a:t>
            </a:r>
            <a:r>
              <a:rPr lang="en-US" smtClean="0"/>
              <a:t>productive agricultural </a:t>
            </a:r>
            <a:r>
              <a:rPr lang="en-US" dirty="0" smtClean="0"/>
              <a:t>land in the WORLD to parking lots and convenience stores</a:t>
            </a:r>
          </a:p>
          <a:p>
            <a:pPr lvl="1"/>
            <a:r>
              <a:rPr lang="en-US" dirty="0" smtClean="0"/>
              <a:t>Benefit: farmers can sell their land for a lot of money when they retire</a:t>
            </a:r>
          </a:p>
          <a:p>
            <a:pPr lvl="2"/>
            <a:r>
              <a:rPr lang="en-US" dirty="0" smtClean="0"/>
              <a:t>BUT: this can only happen once.  When the land is gone, it’s gone for a long, long time.</a:t>
            </a:r>
            <a:endParaRPr lang="en-US" dirty="0"/>
          </a:p>
        </p:txBody>
      </p:sp>
    </p:spTree>
    <p:extLst>
      <p:ext uri="{BB962C8B-B14F-4D97-AF65-F5344CB8AC3E}">
        <p14:creationId xmlns:p14="http://schemas.microsoft.com/office/powerpoint/2010/main" val="3328835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issues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Often, sprawl occurs in surrounding townships outside of a city</a:t>
            </a:r>
          </a:p>
          <a:p>
            <a:r>
              <a:rPr lang="en-US" dirty="0" smtClean="0"/>
              <a:t>These townships take advantage of public services that are provided by the city, but don’t pay for them</a:t>
            </a:r>
          </a:p>
          <a:p>
            <a:pPr lvl="1"/>
            <a:r>
              <a:rPr lang="en-US" dirty="0" smtClean="0"/>
              <a:t>Roads</a:t>
            </a:r>
          </a:p>
          <a:p>
            <a:pPr lvl="1"/>
            <a:r>
              <a:rPr lang="en-US" dirty="0" smtClean="0"/>
              <a:t>Electricity infrastructure</a:t>
            </a:r>
          </a:p>
          <a:p>
            <a:pPr lvl="1"/>
            <a:r>
              <a:rPr lang="en-US" dirty="0" smtClean="0"/>
              <a:t>Public transit</a:t>
            </a:r>
          </a:p>
          <a:p>
            <a:r>
              <a:rPr lang="en-US" dirty="0" smtClean="0"/>
              <a:t>Less dense population means more infrastructure required for same level of services – more expensive</a:t>
            </a:r>
          </a:p>
          <a:p>
            <a:r>
              <a:rPr lang="en-US" dirty="0" smtClean="0"/>
              <a:t>This can raise tax rates in the city, in addition to tax rates going up in the surrounding areas</a:t>
            </a:r>
          </a:p>
        </p:txBody>
      </p:sp>
    </p:spTree>
    <p:extLst>
      <p:ext uri="{BB962C8B-B14F-4D97-AF65-F5344CB8AC3E}">
        <p14:creationId xmlns:p14="http://schemas.microsoft.com/office/powerpoint/2010/main" val="234969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Issues</a:t>
            </a:r>
            <a:endParaRPr lang="en-US" dirty="0"/>
          </a:p>
        </p:txBody>
      </p:sp>
      <p:sp>
        <p:nvSpPr>
          <p:cNvPr id="3" name="Content Placeholder 2"/>
          <p:cNvSpPr>
            <a:spLocks noGrp="1"/>
          </p:cNvSpPr>
          <p:nvPr>
            <p:ph idx="1"/>
          </p:nvPr>
        </p:nvSpPr>
        <p:spPr/>
        <p:txBody>
          <a:bodyPr/>
          <a:lstStyle/>
          <a:p>
            <a:r>
              <a:rPr lang="en-US" dirty="0" smtClean="0"/>
              <a:t>Increased dependence on private cars for transportation</a:t>
            </a:r>
          </a:p>
          <a:p>
            <a:pPr lvl="1"/>
            <a:r>
              <a:rPr lang="en-US" dirty="0" smtClean="0"/>
              <a:t>Climate change driver</a:t>
            </a:r>
          </a:p>
          <a:p>
            <a:pPr lvl="1"/>
            <a:r>
              <a:rPr lang="en-US" dirty="0" smtClean="0"/>
              <a:t>Increased pollution</a:t>
            </a:r>
          </a:p>
          <a:p>
            <a:pPr lvl="1"/>
            <a:r>
              <a:rPr lang="en-US" dirty="0" smtClean="0"/>
              <a:t>Traffic fatalities</a:t>
            </a:r>
          </a:p>
          <a:p>
            <a:r>
              <a:rPr lang="en-US" dirty="0" smtClean="0"/>
              <a:t>Habitat destruction and fragmentation</a:t>
            </a:r>
          </a:p>
          <a:p>
            <a:endParaRPr lang="en-US" dirty="0"/>
          </a:p>
        </p:txBody>
      </p:sp>
    </p:spTree>
    <p:extLst>
      <p:ext uri="{BB962C8B-B14F-4D97-AF65-F5344CB8AC3E}">
        <p14:creationId xmlns:p14="http://schemas.microsoft.com/office/powerpoint/2010/main" val="1541427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why does it happen?</a:t>
            </a:r>
            <a:endParaRPr lang="en-US" dirty="0"/>
          </a:p>
        </p:txBody>
      </p:sp>
      <p:sp>
        <p:nvSpPr>
          <p:cNvPr id="3" name="Content Placeholder 2"/>
          <p:cNvSpPr>
            <a:spLocks noGrp="1"/>
          </p:cNvSpPr>
          <p:nvPr>
            <p:ph idx="1"/>
          </p:nvPr>
        </p:nvSpPr>
        <p:spPr/>
        <p:txBody>
          <a:bodyPr>
            <a:normAutofit/>
          </a:bodyPr>
          <a:lstStyle/>
          <a:p>
            <a:r>
              <a:rPr lang="en-US" dirty="0" smtClean="0"/>
              <a:t>Home Buyers Like:</a:t>
            </a:r>
          </a:p>
          <a:p>
            <a:pPr lvl="1"/>
            <a:r>
              <a:rPr lang="en-US" dirty="0" smtClean="0"/>
              <a:t>More acreage at lower cost per acre</a:t>
            </a:r>
          </a:p>
          <a:p>
            <a:pPr lvl="1"/>
            <a:r>
              <a:rPr lang="en-US" dirty="0" smtClean="0"/>
              <a:t>Lower population density</a:t>
            </a:r>
          </a:p>
          <a:p>
            <a:pPr lvl="1"/>
            <a:r>
              <a:rPr lang="en-US" dirty="0" smtClean="0"/>
              <a:t>Newer, larger homes</a:t>
            </a:r>
          </a:p>
          <a:p>
            <a:pPr lvl="1"/>
            <a:r>
              <a:rPr lang="en-US" dirty="0" smtClean="0"/>
              <a:t>Less crime, less property tax than city living</a:t>
            </a:r>
          </a:p>
          <a:p>
            <a:pPr lvl="1"/>
            <a:r>
              <a:rPr lang="en-US" dirty="0" smtClean="0"/>
              <a:t>Distance from city pollution</a:t>
            </a:r>
          </a:p>
          <a:p>
            <a:pPr lvl="1"/>
            <a:r>
              <a:rPr lang="en-US" dirty="0" smtClean="0"/>
              <a:t>More natural environment</a:t>
            </a:r>
          </a:p>
          <a:p>
            <a:pPr lvl="1"/>
            <a:r>
              <a:rPr lang="en-US" dirty="0" smtClean="0"/>
              <a:t>Friendlier neighborhoods</a:t>
            </a:r>
            <a:endParaRPr lang="en-US" dirty="0"/>
          </a:p>
          <a:p>
            <a:r>
              <a:rPr lang="en-US" dirty="0" smtClean="0"/>
              <a:t>Ironically, sprawl threatens many of these qualities</a:t>
            </a:r>
          </a:p>
          <a:p>
            <a:pPr lvl="1"/>
            <a:endParaRPr lang="en-US" dirty="0" smtClean="0"/>
          </a:p>
          <a:p>
            <a:endParaRPr lang="en-US" dirty="0"/>
          </a:p>
        </p:txBody>
      </p:sp>
    </p:spTree>
    <p:extLst>
      <p:ext uri="{BB962C8B-B14F-4D97-AF65-F5344CB8AC3E}">
        <p14:creationId xmlns:p14="http://schemas.microsoft.com/office/powerpoint/2010/main" val="2651064031"/>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Habitat">
  <a:themeElements>
    <a:clrScheme name="Habitat">
      <a:dk1>
        <a:sysClr val="windowText" lastClr="000000"/>
      </a:dk1>
      <a:lt1>
        <a:sysClr val="window" lastClr="FFFFFF"/>
      </a:lt1>
      <a:dk2>
        <a:srgbClr val="194431"/>
      </a:dk2>
      <a:lt2>
        <a:srgbClr val="F0E6C3"/>
      </a:lt2>
      <a:accent1>
        <a:srgbClr val="F8C000"/>
      </a:accent1>
      <a:accent2>
        <a:srgbClr val="F88600"/>
      </a:accent2>
      <a:accent3>
        <a:srgbClr val="F83500"/>
      </a:accent3>
      <a:accent4>
        <a:srgbClr val="8B723D"/>
      </a:accent4>
      <a:accent5>
        <a:srgbClr val="818B3D"/>
      </a:accent5>
      <a:accent6>
        <a:srgbClr val="586215"/>
      </a:accent6>
      <a:hlink>
        <a:srgbClr val="FF621D"/>
      </a:hlink>
      <a:folHlink>
        <a:srgbClr val="F3D260"/>
      </a:folHlink>
    </a:clrScheme>
    <a:fontScheme name="Habitat">
      <a:majorFont>
        <a:latin typeface="Book Antiqua"/>
        <a:ea typeface=""/>
        <a:cs typeface=""/>
        <a:font script="Jpan" typeface="ＭＳ 明朝"/>
        <a:font script="Hans" typeface="宋体"/>
        <a:font script="Hant" typeface="新細明體"/>
      </a:majorFont>
      <a:minorFont>
        <a:latin typeface="Book Antiqua"/>
        <a:ea typeface=""/>
        <a:cs typeface=""/>
        <a:font script="Jpan" typeface="ＭＳ 明朝"/>
        <a:font script="Hans" typeface="宋体"/>
        <a:font script="Hant" typeface="新細明體"/>
      </a:minorFont>
    </a:fontScheme>
    <a:fmtScheme name="Habitat">
      <a:fillStyleLst>
        <a:solidFill>
          <a:schemeClr val="phClr"/>
        </a:solidFill>
        <a:blipFill rotWithShape="1">
          <a:blip xmlns:r="http://schemas.openxmlformats.org/officeDocument/2006/relationships" r:embed="rId1">
            <a:duotone>
              <a:schemeClr val="phClr">
                <a:shade val="10000"/>
                <a:satMod val="130000"/>
              </a:schemeClr>
              <a:schemeClr val="phClr">
                <a:satMod val="275000"/>
              </a:schemeClr>
            </a:duotone>
          </a:blip>
          <a:tile tx="0" ty="0" sx="40000" sy="40000" flip="none" algn="tl"/>
        </a:blipFill>
        <a:blipFill rotWithShape="1">
          <a:blip xmlns:r="http://schemas.openxmlformats.org/officeDocument/2006/relationships" r:embed="rId2">
            <a:duotone>
              <a:schemeClr val="phClr">
                <a:shade val="40000"/>
                <a:satMod val="130000"/>
              </a:schemeClr>
              <a:schemeClr val="phClr">
                <a:satMod val="275000"/>
              </a:schemeClr>
            </a:duotone>
          </a:blip>
          <a:stretch/>
        </a:blipFill>
      </a:fillStyleLst>
      <a:lnStyleLst>
        <a:ln w="12700" cap="flat" cmpd="sng" algn="ctr">
          <a:solidFill>
            <a:schemeClr val="phClr">
              <a:shade val="90000"/>
              <a:satMod val="105000"/>
            </a:schemeClr>
          </a:solidFill>
          <a:prstDash val="solid"/>
        </a:ln>
        <a:ln w="25400" cap="flat" cmpd="sng" algn="ctr">
          <a:solidFill>
            <a:schemeClr val="phClr">
              <a:shade val="80000"/>
            </a:schemeClr>
          </a:solidFill>
          <a:prstDash val="solid"/>
        </a:ln>
        <a:ln w="25400" cap="flat" cmpd="sng" algn="ctr">
          <a:solidFill>
            <a:schemeClr val="phClr">
              <a:shade val="70000"/>
            </a:schemeClr>
          </a:solidFill>
          <a:prstDash val="solid"/>
        </a:ln>
      </a:lnStyleLst>
      <a:effectStyleLst>
        <a:effectStyle>
          <a:effectLst/>
        </a:effectStyle>
        <a:effectStyle>
          <a:effectLst>
            <a:outerShdw blurRad="88900" dir="4200000" sx="105000" sy="105000" algn="t" rotWithShape="0">
              <a:srgbClr val="000000">
                <a:alpha val="40000"/>
              </a:srgbClr>
            </a:outerShdw>
          </a:effectLst>
        </a:effectStyle>
        <a:effectStyle>
          <a:effectLst>
            <a:innerShdw blurRad="76200" dist="25400" dir="13200000">
              <a:srgbClr val="000000">
                <a:alpha val="80000"/>
              </a:srgbClr>
            </a:innerShdw>
          </a:effectLst>
          <a:scene3d>
            <a:camera prst="orthographicFront">
              <a:rot lat="0" lon="0" rev="0"/>
            </a:camera>
            <a:lightRig rig="balanced" dir="t">
              <a:rot lat="0" lon="0" rev="19800000"/>
            </a:lightRig>
          </a:scene3d>
          <a:sp3d prstMaterial="softEdge">
            <a:bevelT w="0" h="0"/>
          </a:sp3d>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Habitat.thmx</Template>
  <TotalTime>1554</TotalTime>
  <Words>1233</Words>
  <Application>Microsoft Office PowerPoint</Application>
  <PresentationFormat>On-screen Show (4:3)</PresentationFormat>
  <Paragraphs>133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Book Antiqua</vt:lpstr>
      <vt:lpstr>Calibri</vt:lpstr>
      <vt:lpstr>Wingdings 2</vt:lpstr>
      <vt:lpstr>Habitat</vt:lpstr>
      <vt:lpstr>Urban Sprawl in Madison,WI, and Beyond</vt:lpstr>
      <vt:lpstr>Animals Can’t Afford Condos</vt:lpstr>
      <vt:lpstr>So…what is sprawl?</vt:lpstr>
      <vt:lpstr>PowerPoint Presentation</vt:lpstr>
      <vt:lpstr>Sprawl in the US - general</vt:lpstr>
      <vt:lpstr>Tax issues</vt:lpstr>
      <vt:lpstr>Tax issues</vt:lpstr>
      <vt:lpstr>Further Issues</vt:lpstr>
      <vt:lpstr>So why does it happen?</vt:lpstr>
      <vt:lpstr>How Sprawl Affects Madison</vt:lpstr>
      <vt:lpstr>How Sprawl Affects Madison</vt:lpstr>
      <vt:lpstr>Growth Trends in Madison</vt:lpstr>
      <vt:lpstr>PowerPoint Presentation</vt:lpstr>
      <vt:lpstr>PowerPoint Presentation</vt:lpstr>
      <vt:lpstr>UW Madison Arboretum: a Case Study</vt:lpstr>
      <vt:lpstr>UW Madison Arboretum</vt:lpstr>
      <vt:lpstr>UW Madison Arboretum</vt:lpstr>
      <vt:lpstr>Arboretum Battles Sprawl</vt:lpstr>
      <vt:lpstr>Developer made his millions by breeding and selling lab rats</vt:lpstr>
      <vt:lpstr>Harlan Hills</vt:lpstr>
      <vt:lpstr>High property prices in Harlan Hills area</vt:lpstr>
      <vt:lpstr>High property prices in Harlan Hills area</vt:lpstr>
      <vt:lpstr>The Main Problems:</vt:lpstr>
      <vt:lpstr>The Consequences</vt:lpstr>
      <vt:lpstr>PowerPoint Presentation</vt:lpstr>
      <vt:lpstr>Conversely…</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Sprawl in Madison,WI, and Beyond</dc:title>
  <dc:creator>Tobias Lunt</dc:creator>
  <cp:lastModifiedBy/>
  <cp:revision>48</cp:revision>
  <dcterms:created xsi:type="dcterms:W3CDTF">2012-10-09T23:02:26Z</dcterms:created>
  <dcterms:modified xsi:type="dcterms:W3CDTF">2012-10-16T16:29:46Z</dcterms:modified>
</cp:coreProperties>
</file>