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26"/>
  </p:notesMasterIdLst>
  <p:handoutMasterIdLst>
    <p:handoutMasterId r:id="rId27"/>
  </p:handoutMasterIdLst>
  <p:sldIdLst>
    <p:sldId id="256" r:id="rId5"/>
    <p:sldId id="262" r:id="rId6"/>
    <p:sldId id="267" r:id="rId7"/>
    <p:sldId id="268" r:id="rId8"/>
    <p:sldId id="269" r:id="rId9"/>
    <p:sldId id="263" r:id="rId10"/>
    <p:sldId id="270" r:id="rId11"/>
    <p:sldId id="266" r:id="rId12"/>
    <p:sldId id="271" r:id="rId13"/>
    <p:sldId id="272" r:id="rId14"/>
    <p:sldId id="273" r:id="rId15"/>
    <p:sldId id="274" r:id="rId16"/>
    <p:sldId id="275" r:id="rId17"/>
    <p:sldId id="276" r:id="rId18"/>
    <p:sldId id="265" r:id="rId19"/>
    <p:sldId id="277" r:id="rId20"/>
    <p:sldId id="278" r:id="rId21"/>
    <p:sldId id="264" r:id="rId22"/>
    <p:sldId id="280" r:id="rId23"/>
    <p:sldId id="279" r:id="rId24"/>
    <p:sldId id="26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53F7999-FF78-4F4D-87FB-DC730D502E40}">
          <p14:sldIdLst>
            <p14:sldId id="256"/>
          </p14:sldIdLst>
        </p14:section>
        <p14:section name="version control" id="{E19E4146-41A9-4AE2-90D5-BFDA9D1F2BE6}">
          <p14:sldIdLst>
            <p14:sldId id="262"/>
            <p14:sldId id="267"/>
            <p14:sldId id="268"/>
            <p14:sldId id="269"/>
          </p14:sldIdLst>
        </p14:section>
        <p14:section name="git" id="{2534780A-63E8-48AA-8846-BE123B9F941C}">
          <p14:sldIdLst>
            <p14:sldId id="263"/>
            <p14:sldId id="270"/>
          </p14:sldIdLst>
        </p14:section>
        <p14:section name="git actions" id="{B0BDDBD9-7B67-481F-B0F7-50785417BBF0}">
          <p14:sldIdLst>
            <p14:sldId id="266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git workflows" id="{DA3A107B-902F-4EDB-846C-C52B291A48B9}">
          <p14:sldIdLst>
            <p14:sldId id="265"/>
            <p14:sldId id="277"/>
            <p14:sldId id="278"/>
          </p14:sldIdLst>
        </p14:section>
        <p14:section name="github" id="{13AF4DD4-B90D-48EB-A7F2-0ED18CD604BF}">
          <p14:sldIdLst>
            <p14:sldId id="264"/>
            <p14:sldId id="280"/>
            <p14:sldId id="279"/>
          </p14:sldIdLst>
        </p14:section>
        <p14:section name="outro" id="{C3EAE0D2-D09E-4298-8C70-7FD0FA14EB1C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4648" autoAdjust="0"/>
  </p:normalViewPr>
  <p:slideViewPr>
    <p:cSldViewPr snapToGrid="0">
      <p:cViewPr varScale="1">
        <p:scale>
          <a:sx n="80" d="100"/>
          <a:sy n="80" d="100"/>
        </p:scale>
        <p:origin x="126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4/5/2022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4/5/2022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gitbranching.js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Working with Git/Github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Matthew Fallon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08AC-1CB6-4E90-87B1-2FAE71DC1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7D1EC-E5FF-4AFF-8FC6-759B0B97D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branch</a:t>
            </a:r>
          </a:p>
          <a:p>
            <a:pPr lvl="1"/>
            <a:r>
              <a:rPr lang="en-US" dirty="0"/>
              <a:t>Section off your changes (merge them back later)</a:t>
            </a:r>
          </a:p>
          <a:p>
            <a:pPr lvl="1"/>
            <a:r>
              <a:rPr lang="en-US" dirty="0"/>
              <a:t>Branch early branch often</a:t>
            </a:r>
          </a:p>
          <a:p>
            <a:r>
              <a:rPr lang="en-US" dirty="0"/>
              <a:t>git add [file-name | .]</a:t>
            </a:r>
          </a:p>
          <a:p>
            <a:pPr lvl="1"/>
            <a:r>
              <a:rPr lang="en-US" dirty="0"/>
              <a:t>Tell git what files you want to “save changes” for</a:t>
            </a:r>
          </a:p>
          <a:p>
            <a:r>
              <a:rPr lang="en-US" dirty="0"/>
              <a:t>git commit [-a] [-m “message”]</a:t>
            </a:r>
          </a:p>
          <a:p>
            <a:pPr lvl="1"/>
            <a:r>
              <a:rPr lang="en-US" dirty="0"/>
              <a:t>Tell git to save those changes as a grouping “staple them together”</a:t>
            </a:r>
          </a:p>
        </p:txBody>
      </p:sp>
    </p:spTree>
    <p:extLst>
      <p:ext uri="{BB962C8B-B14F-4D97-AF65-F5344CB8AC3E}">
        <p14:creationId xmlns:p14="http://schemas.microsoft.com/office/powerpoint/2010/main" val="4035419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7A45C-37E5-4A9E-9CF2-A21060164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with 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1BBA8-1956-4E9E-AC46-682AD6B2C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merge</a:t>
            </a:r>
          </a:p>
          <a:p>
            <a:pPr lvl="1"/>
            <a:r>
              <a:rPr lang="en-US" dirty="0"/>
              <a:t>Bring back in your branch’s changes </a:t>
            </a:r>
          </a:p>
          <a:p>
            <a:pPr lvl="1"/>
            <a:r>
              <a:rPr lang="en-US" dirty="0"/>
              <a:t>Fast forward if possible</a:t>
            </a:r>
          </a:p>
          <a:p>
            <a:r>
              <a:rPr lang="en-US" dirty="0"/>
              <a:t>git rebase</a:t>
            </a:r>
          </a:p>
          <a:p>
            <a:pPr lvl="1"/>
            <a:r>
              <a:rPr lang="en-US" dirty="0"/>
              <a:t>Update your branch with other’s changes</a:t>
            </a:r>
          </a:p>
          <a:p>
            <a:pPr lvl="1"/>
            <a:r>
              <a:rPr lang="en-US" dirty="0"/>
              <a:t>Only do on your own branches or local branches</a:t>
            </a:r>
          </a:p>
          <a:p>
            <a:r>
              <a:rPr lang="en-US" dirty="0"/>
              <a:t>Merge conflicts are scary</a:t>
            </a:r>
          </a:p>
          <a:p>
            <a:pPr lvl="1"/>
            <a:r>
              <a:rPr lang="en-US" dirty="0"/>
              <a:t>Don’t panic, sometimes hard sometimes easy</a:t>
            </a:r>
          </a:p>
        </p:txBody>
      </p:sp>
    </p:spTree>
    <p:extLst>
      <p:ext uri="{BB962C8B-B14F-4D97-AF65-F5344CB8AC3E}">
        <p14:creationId xmlns:p14="http://schemas.microsoft.com/office/powerpoint/2010/main" val="4187453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DD9B9-26DD-4444-9FFF-11BFB3FBD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Ahhh</a:t>
            </a:r>
            <a:r>
              <a:rPr lang="en-US" dirty="0"/>
              <a:t>! Somethings up!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44750-3614-487B-8F5C-90BAE17AF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reset [--hard | --soft]</a:t>
            </a:r>
          </a:p>
          <a:p>
            <a:pPr lvl="1"/>
            <a:r>
              <a:rPr lang="en-US" dirty="0"/>
              <a:t>Run `git add .` first. </a:t>
            </a:r>
          </a:p>
          <a:p>
            <a:pPr lvl="1"/>
            <a:r>
              <a:rPr lang="en-US" dirty="0"/>
              <a:t>Hard resets “tracked” files themselves</a:t>
            </a:r>
          </a:p>
          <a:p>
            <a:pPr lvl="1"/>
            <a:r>
              <a:rPr lang="en-US" dirty="0"/>
              <a:t>Soft resets just the commit</a:t>
            </a:r>
          </a:p>
        </p:txBody>
      </p:sp>
    </p:spTree>
    <p:extLst>
      <p:ext uri="{BB962C8B-B14F-4D97-AF65-F5344CB8AC3E}">
        <p14:creationId xmlns:p14="http://schemas.microsoft.com/office/powerpoint/2010/main" val="904739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A5C27-C487-4822-9848-4416730C5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Notable Mentions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B93FB-6F66-412A-A258-CAB58EF2D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log –graph</a:t>
            </a:r>
          </a:p>
          <a:p>
            <a:pPr lvl="1"/>
            <a:r>
              <a:rPr lang="en-US" dirty="0"/>
              <a:t>Show the history in the cli with “graph” of how changes relate</a:t>
            </a:r>
          </a:p>
        </p:txBody>
      </p:sp>
    </p:spTree>
    <p:extLst>
      <p:ext uri="{BB962C8B-B14F-4D97-AF65-F5344CB8AC3E}">
        <p14:creationId xmlns:p14="http://schemas.microsoft.com/office/powerpoint/2010/main" val="318494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4AC71-3982-428A-B6C2-80ABF035E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Git 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3FB0F-9C8F-436E-B051-9F2F4DEB4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https://learngitbranching.js.org/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9640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3">
            <a:extLst>
              <a:ext uri="{FF2B5EF4-FFF2-40B4-BE49-F238E27FC236}">
                <a16:creationId xmlns:a16="http://schemas.microsoft.com/office/drawing/2014/main" id="{7A1EB241-0852-428A-8A50-67737CA93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15">
            <a:extLst>
              <a:ext uri="{FF2B5EF4-FFF2-40B4-BE49-F238E27FC236}">
                <a16:creationId xmlns:a16="http://schemas.microsoft.com/office/drawing/2014/main" id="{7A23EDC2-E1E5-4C5D-9C74-714516AF5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17">
            <a:extLst>
              <a:ext uri="{FF2B5EF4-FFF2-40B4-BE49-F238E27FC236}">
                <a16:creationId xmlns:a16="http://schemas.microsoft.com/office/drawing/2014/main" id="{B2781548-0E4F-4401-A909-82EDF50DB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33030110-5A0B-4476-9070-A890E1987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17E18C-8C9B-46B9-8E76-88452DBDD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Workflows in Git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C1402F-949B-4700-A2D4-0D9C86AFD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4" y="5697215"/>
            <a:ext cx="10993546" cy="525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>
                <a:solidFill>
                  <a:schemeClr val="bg2"/>
                </a:solidFill>
              </a:rPr>
              <a:t>How we scale it</a:t>
            </a:r>
          </a:p>
        </p:txBody>
      </p:sp>
      <p:sp useBgFill="1">
        <p:nvSpPr>
          <p:cNvPr id="34" name="Rectangle 21">
            <a:extLst>
              <a:ext uri="{FF2B5EF4-FFF2-40B4-BE49-F238E27FC236}">
                <a16:creationId xmlns:a16="http://schemas.microsoft.com/office/drawing/2014/main" id="{0A08DAED-6222-40F8-97FA-1474D91F1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88358C9-DABD-42F9-8773-85AC7CBA2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61" y="1647667"/>
            <a:ext cx="3014297" cy="1695542"/>
          </a:xfrm>
          <a:prstGeom prst="rect">
            <a:avLst/>
          </a:prstGeom>
        </p:spPr>
      </p:pic>
      <p:sp>
        <p:nvSpPr>
          <p:cNvPr id="35" name="Rectangle 23">
            <a:extLst>
              <a:ext uri="{FF2B5EF4-FFF2-40B4-BE49-F238E27FC236}">
                <a16:creationId xmlns:a16="http://schemas.microsoft.com/office/drawing/2014/main" id="{B9EA7D0C-D986-4DAE-813C-903CF7A31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392" y="641102"/>
            <a:ext cx="3666744" cy="369851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F67E7A7B-577D-4630-8995-462334A12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182" y="1063461"/>
            <a:ext cx="6820731" cy="2863953"/>
          </a:xfrm>
          <a:prstGeom prst="rect">
            <a:avLst/>
          </a:prstGeom>
        </p:spPr>
      </p:pic>
      <p:sp>
        <p:nvSpPr>
          <p:cNvPr id="36" name="Rectangle 25">
            <a:extLst>
              <a:ext uri="{FF2B5EF4-FFF2-40B4-BE49-F238E27FC236}">
                <a16:creationId xmlns:a16="http://schemas.microsoft.com/office/drawing/2014/main" id="{C0FEAC2C-4B4A-4DAB-9021-A01837447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8704" y="642071"/>
            <a:ext cx="7475220" cy="370144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7D04E7CE-C66B-49FC-8E37-3A08EF9A5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48660" y="4432079"/>
            <a:ext cx="83731" cy="196077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38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063963-EB64-4577-8DE4-1D913DC9A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Git flow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CBAB5E9-6031-5DA7-88BD-7B2B7B410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Fully fleshed out</a:t>
            </a:r>
          </a:p>
          <a:p>
            <a:r>
              <a:rPr lang="en-US" dirty="0">
                <a:solidFill>
                  <a:schemeClr val="bg1"/>
                </a:solidFill>
              </a:rPr>
              <a:t>Ongoing development on one project</a:t>
            </a:r>
          </a:p>
          <a:p>
            <a:r>
              <a:rPr lang="en-US" dirty="0">
                <a:solidFill>
                  <a:schemeClr val="bg1"/>
                </a:solidFill>
              </a:rPr>
              <a:t>Complicated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EEB95C31-47F4-49DB-8D3C-F0F1D9922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2076812"/>
            <a:ext cx="6489819" cy="27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945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A6D1DB-C5F8-4645-8C7D-AEF55BCD1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Github Flow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8AB9770-77BD-F00C-2FFA-B45DB57B0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Muuuuch</a:t>
            </a:r>
            <a:r>
              <a:rPr lang="en-US" dirty="0">
                <a:solidFill>
                  <a:schemeClr val="bg1"/>
                </a:solidFill>
              </a:rPr>
              <a:t> simpler</a:t>
            </a:r>
          </a:p>
          <a:p>
            <a:r>
              <a:rPr lang="en-US" dirty="0">
                <a:solidFill>
                  <a:schemeClr val="bg1"/>
                </a:solidFill>
              </a:rPr>
              <a:t>Uses </a:t>
            </a:r>
            <a:r>
              <a:rPr lang="en-US" dirty="0" err="1">
                <a:solidFill>
                  <a:schemeClr val="bg1"/>
                </a:solidFill>
              </a:rPr>
              <a:t>github</a:t>
            </a:r>
            <a:r>
              <a:rPr lang="en-US" dirty="0">
                <a:solidFill>
                  <a:schemeClr val="bg1"/>
                </a:solidFill>
              </a:rPr>
              <a:t> or other repo to coordinate merges online</a:t>
            </a:r>
          </a:p>
          <a:p>
            <a:r>
              <a:rPr lang="en-US" dirty="0">
                <a:solidFill>
                  <a:schemeClr val="bg1"/>
                </a:solidFill>
              </a:rPr>
              <a:t>Not as complex, not as much control</a:t>
            </a:r>
          </a:p>
        </p:txBody>
      </p:sp>
      <p:pic>
        <p:nvPicPr>
          <p:cNvPr id="4" name="Content Placeholder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6DF19A8-6110-47EE-B596-648CAEE86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614053"/>
            <a:ext cx="6489819" cy="365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536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858541D-2420-42BA-AE82-6F4C2C953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8305D22-9D29-496C-9D4A-9ED19F72D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3" y="453643"/>
            <a:ext cx="11298934" cy="5936922"/>
            <a:chOff x="446533" y="453643"/>
            <a:chExt cx="11298934" cy="593692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27040C2-2DE8-458B-B7BC-1ED5AE84A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3" y="4199467"/>
              <a:ext cx="11296733" cy="21910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99BD303-D1E8-4AF0-AB64-E765E7F09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13A7C3E-79D5-4261-ACEF-01D0DA633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198D765-9CF7-454B-A89D-67139D11E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E7602861-35C3-4C08-B56C-E01D7AD61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000698"/>
            <a:ext cx="10993549" cy="14750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Github and alternates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8C74B5-3F03-4EBC-91B2-933E5AB64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4" y="5475712"/>
            <a:ext cx="10993546" cy="4760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Where we use it</a:t>
            </a:r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3947993-7FA8-4924-8C9D-871A2D9B92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76" r="-1" b="22920"/>
          <a:stretch/>
        </p:blipFill>
        <p:spPr>
          <a:xfrm>
            <a:off x="446532" y="599725"/>
            <a:ext cx="11292143" cy="355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58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D69321-C64A-4BFA-8609-338AE2EF9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Repos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ED9DE7-DE69-4B69-A9E7-4F7FFBF8B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 storage</a:t>
            </a:r>
          </a:p>
          <a:p>
            <a:r>
              <a:rPr lang="en-US" dirty="0"/>
              <a:t>Help make small edits</a:t>
            </a:r>
          </a:p>
          <a:p>
            <a:r>
              <a:rPr lang="en-US" dirty="0"/>
              <a:t>Pull requests</a:t>
            </a:r>
          </a:p>
        </p:txBody>
      </p:sp>
    </p:spTree>
    <p:extLst>
      <p:ext uri="{BB962C8B-B14F-4D97-AF65-F5344CB8AC3E}">
        <p14:creationId xmlns:p14="http://schemas.microsoft.com/office/powerpoint/2010/main" val="1125451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0EAA425D-6501-4EB3-8D63-CF89C9412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6D69A94-D183-49E0-B81C-09B31CEBC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C2A700A-2259-465D-AAD8-28740D011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04F4639-D3EB-4CC3-8C16-606EB8F2E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7E41F215-A24D-4778-A2F1-3A1D77095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E39CD0-B40F-4985-A520-E2EF31378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911" y="638175"/>
            <a:ext cx="3682784" cy="57523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8BC790-78B0-4F91-B6DF-F68B6837A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218" y="1656292"/>
            <a:ext cx="3150659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Version Control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49EDB-1D81-47AB-A809-55776F2FB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218" y="3742162"/>
            <a:ext cx="3150659" cy="17336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>
                <a:solidFill>
                  <a:srgbClr val="FFFFFF"/>
                </a:solidFill>
              </a:rPr>
              <a:t>Two software developers, one project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DE83C82-B5DD-4E41-8ECC-99102E6C6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2242" y="627940"/>
            <a:ext cx="3704425" cy="2837094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8A02B683-D960-4717-B0AB-AE9F5D029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419" y="799041"/>
            <a:ext cx="2884078" cy="2487519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D4999EF5-DA63-41E9-B393-9D788E77C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2736" y="627940"/>
            <a:ext cx="3704425" cy="2847329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FC7C1D55-1C23-4E89-9BFC-5FF80FC93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232" y="1297980"/>
            <a:ext cx="3372551" cy="1489642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1DDE9C1F-CF8F-4D0E-859B-F6647422E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0762" y="3572039"/>
            <a:ext cx="3704425" cy="2818526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D01006BB-AE51-4F08-99E8-5E4E4284A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1999" y="3865557"/>
            <a:ext cx="3356919" cy="2240743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67B322C8-B08B-4D45-8355-8F6746140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3247" y="3572038"/>
            <a:ext cx="3704425" cy="2818526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791BBFCB-567E-47DC-AF41-A01459743F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3232" y="3872987"/>
            <a:ext cx="3372551" cy="222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67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CDE08C-AD9F-4E41-9AC1-C6170A4C9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github</a:t>
            </a:r>
            <a:r>
              <a:rPr lang="en-US" dirty="0"/>
              <a:t> account is needed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451128-D9D3-40C3-B578-11835953D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Industry common</a:t>
            </a:r>
          </a:p>
          <a:p>
            <a:r>
              <a:rPr lang="en-US" dirty="0"/>
              <a:t>Very common for opensource </a:t>
            </a:r>
          </a:p>
          <a:p>
            <a:r>
              <a:rPr lang="en-US" dirty="0"/>
              <a:t>Share your “profile” on your resume.</a:t>
            </a:r>
          </a:p>
        </p:txBody>
      </p:sp>
    </p:spTree>
    <p:extLst>
      <p:ext uri="{BB962C8B-B14F-4D97-AF65-F5344CB8AC3E}">
        <p14:creationId xmlns:p14="http://schemas.microsoft.com/office/powerpoint/2010/main" val="462892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someone@example.com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64EDA9-4ADF-4B9B-BA30-3D05A87BC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projects suck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153A45-DFF2-4898-B351-4E8045265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do not code in isolation</a:t>
            </a:r>
          </a:p>
          <a:p>
            <a:r>
              <a:rPr lang="en-US" dirty="0"/>
              <a:t>Save to google drive?</a:t>
            </a:r>
          </a:p>
          <a:p>
            <a:pPr lvl="1"/>
            <a:r>
              <a:rPr lang="en-US" dirty="0"/>
              <a:t>Two people one file, what happens?</a:t>
            </a:r>
          </a:p>
          <a:p>
            <a:r>
              <a:rPr lang="en-US" dirty="0"/>
              <a:t>Version control</a:t>
            </a:r>
          </a:p>
          <a:p>
            <a:pPr lvl="1"/>
            <a:r>
              <a:rPr lang="en-US" dirty="0"/>
              <a:t>Allow “rollback”</a:t>
            </a:r>
          </a:p>
          <a:p>
            <a:pPr lvl="1"/>
            <a:r>
              <a:rPr lang="en-US" dirty="0"/>
              <a:t>Track “blame”</a:t>
            </a:r>
          </a:p>
          <a:p>
            <a:pPr lvl="1"/>
            <a:r>
              <a:rPr lang="en-US" dirty="0"/>
              <a:t>Coordinate “merging”</a:t>
            </a:r>
          </a:p>
        </p:txBody>
      </p:sp>
    </p:spTree>
    <p:extLst>
      <p:ext uri="{BB962C8B-B14F-4D97-AF65-F5344CB8AC3E}">
        <p14:creationId xmlns:p14="http://schemas.microsoft.com/office/powerpoint/2010/main" val="2237697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AF8ADF-2D56-4888-B047-C35F0FFAD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Centralized VCS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84F15A8-F42F-22F8-69E3-6F55EBB94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Checkouts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Only work with what you need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Mark what you are working on</a:t>
            </a:r>
          </a:p>
          <a:p>
            <a:r>
              <a:rPr lang="en-US" dirty="0">
                <a:solidFill>
                  <a:schemeClr val="bg1"/>
                </a:solidFill>
              </a:rPr>
              <a:t>Online all the time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Never get out of sync with the server (Hopefully)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EDD89327-03C3-41CE-A5AE-857ECF9ED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2006051"/>
            <a:ext cx="6489819" cy="286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752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E0C15-4E5F-4370-9244-595B1DDFD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Distributed VCS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871484C-F0CE-98D8-C6FE-951ABDE14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Local repo copy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No need for internet all the time</a:t>
            </a:r>
          </a:p>
          <a:p>
            <a:r>
              <a:rPr lang="en-US" dirty="0">
                <a:solidFill>
                  <a:schemeClr val="bg1"/>
                </a:solidFill>
              </a:rPr>
              <a:t>Bring local inline with remote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More complex, more control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74BCCF7-64A4-48A1-BF3C-70805902F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297675"/>
            <a:ext cx="6489819" cy="42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67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6A7D1FD6-7D76-4A66-A623-350A6F4CE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66" y="1400416"/>
            <a:ext cx="6518800" cy="435129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D6AAF-2378-4C59-B712-59B7CA044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C821D-BA40-4395-9294-EBCE8D170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96275" y="3505095"/>
            <a:ext cx="3081576" cy="17336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>
                <a:solidFill>
                  <a:schemeClr val="bg2"/>
                </a:solidFill>
              </a:rPr>
              <a:t>What we use, why we use it</a:t>
            </a:r>
          </a:p>
        </p:txBody>
      </p:sp>
    </p:spTree>
    <p:extLst>
      <p:ext uri="{BB962C8B-B14F-4D97-AF65-F5344CB8AC3E}">
        <p14:creationId xmlns:p14="http://schemas.microsoft.com/office/powerpoint/2010/main" val="512803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8487CC-AB39-4D69-AAF3-7AAC22C22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272837-0712-4E91-A9FF-41A77D5DA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Made by Linus Torvalds (the Linux person)</a:t>
            </a:r>
          </a:p>
          <a:p>
            <a:r>
              <a:rPr lang="en-US" dirty="0"/>
              <a:t>Distributed</a:t>
            </a:r>
          </a:p>
          <a:p>
            <a:pPr lvl="1"/>
            <a:r>
              <a:rPr lang="en-US" dirty="0"/>
              <a:t>Wanted to let anyone anywhere help with Linux, no central server to upkeep</a:t>
            </a:r>
          </a:p>
          <a:p>
            <a:r>
              <a:rPr lang="en-US" dirty="0"/>
              <a:t>Handmade to be good for Linux and for open source projects</a:t>
            </a:r>
          </a:p>
          <a:p>
            <a:pPr lvl="1"/>
            <a:r>
              <a:rPr lang="en-US" dirty="0"/>
              <a:t>No server needed, just storage</a:t>
            </a:r>
          </a:p>
        </p:txBody>
      </p:sp>
    </p:spTree>
    <p:extLst>
      <p:ext uri="{BB962C8B-B14F-4D97-AF65-F5344CB8AC3E}">
        <p14:creationId xmlns:p14="http://schemas.microsoft.com/office/powerpoint/2010/main" val="4266140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39">
            <a:extLst>
              <a:ext uri="{FF2B5EF4-FFF2-40B4-BE49-F238E27FC236}">
                <a16:creationId xmlns:a16="http://schemas.microsoft.com/office/drawing/2014/main" id="{7A1EB241-0852-428A-8A50-67737CA93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Rectangle 41">
            <a:extLst>
              <a:ext uri="{FF2B5EF4-FFF2-40B4-BE49-F238E27FC236}">
                <a16:creationId xmlns:a16="http://schemas.microsoft.com/office/drawing/2014/main" id="{7A23EDC2-E1E5-4C5D-9C74-714516AF5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Rectangle 43">
            <a:extLst>
              <a:ext uri="{FF2B5EF4-FFF2-40B4-BE49-F238E27FC236}">
                <a16:creationId xmlns:a16="http://schemas.microsoft.com/office/drawing/2014/main" id="{B2781548-0E4F-4401-A909-82EDF50DB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Rectangle 45">
            <a:extLst>
              <a:ext uri="{FF2B5EF4-FFF2-40B4-BE49-F238E27FC236}">
                <a16:creationId xmlns:a16="http://schemas.microsoft.com/office/drawing/2014/main" id="{33030110-5A0B-4476-9070-A890E1987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A0596B-9FCC-4EF1-8DEB-D4F0894A5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Git 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5FF7A-2576-4D79-9707-9C36CF9D1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4" y="5697215"/>
            <a:ext cx="10993546" cy="525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>
                <a:solidFill>
                  <a:schemeClr val="bg2"/>
                </a:solidFill>
              </a:rPr>
              <a:t>How we use it</a:t>
            </a:r>
          </a:p>
        </p:txBody>
      </p:sp>
      <p:sp useBgFill="1">
        <p:nvSpPr>
          <p:cNvPr id="59" name="Rectangle 47">
            <a:extLst>
              <a:ext uri="{FF2B5EF4-FFF2-40B4-BE49-F238E27FC236}">
                <a16:creationId xmlns:a16="http://schemas.microsoft.com/office/drawing/2014/main" id="{0A08DAED-6222-40F8-97FA-1474D91F1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89D2AED-52B5-42D1-AF5E-B0DE18118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61" y="1331166"/>
            <a:ext cx="3014297" cy="2328544"/>
          </a:xfrm>
          <a:prstGeom prst="rect">
            <a:avLst/>
          </a:prstGeom>
        </p:spPr>
      </p:pic>
      <p:sp>
        <p:nvSpPr>
          <p:cNvPr id="60" name="Rectangle 49">
            <a:extLst>
              <a:ext uri="{FF2B5EF4-FFF2-40B4-BE49-F238E27FC236}">
                <a16:creationId xmlns:a16="http://schemas.microsoft.com/office/drawing/2014/main" id="{B9EA7D0C-D986-4DAE-813C-903CF7A31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392" y="641102"/>
            <a:ext cx="3666744" cy="369851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BDD1B7B0-758F-4948-A9DB-3DA60FAAB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939" y="974331"/>
            <a:ext cx="5337217" cy="3042214"/>
          </a:xfrm>
          <a:prstGeom prst="rect">
            <a:avLst/>
          </a:prstGeom>
        </p:spPr>
      </p:pic>
      <p:sp>
        <p:nvSpPr>
          <p:cNvPr id="61" name="Rectangle 51">
            <a:extLst>
              <a:ext uri="{FF2B5EF4-FFF2-40B4-BE49-F238E27FC236}">
                <a16:creationId xmlns:a16="http://schemas.microsoft.com/office/drawing/2014/main" id="{C0FEAC2C-4B4A-4DAB-9021-A01837447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8704" y="642071"/>
            <a:ext cx="7475220" cy="370144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D04E7CE-C66B-49FC-8E37-3A08EF9A5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48660" y="4432079"/>
            <a:ext cx="83731" cy="196077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18DA25-B684-41B2-8E39-12C407E0E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started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19D9C4-D91B-4E96-B348-55435091A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dirty="0" err="1"/>
              <a:t>init</a:t>
            </a:r>
            <a:endParaRPr lang="en-US" dirty="0"/>
          </a:p>
          <a:p>
            <a:pPr lvl="1"/>
            <a:r>
              <a:rPr lang="en-US" dirty="0"/>
              <a:t>Run this only once! (server may run it for you)</a:t>
            </a:r>
          </a:p>
          <a:p>
            <a:r>
              <a:rPr lang="en-US" dirty="0"/>
              <a:t>git clone [repo-</a:t>
            </a:r>
            <a:r>
              <a:rPr lang="en-US" dirty="0" err="1"/>
              <a:t>url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Grab from server (if already up there)</a:t>
            </a:r>
          </a:p>
          <a:p>
            <a:r>
              <a:rPr lang="en-US" dirty="0"/>
              <a:t>git status</a:t>
            </a:r>
          </a:p>
          <a:p>
            <a:pPr lvl="1"/>
            <a:r>
              <a:rPr lang="en-US" dirty="0"/>
              <a:t>What files can git see?</a:t>
            </a:r>
          </a:p>
        </p:txBody>
      </p:sp>
    </p:spTree>
    <p:extLst>
      <p:ext uri="{BB962C8B-B14F-4D97-AF65-F5344CB8AC3E}">
        <p14:creationId xmlns:p14="http://schemas.microsoft.com/office/powerpoint/2010/main" val="24893395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112</TotalTime>
  <Words>450</Words>
  <Application>Microsoft Office PowerPoint</Application>
  <PresentationFormat>Widescreen</PresentationFormat>
  <Paragraphs>91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Gill Sans MT</vt:lpstr>
      <vt:lpstr>Wingdings 2</vt:lpstr>
      <vt:lpstr>Dividend</vt:lpstr>
      <vt:lpstr>Working with Git/Github</vt:lpstr>
      <vt:lpstr>Version Control</vt:lpstr>
      <vt:lpstr>Group projects suck</vt:lpstr>
      <vt:lpstr>Centralized VCS</vt:lpstr>
      <vt:lpstr>Distributed VCS</vt:lpstr>
      <vt:lpstr>Git</vt:lpstr>
      <vt:lpstr>Git</vt:lpstr>
      <vt:lpstr>Git Actions</vt:lpstr>
      <vt:lpstr>Get started</vt:lpstr>
      <vt:lpstr>Add changes</vt:lpstr>
      <vt:lpstr>Merge with others</vt:lpstr>
      <vt:lpstr>Ahhh! Somethings up!</vt:lpstr>
      <vt:lpstr>Notable Mentions</vt:lpstr>
      <vt:lpstr>Learn Git Branching</vt:lpstr>
      <vt:lpstr>Workflows in Git</vt:lpstr>
      <vt:lpstr>Git flow </vt:lpstr>
      <vt:lpstr>Github Flow</vt:lpstr>
      <vt:lpstr>Github and alternates</vt:lpstr>
      <vt:lpstr>Online Repos</vt:lpstr>
      <vt:lpstr>Why github account is needed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Git/Github</dc:title>
  <dc:creator>Matthew Fallon</dc:creator>
  <cp:lastModifiedBy>Matthew Fallon</cp:lastModifiedBy>
  <cp:revision>1</cp:revision>
  <dcterms:created xsi:type="dcterms:W3CDTF">2022-04-06T04:23:58Z</dcterms:created>
  <dcterms:modified xsi:type="dcterms:W3CDTF">2022-04-06T06:16:01Z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