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  <p:sldMasterId id="2147483669" r:id="rId22"/>
    <p:sldMasterId id="2147483670" r:id="rId23"/>
    <p:sldMasterId id="2147483671" r:id="rId24"/>
    <p:sldMasterId id="2147483672" r:id="rId25"/>
    <p:sldMasterId id="2147483673" r:id="rId26"/>
    <p:sldMasterId id="2147483674" r:id="rId27"/>
  </p:sldMasterIdLst>
  <p:notesMasterIdLst>
    <p:notesMasterId r:id="rId74"/>
  </p:notesMasterIdLst>
  <p:sldIdLst>
    <p:sldId id="256" r:id="rId28"/>
    <p:sldId id="315" r:id="rId29"/>
    <p:sldId id="264" r:id="rId30"/>
    <p:sldId id="295" r:id="rId31"/>
    <p:sldId id="263" r:id="rId32"/>
    <p:sldId id="318" r:id="rId33"/>
    <p:sldId id="267" r:id="rId34"/>
    <p:sldId id="268" r:id="rId35"/>
    <p:sldId id="320" r:id="rId36"/>
    <p:sldId id="321" r:id="rId37"/>
    <p:sldId id="265" r:id="rId38"/>
    <p:sldId id="296" r:id="rId39"/>
    <p:sldId id="297" r:id="rId40"/>
    <p:sldId id="270" r:id="rId41"/>
    <p:sldId id="259" r:id="rId42"/>
    <p:sldId id="280" r:id="rId43"/>
    <p:sldId id="322" r:id="rId44"/>
    <p:sldId id="314" r:id="rId45"/>
    <p:sldId id="323" r:id="rId46"/>
    <p:sldId id="260" r:id="rId47"/>
    <p:sldId id="262" r:id="rId48"/>
    <p:sldId id="324" r:id="rId49"/>
    <p:sldId id="281" r:id="rId50"/>
    <p:sldId id="282" r:id="rId51"/>
    <p:sldId id="298" r:id="rId52"/>
    <p:sldId id="300" r:id="rId53"/>
    <p:sldId id="299" r:id="rId54"/>
    <p:sldId id="301" r:id="rId55"/>
    <p:sldId id="302" r:id="rId56"/>
    <p:sldId id="307" r:id="rId57"/>
    <p:sldId id="266" r:id="rId58"/>
    <p:sldId id="308" r:id="rId59"/>
    <p:sldId id="310" r:id="rId60"/>
    <p:sldId id="269" r:id="rId61"/>
    <p:sldId id="311" r:id="rId62"/>
    <p:sldId id="326" r:id="rId63"/>
    <p:sldId id="327" r:id="rId64"/>
    <p:sldId id="291" r:id="rId65"/>
    <p:sldId id="317" r:id="rId66"/>
    <p:sldId id="292" r:id="rId67"/>
    <p:sldId id="293" r:id="rId68"/>
    <p:sldId id="258" r:id="rId69"/>
    <p:sldId id="313" r:id="rId70"/>
    <p:sldId id="271" r:id="rId71"/>
    <p:sldId id="272" r:id="rId72"/>
    <p:sldId id="273" r:id="rId7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Neue" charset="0"/>
        <a:ea typeface="ヒラギノ角ゴ ProN W3" charset="0"/>
        <a:cs typeface="ヒラギノ角ゴ ProN W3" charset="0"/>
        <a:sym typeface="Helvetica Neue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Neue" charset="0"/>
        <a:ea typeface="ヒラギノ角ゴ ProN W3" charset="0"/>
        <a:cs typeface="ヒラギノ角ゴ ProN W3" charset="0"/>
        <a:sym typeface="Helvetica Neue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Neue" charset="0"/>
        <a:ea typeface="ヒラギノ角ゴ ProN W3" charset="0"/>
        <a:cs typeface="ヒラギノ角ゴ ProN W3" charset="0"/>
        <a:sym typeface="Helvetica Neue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Neue" charset="0"/>
        <a:ea typeface="ヒラギノ角ゴ ProN W3" charset="0"/>
        <a:cs typeface="ヒラギノ角ゴ ProN W3" charset="0"/>
        <a:sym typeface="Helvetica Neue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Neue" charset="0"/>
        <a:ea typeface="ヒラギノ角ゴ ProN W3" charset="0"/>
        <a:cs typeface="ヒラギノ角ゴ ProN W3" charset="0"/>
        <a:sym typeface="Helvetica Neue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Helvetica Neue" charset="0"/>
        <a:ea typeface="ヒラギノ角ゴ ProN W3" charset="0"/>
        <a:cs typeface="ヒラギノ角ゴ ProN W3" charset="0"/>
        <a:sym typeface="Helvetica Neue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Helvetica Neue" charset="0"/>
        <a:ea typeface="ヒラギノ角ゴ ProN W3" charset="0"/>
        <a:cs typeface="ヒラギノ角ゴ ProN W3" charset="0"/>
        <a:sym typeface="Helvetica Neue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Helvetica Neue" charset="0"/>
        <a:ea typeface="ヒラギノ角ゴ ProN W3" charset="0"/>
        <a:cs typeface="ヒラギノ角ゴ ProN W3" charset="0"/>
        <a:sym typeface="Helvetica Neue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Helvetica Neue" charset="0"/>
        <a:ea typeface="ヒラギノ角ゴ ProN W3" charset="0"/>
        <a:cs typeface="ヒラギノ角ゴ ProN W3" charset="0"/>
        <a:sym typeface="Helvetica Neu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6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37.xml"/><Relationship Id="rId60" Type="http://schemas.openxmlformats.org/officeDocument/2006/relationships/slide" Target="slides/slide33.xml"/><Relationship Id="rId39" Type="http://schemas.openxmlformats.org/officeDocument/2006/relationships/slide" Target="slides/slide12.xml"/><Relationship Id="rId70" Type="http://schemas.openxmlformats.org/officeDocument/2006/relationships/slide" Target="slides/slide43.xml"/><Relationship Id="rId7" Type="http://schemas.openxmlformats.org/officeDocument/2006/relationships/slideMaster" Target="slideMasters/slideMaster7.xml"/><Relationship Id="rId43" Type="http://schemas.openxmlformats.org/officeDocument/2006/relationships/slide" Target="slides/slide16.xml"/><Relationship Id="rId74" Type="http://schemas.openxmlformats.org/officeDocument/2006/relationships/notesMaster" Target="notesMasters/notesMaster1.xml"/><Relationship Id="rId25" Type="http://schemas.openxmlformats.org/officeDocument/2006/relationships/slideMaster" Target="slideMasters/slideMaster25.xml"/><Relationship Id="rId10" Type="http://schemas.openxmlformats.org/officeDocument/2006/relationships/slideMaster" Target="slideMasters/slideMaster10.xml"/><Relationship Id="rId50" Type="http://schemas.openxmlformats.org/officeDocument/2006/relationships/slide" Target="slides/slide23.xml"/><Relationship Id="rId77" Type="http://schemas.openxmlformats.org/officeDocument/2006/relationships/viewProps" Target="viewProps.xml"/><Relationship Id="rId63" Type="http://schemas.openxmlformats.org/officeDocument/2006/relationships/slide" Target="slides/slide36.xml"/><Relationship Id="rId17" Type="http://schemas.openxmlformats.org/officeDocument/2006/relationships/slideMaster" Target="slideMasters/slideMaster17.xml"/><Relationship Id="rId9" Type="http://schemas.openxmlformats.org/officeDocument/2006/relationships/slideMaster" Target="slideMasters/slideMaster9.xml"/><Relationship Id="rId18" Type="http://schemas.openxmlformats.org/officeDocument/2006/relationships/slideMaster" Target="slideMasters/slideMaster18.xml"/><Relationship Id="rId27" Type="http://schemas.openxmlformats.org/officeDocument/2006/relationships/slideMaster" Target="slideMasters/slideMaster27.xml"/><Relationship Id="rId71" Type="http://schemas.openxmlformats.org/officeDocument/2006/relationships/slide" Target="slides/slide44.xml"/><Relationship Id="rId14" Type="http://schemas.openxmlformats.org/officeDocument/2006/relationships/slideMaster" Target="slideMasters/slideMaster14.xml"/><Relationship Id="rId4" Type="http://schemas.openxmlformats.org/officeDocument/2006/relationships/slideMaster" Target="slideMasters/slideMaster4.xml"/><Relationship Id="rId28" Type="http://schemas.openxmlformats.org/officeDocument/2006/relationships/slide" Target="slides/slide1.xml"/><Relationship Id="rId45" Type="http://schemas.openxmlformats.org/officeDocument/2006/relationships/slide" Target="slides/slide18.xml"/><Relationship Id="rId58" Type="http://schemas.openxmlformats.org/officeDocument/2006/relationships/slide" Target="slides/slide31.xml"/><Relationship Id="rId42" Type="http://schemas.openxmlformats.org/officeDocument/2006/relationships/slide" Target="slides/slide15.xml"/><Relationship Id="rId73" Type="http://schemas.openxmlformats.org/officeDocument/2006/relationships/slide" Target="slides/slide46.xml"/><Relationship Id="rId6" Type="http://schemas.openxmlformats.org/officeDocument/2006/relationships/slideMaster" Target="slideMasters/slideMaster6.xml"/><Relationship Id="rId49" Type="http://schemas.openxmlformats.org/officeDocument/2006/relationships/slide" Target="slides/slide22.xml"/><Relationship Id="rId44" Type="http://schemas.openxmlformats.org/officeDocument/2006/relationships/slide" Target="slides/slide17.xml"/><Relationship Id="rId69" Type="http://schemas.openxmlformats.org/officeDocument/2006/relationships/slide" Target="slides/slide42.xml"/><Relationship Id="rId19" Type="http://schemas.openxmlformats.org/officeDocument/2006/relationships/slideMaster" Target="slideMasters/slideMaster19.xml"/><Relationship Id="rId38" Type="http://schemas.openxmlformats.org/officeDocument/2006/relationships/slide" Target="slides/slide11.xml"/><Relationship Id="rId20" Type="http://schemas.openxmlformats.org/officeDocument/2006/relationships/slideMaster" Target="slideMasters/slideMaster20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19.xml"/><Relationship Id="rId57" Type="http://schemas.openxmlformats.org/officeDocument/2006/relationships/slide" Target="slides/slide30.xml"/><Relationship Id="rId59" Type="http://schemas.openxmlformats.org/officeDocument/2006/relationships/slide" Target="slides/slide32.xml"/><Relationship Id="rId35" Type="http://schemas.openxmlformats.org/officeDocument/2006/relationships/slide" Target="slides/slide8.xml"/><Relationship Id="rId51" Type="http://schemas.openxmlformats.org/officeDocument/2006/relationships/slide" Target="slides/slide24.xml"/><Relationship Id="rId55" Type="http://schemas.openxmlformats.org/officeDocument/2006/relationships/slide" Target="slides/slide28.xml"/><Relationship Id="rId31" Type="http://schemas.openxmlformats.org/officeDocument/2006/relationships/slide" Target="slides/slide4.xml"/><Relationship Id="rId34" Type="http://schemas.openxmlformats.org/officeDocument/2006/relationships/slide" Target="slides/slide7.xml"/><Relationship Id="rId40" Type="http://schemas.openxmlformats.org/officeDocument/2006/relationships/slide" Target="slides/slide13.xml"/><Relationship Id="rId62" Type="http://schemas.openxmlformats.org/officeDocument/2006/relationships/slide" Target="slides/slide35.xml"/><Relationship Id="rId66" Type="http://schemas.openxmlformats.org/officeDocument/2006/relationships/slide" Target="slides/slide39.xml"/><Relationship Id="rId36" Type="http://schemas.openxmlformats.org/officeDocument/2006/relationships/slide" Target="slides/slide9.xml"/><Relationship Id="rId72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4" Type="http://schemas.openxmlformats.org/officeDocument/2006/relationships/slideMaster" Target="slideMasters/slideMaster24.xml"/><Relationship Id="rId47" Type="http://schemas.openxmlformats.org/officeDocument/2006/relationships/slide" Target="slides/slide20.xml"/><Relationship Id="rId56" Type="http://schemas.openxmlformats.org/officeDocument/2006/relationships/slide" Target="slides/slide29.xml"/><Relationship Id="rId48" Type="http://schemas.openxmlformats.org/officeDocument/2006/relationships/slide" Target="slides/slide21.xml"/><Relationship Id="rId75" Type="http://schemas.openxmlformats.org/officeDocument/2006/relationships/printerSettings" Target="printerSettings/printerSettings1.bin"/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52" Type="http://schemas.openxmlformats.org/officeDocument/2006/relationships/slide" Target="slides/slide25.xml"/><Relationship Id="rId65" Type="http://schemas.openxmlformats.org/officeDocument/2006/relationships/slide" Target="slides/slide38.xml"/><Relationship Id="rId67" Type="http://schemas.openxmlformats.org/officeDocument/2006/relationships/slide" Target="slides/slide40.xml"/><Relationship Id="rId54" Type="http://schemas.openxmlformats.org/officeDocument/2006/relationships/slide" Target="slides/slide27.xml"/><Relationship Id="rId12" Type="http://schemas.openxmlformats.org/officeDocument/2006/relationships/slideMaster" Target="slideMasters/slideMaster12.xml"/><Relationship Id="rId76" Type="http://schemas.openxmlformats.org/officeDocument/2006/relationships/presProps" Target="presProps.xml"/><Relationship Id="rId7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3" Type="http://schemas.openxmlformats.org/officeDocument/2006/relationships/slideMaster" Target="slideMasters/slideMaster23.xml"/><Relationship Id="rId61" Type="http://schemas.openxmlformats.org/officeDocument/2006/relationships/slide" Target="slides/slide34.xml"/><Relationship Id="rId53" Type="http://schemas.openxmlformats.org/officeDocument/2006/relationships/slide" Target="slides/slide26.xml"/><Relationship Id="rId26" Type="http://schemas.openxmlformats.org/officeDocument/2006/relationships/slideMaster" Target="slideMasters/slideMaster26.xml"/><Relationship Id="rId30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68" Type="http://schemas.openxmlformats.org/officeDocument/2006/relationships/slide" Target="slides/slide41.xml"/><Relationship Id="rId29" Type="http://schemas.openxmlformats.org/officeDocument/2006/relationships/slide" Target="slides/slide2.xml"/><Relationship Id="rId16" Type="http://schemas.openxmlformats.org/officeDocument/2006/relationships/slideMaster" Target="slideMasters/slideMaster16.xml"/><Relationship Id="rId33" Type="http://schemas.openxmlformats.org/officeDocument/2006/relationships/slide" Target="slides/slide6.xml"/><Relationship Id="rId41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78" Type="http://schemas.openxmlformats.org/officeDocument/2006/relationships/theme" Target="theme/theme1.xml"/><Relationship Id="rId22" Type="http://schemas.openxmlformats.org/officeDocument/2006/relationships/slideMaster" Target="slideMasters/slideMaster22.xml"/><Relationship Id="rId21" Type="http://schemas.openxmlformats.org/officeDocument/2006/relationships/slideMaster" Target="slideMasters/slideMaster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4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>
                <a:latin typeface="Helvetica" charset="0"/>
                <a:cs typeface="Helvetica" charset="0"/>
                <a:sym typeface="Helvetica" charset="0"/>
              </a:rPr>
              <a:t>system to speed up large graph processing on clusters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the only downside, 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   beside the price, 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      is performance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communicate with it using memory operations, </a:t>
            </a:r>
            <a:br>
              <a:rPr lang="en-US" sz="2200">
                <a:latin typeface="Lucida Grande" charset="0"/>
                <a:cs typeface="Lucida Grande" charset="0"/>
                <a:sym typeface="Lucida Grande" charset="0"/>
              </a:rPr>
            </a:b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   design the protocol to ensure that these operations complete quickly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XMT 100 Mref/s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XMT 100 Mref/s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op point from last experiment: ~300 coroutines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We</a:t>
            </a:r>
            <a:r>
              <a:rPr lang="ja-JP" altLang="en-US" sz="2200">
                <a:latin typeface="Arial"/>
                <a:cs typeface="Lucida Grande" charset="0"/>
                <a:sym typeface="Lucida Grande" charset="0"/>
              </a:rPr>
              <a:t>’</a:t>
            </a: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re run this out to absurd levels</a:t>
            </a: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Operating point for our applications: upper left</a:t>
            </a:r>
            <a:br>
              <a:rPr lang="en-US" sz="2200">
                <a:latin typeface="Lucida Grande" charset="0"/>
                <a:cs typeface="Lucida Grande" charset="0"/>
                <a:sym typeface="Lucida Grande" charset="0"/>
              </a:rPr>
            </a:b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Past 32KB: blowing out L3 cache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96D40-3653-F240-97E9-D5A633863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82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2AB3BE-5325-1848-B4A1-2ACB4133EF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4197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0969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7188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310018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7826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3756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8479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56239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610783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338444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0561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259A8D-9C7E-0844-A905-65194781D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2891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791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3462A6-F226-AC48-B44E-6947E8A130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819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C1BBA2-36A5-174F-8810-9274944F7A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43356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037F55-3373-8646-AD65-C9B071E87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3720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9A22DA-F760-8143-8537-73287737E3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49272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179031-04B4-0E4E-A92D-32AD9A937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50195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3ABB00-8EF9-BE43-AC30-8103365DF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1920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1CE708-FF2B-C74A-97AA-19867EB8D8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0455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849FB2-9E2A-344A-9479-92640ABAC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7268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A833E7-8045-784A-87FE-1A0185BB8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240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ECF474-6238-3F49-B1E5-FDEFBB6CB3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922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C88932-BCE5-504D-9BA0-68C148391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8841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B28A0C-8A4F-034B-A78B-E63F780FB6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00574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A03851-0EBD-D543-9D72-98EE42355E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3564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5FA961-401F-7B42-A388-893FACCF6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954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5EBF6-D0D7-3947-A3FB-A6A44714ED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1106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E655A7-C54B-7E40-87CD-5B67AC922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9080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FB90CF-B242-4B42-B1FC-3EFF7B1BC1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9094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19A133-4EEF-6949-9450-63FC1CCF62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1350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2C9C5B-9AE5-0046-BDD5-C0A2E2267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7368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E06E4F-2901-3F45-9937-31E316CD2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7883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AAF56B-C331-C64F-A6B8-8BFA014C05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48652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85EA6-0D94-E749-8DD7-C7EF75FED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5730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2B8DBB-08FC-D043-9FB3-E1A120C78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5976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88FC66-754B-2240-9121-4398E2765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4579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B4A455-7181-EA4D-85A5-ED4A5D1963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7060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7CE97C-B8E1-934A-AE1F-29B64185A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6985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E390B2-DAB3-E046-853F-0BA605AFBB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1654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7BE24-AC88-4E4C-96DA-95D83F7FB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6538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6B6080-84A2-C747-AE0B-886098F1CF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5443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3E2B26-83C4-7D43-8DAD-A36874D105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46064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5968B0-9BE5-674C-A929-7C782ABDA5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395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9F0380-C41D-F745-B543-1663B01114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860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F2DD21-446F-1F47-8A6E-835EAD92D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5946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F4D5A8-C12D-064A-9DE7-13F45B404D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3409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9DBB0F-CAAA-724A-93E4-ECAA39285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8340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B9104B-6041-9D40-A3BC-2A7C4A7E1C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29351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8187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5346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646337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9792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2878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4870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52EAB3-D7E5-8A45-A297-8BC4E14C3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3994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369845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696732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133101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6404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58187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540E93-65E2-0C42-A078-99FA0B8D64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1423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455917-9B62-4F4F-8424-46B8080CCF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6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5BEA35-5B8B-EA43-89D8-56187669A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3435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EBA160-E9BE-474A-8D82-346397F1E4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7562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4F2322-6170-4843-AD9E-0CA4E25D70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0617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4A051B-5B0E-E742-9FBF-E141A345F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9330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F291AC-60FC-BC46-A41F-61305570F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22647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75006F-ACCE-274B-AA33-31A9502995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9023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90219C-CAB4-A44D-96B0-AEABA1CD82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3860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B66B9-82A6-094F-B493-36D91BC5D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7625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CF73A1-AE53-C440-B673-CD9A63FC2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3292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4FC9C1-BCCA-0042-AA1A-06D1EBEBE6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8441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C970AC-0AA1-F946-9066-68893874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42067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BC8E10-44F7-E94B-91D7-35A5A337CA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227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93A273-BE79-3548-920B-5215285D3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6511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66B42F-E15E-1544-8409-8D0A85DFB7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5367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FC686C-BDDF-4F41-878F-7F7189DC25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1627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369F0D-8885-0948-B5BB-B98DB1776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4394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6C225A-2DDD-7D43-8A84-0D95522C55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3577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0652DA-8CD5-6342-BA7A-1AA55C3665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89033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C9A05-19EE-E348-A962-FB6F358E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0554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7140BC-47E0-5142-A457-B63FE6627F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1499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D61C25-D78E-AC4C-AF47-B86D97CF1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28721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319ECF-5746-A24D-B993-5E15D23BE3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3720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71505B-8C0F-DC43-A73B-A99E8676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1745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F74CCE-5EF5-6B4F-8A6F-8CC04E149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2013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5BEE77-6FDB-8246-89D7-4F4E9F787A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95420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3EDF99-BA9E-A840-91F6-217686EF1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1562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0" y="2324100"/>
            <a:ext cx="28892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4050" y="2324100"/>
            <a:ext cx="28892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415FDA-9EB0-F245-9667-019B01A7E6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3307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EDD87B-9231-814E-A55B-EE37D7C898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6267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4CB32B-09F2-5D47-87FB-FE2A46A6CA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7818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3B0D2-918B-2441-A879-D39AF8A270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5434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C2384E-165D-0042-AADD-E31C7F6B4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2422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4684FF-C330-7341-8FBD-533D733DD2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4645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059CDC-0D68-2B48-B72B-2CC808967D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7911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D282B-D995-D44B-BA6F-FCCF39AE2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1307"/>
      </p:ext>
    </p:extLst>
  </p:cSld>
  <p:clrMapOvr>
    <a:masterClrMapping/>
  </p:clrMapOvr>
  <p:transition xmlns:p14="http://schemas.microsoft.com/office/powerpoint/2010/main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95719-29D5-804D-9BFC-49CFA801B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1174"/>
      </p:ext>
    </p:extLst>
  </p:cSld>
  <p:clrMapOvr>
    <a:masterClrMapping/>
  </p:clrMapOvr>
  <p:transition xmlns:p14="http://schemas.microsoft.com/office/powerpoint/2010/main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E8D965-5655-134A-8C52-B4E6DEF41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1616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55FF7B-E10B-9C44-B339-F81F18054A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0715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2BCBD-8BAA-C741-8064-422647037E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356"/>
      </p:ext>
    </p:extLst>
  </p:cSld>
  <p:clrMapOvr>
    <a:masterClrMapping/>
  </p:clrMapOvr>
  <p:transition xmlns:p14="http://schemas.microsoft.com/office/powerpoint/2010/main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ACA59A-77C3-984D-B7E0-03B7256B69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8184"/>
      </p:ext>
    </p:extLst>
  </p:cSld>
  <p:clrMapOvr>
    <a:masterClrMapping/>
  </p:clrMapOvr>
  <p:transition xmlns:p14="http://schemas.microsoft.com/office/powerpoint/2010/main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0890AD-1BC9-8641-9F8B-92E074964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7353"/>
      </p:ext>
    </p:extLst>
  </p:cSld>
  <p:clrMapOvr>
    <a:masterClrMapping/>
  </p:clrMapOvr>
  <p:transition xmlns:p14="http://schemas.microsoft.com/office/powerpoint/2010/main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7B4B0A-A0F0-404C-92A6-A30178CC6C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8665"/>
      </p:ext>
    </p:extLst>
  </p:cSld>
  <p:clrMapOvr>
    <a:masterClrMapping/>
  </p:clrMapOvr>
  <p:transition xmlns:p14="http://schemas.microsoft.com/office/powerpoint/2010/main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BC64E5-94FF-C340-ACB1-C313A6E07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8778"/>
      </p:ext>
    </p:extLst>
  </p:cSld>
  <p:clrMapOvr>
    <a:masterClrMapping/>
  </p:clrMapOvr>
  <p:transition xmlns:p14="http://schemas.microsoft.com/office/powerpoint/2010/main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4E8050-50A3-DE47-B954-93AB8C5A45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1772"/>
      </p:ext>
    </p:extLst>
  </p:cSld>
  <p:clrMapOvr>
    <a:masterClrMapping/>
  </p:clrMapOvr>
  <p:transition xmlns:p14="http://schemas.microsoft.com/office/powerpoint/2010/main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1D9005-2612-ED49-B068-BA6665DF7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220"/>
      </p:ext>
    </p:extLst>
  </p:cSld>
  <p:clrMapOvr>
    <a:masterClrMapping/>
  </p:clrMapOvr>
  <p:transition xmlns:p14="http://schemas.microsoft.com/office/powerpoint/2010/main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15D396-0D7D-3746-A5A9-EC216C95B0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21767"/>
      </p:ext>
    </p:extLst>
  </p:cSld>
  <p:clrMapOvr>
    <a:masterClrMapping/>
  </p:clrMapOvr>
  <p:transition xmlns:p14="http://schemas.microsoft.com/office/powerpoint/2010/main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E78AF1-66E6-764A-874A-4FF8E08B1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8894"/>
      </p:ext>
    </p:extLst>
  </p:cSld>
  <p:clrMapOvr>
    <a:masterClrMapping/>
  </p:clrMapOvr>
  <p:transition xmlns:p14="http://schemas.microsoft.com/office/powerpoint/2010/main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224369-8DEB-D348-B721-AE6422FFE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572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AA6E7-1A1A-904B-A06C-02AF9C0E7E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795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81554C-C7C0-6042-8F80-AD2A96CDF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7385"/>
      </p:ext>
    </p:extLst>
  </p:cSld>
  <p:clrMapOvr>
    <a:masterClrMapping/>
  </p:clrMapOvr>
  <p:transition xmlns:p14="http://schemas.microsoft.com/office/powerpoint/2010/main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CF6BE9-B6A0-724C-9FA1-6C57DF87D1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8291"/>
      </p:ext>
    </p:extLst>
  </p:cSld>
  <p:clrMapOvr>
    <a:masterClrMapping/>
  </p:clrMapOvr>
  <p:transition xmlns:p14="http://schemas.microsoft.com/office/powerpoint/2010/main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382553-D217-A54D-A760-B5383118DA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2534"/>
      </p:ext>
    </p:extLst>
  </p:cSld>
  <p:clrMapOvr>
    <a:masterClrMapping/>
  </p:clrMapOvr>
  <p:transition xmlns:p14="http://schemas.microsoft.com/office/powerpoint/2010/main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D3FD92-1310-8447-B1E3-8D2BD24CB7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7902"/>
      </p:ext>
    </p:extLst>
  </p:cSld>
  <p:clrMapOvr>
    <a:masterClrMapping/>
  </p:clrMapOvr>
  <p:transition xmlns:p14="http://schemas.microsoft.com/office/powerpoint/2010/main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02AEC-CB87-6748-A85C-BC0AEBB4C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1655"/>
      </p:ext>
    </p:extLst>
  </p:cSld>
  <p:clrMapOvr>
    <a:masterClrMapping/>
  </p:clrMapOvr>
  <p:transition xmlns:p14="http://schemas.microsoft.com/office/powerpoint/2010/main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F86B77-FA49-2745-9325-2475FBBC71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5645"/>
      </p:ext>
    </p:extLst>
  </p:cSld>
  <p:clrMapOvr>
    <a:masterClrMapping/>
  </p:clrMapOvr>
  <p:transition xmlns:p14="http://schemas.microsoft.com/office/powerpoint/2010/main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AD407-31DC-4643-8EA0-B2CF5E1BD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7542"/>
      </p:ext>
    </p:extLst>
  </p:cSld>
  <p:clrMapOvr>
    <a:masterClrMapping/>
  </p:clrMapOvr>
  <p:transition xmlns:p14="http://schemas.microsoft.com/office/powerpoint/2010/main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07AF14-70B8-6A49-82E5-FC2CA22758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5818"/>
      </p:ext>
    </p:extLst>
  </p:cSld>
  <p:clrMapOvr>
    <a:masterClrMapping/>
  </p:clrMapOvr>
  <p:transition xmlns:p14="http://schemas.microsoft.com/office/powerpoint/2010/main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9735A9-A426-7248-8428-0F10AA950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1224"/>
      </p:ext>
    </p:extLst>
  </p:cSld>
  <p:clrMapOvr>
    <a:masterClrMapping/>
  </p:clrMapOvr>
  <p:transition xmlns:p14="http://schemas.microsoft.com/office/powerpoint/2010/main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8734A0-71CA-ED4A-8CEF-3156A054B8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5902"/>
      </p:ext>
    </p:extLst>
  </p:cSld>
  <p:clrMapOvr>
    <a:masterClrMapping/>
  </p:clrMapOvr>
  <p:transition xmlns:p14="http://schemas.microsoft.com/office/powerpoint/2010/main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578DE5-8322-7447-963B-1AD1183233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45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23C85B-460F-1640-BD9B-6B5EBA384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9679"/>
      </p:ext>
    </p:extLst>
  </p:cSld>
  <p:clrMapOvr>
    <a:masterClrMapping/>
  </p:clrMapOvr>
  <p:transition xmlns:p14="http://schemas.microsoft.com/office/powerpoint/2010/main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80718"/>
      </p:ext>
    </p:extLst>
  </p:cSld>
  <p:clrMapOvr>
    <a:masterClrMapping/>
  </p:clrMapOvr>
  <p:transition xmlns:p14="http://schemas.microsoft.com/office/powerpoint/2010/main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7328"/>
      </p:ext>
    </p:extLst>
  </p:cSld>
  <p:clrMapOvr>
    <a:masterClrMapping/>
  </p:clrMapOvr>
  <p:transition xmlns:p14="http://schemas.microsoft.com/office/powerpoint/2010/main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736407"/>
      </p:ext>
    </p:extLst>
  </p:cSld>
  <p:clrMapOvr>
    <a:masterClrMapping/>
  </p:clrMapOvr>
  <p:transition xmlns:p14="http://schemas.microsoft.com/office/powerpoint/2010/main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4446"/>
      </p:ext>
    </p:extLst>
  </p:cSld>
  <p:clrMapOvr>
    <a:masterClrMapping/>
  </p:clrMapOvr>
  <p:transition xmlns:p14="http://schemas.microsoft.com/office/powerpoint/2010/main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820"/>
      </p:ext>
    </p:extLst>
  </p:cSld>
  <p:clrMapOvr>
    <a:masterClrMapping/>
  </p:clrMapOvr>
  <p:transition xmlns:p14="http://schemas.microsoft.com/office/powerpoint/2010/main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2583"/>
      </p:ext>
    </p:extLst>
  </p:cSld>
  <p:clrMapOvr>
    <a:masterClrMapping/>
  </p:clrMapOvr>
  <p:transition xmlns:p14="http://schemas.microsoft.com/office/powerpoint/2010/main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097094"/>
      </p:ext>
    </p:extLst>
  </p:cSld>
  <p:clrMapOvr>
    <a:masterClrMapping/>
  </p:clrMapOvr>
  <p:transition xmlns:p14="http://schemas.microsoft.com/office/powerpoint/2010/main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437255"/>
      </p:ext>
    </p:extLst>
  </p:cSld>
  <p:clrMapOvr>
    <a:masterClrMapping/>
  </p:clrMapOvr>
  <p:transition xmlns:p14="http://schemas.microsoft.com/office/powerpoint/2010/main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83500"/>
      </p:ext>
    </p:extLst>
  </p:cSld>
  <p:clrMapOvr>
    <a:masterClrMapping/>
  </p:clrMapOvr>
  <p:transition xmlns:p14="http://schemas.microsoft.com/office/powerpoint/2010/main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60251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45FE91-3FE8-DA46-AFAB-23D94AA547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4051"/>
      </p:ext>
    </p:extLst>
  </p:cSld>
  <p:clrMapOvr>
    <a:masterClrMapping/>
  </p:clrMapOvr>
  <p:transition xmlns:p14="http://schemas.microsoft.com/office/powerpoint/2010/main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25319"/>
      </p:ext>
    </p:extLst>
  </p:cSld>
  <p:clrMapOvr>
    <a:masterClrMapping/>
  </p:clrMapOvr>
  <p:transition xmlns:p14="http://schemas.microsoft.com/office/powerpoint/2010/main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7689"/>
      </p:ext>
    </p:extLst>
  </p:cSld>
  <p:clrMapOvr>
    <a:masterClrMapping/>
  </p:clrMapOvr>
  <p:transition xmlns:p14="http://schemas.microsoft.com/office/powerpoint/2010/main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8413"/>
      </p:ext>
    </p:extLst>
  </p:cSld>
  <p:clrMapOvr>
    <a:masterClrMapping/>
  </p:clrMapOvr>
  <p:transition xmlns:p14="http://schemas.microsoft.com/office/powerpoint/2010/main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284487"/>
      </p:ext>
    </p:extLst>
  </p:cSld>
  <p:clrMapOvr>
    <a:masterClrMapping/>
  </p:clrMapOvr>
  <p:transition xmlns:p14="http://schemas.microsoft.com/office/powerpoint/2010/main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5975"/>
      </p:ext>
    </p:extLst>
  </p:cSld>
  <p:clrMapOvr>
    <a:masterClrMapping/>
  </p:clrMapOvr>
  <p:transition xmlns:p14="http://schemas.microsoft.com/office/powerpoint/2010/main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17753"/>
      </p:ext>
    </p:extLst>
  </p:cSld>
  <p:clrMapOvr>
    <a:masterClrMapping/>
  </p:clrMapOvr>
  <p:transition xmlns:p14="http://schemas.microsoft.com/office/powerpoint/2010/main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5510"/>
      </p:ext>
    </p:extLst>
  </p:cSld>
  <p:clrMapOvr>
    <a:masterClrMapping/>
  </p:clrMapOvr>
  <p:transition xmlns:p14="http://schemas.microsoft.com/office/powerpoint/2010/main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93376"/>
      </p:ext>
    </p:extLst>
  </p:cSld>
  <p:clrMapOvr>
    <a:masterClrMapping/>
  </p:clrMapOvr>
  <p:transition xmlns:p14="http://schemas.microsoft.com/office/powerpoint/2010/main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3428"/>
      </p:ext>
    </p:extLst>
  </p:cSld>
  <p:clrMapOvr>
    <a:masterClrMapping/>
  </p:clrMapOvr>
  <p:transition xmlns:p14="http://schemas.microsoft.com/office/powerpoint/2010/main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26106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660665-6783-2F42-BDAB-040A5A5A8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486"/>
      </p:ext>
    </p:extLst>
  </p:cSld>
  <p:clrMapOvr>
    <a:masterClrMapping/>
  </p:clrMapOvr>
  <p:transition xmlns:p14="http://schemas.microsoft.com/office/powerpoint/2010/main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5433"/>
      </p:ext>
    </p:extLst>
  </p:cSld>
  <p:clrMapOvr>
    <a:masterClrMapping/>
  </p:clrMapOvr>
  <p:transition xmlns:p14="http://schemas.microsoft.com/office/powerpoint/2010/main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94081"/>
      </p:ext>
    </p:extLst>
  </p:cSld>
  <p:clrMapOvr>
    <a:masterClrMapping/>
  </p:clrMapOvr>
  <p:transition xmlns:p14="http://schemas.microsoft.com/office/powerpoint/2010/main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2AE9AE-BF2E-6F4D-89CF-B0E6117C67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1769"/>
      </p:ext>
    </p:extLst>
  </p:cSld>
  <p:clrMapOvr>
    <a:masterClrMapping/>
  </p:clrMapOvr>
  <p:transition xmlns:p14="http://schemas.microsoft.com/office/powerpoint/2010/main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434A4C-2DCB-7449-A4A6-698ECAFBE9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2903"/>
      </p:ext>
    </p:extLst>
  </p:cSld>
  <p:clrMapOvr>
    <a:masterClrMapping/>
  </p:clrMapOvr>
  <p:transition xmlns:p14="http://schemas.microsoft.com/office/powerpoint/2010/main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A483D-ADFE-854F-8B9B-EEE447BFD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2945"/>
      </p:ext>
    </p:extLst>
  </p:cSld>
  <p:clrMapOvr>
    <a:masterClrMapping/>
  </p:clrMapOvr>
  <p:transition xmlns:p14="http://schemas.microsoft.com/office/powerpoint/2010/main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EE3008-53D3-8C47-A65D-8E242728B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4971"/>
      </p:ext>
    </p:extLst>
  </p:cSld>
  <p:clrMapOvr>
    <a:masterClrMapping/>
  </p:clrMapOvr>
  <p:transition xmlns:p14="http://schemas.microsoft.com/office/powerpoint/2010/main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A938A3-6ABB-2541-A9BE-48815AF77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3138"/>
      </p:ext>
    </p:extLst>
  </p:cSld>
  <p:clrMapOvr>
    <a:masterClrMapping/>
  </p:clrMapOvr>
  <p:transition xmlns:p14="http://schemas.microsoft.com/office/powerpoint/2010/main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A30F12-735C-3C43-841E-D5AB1152B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2379"/>
      </p:ext>
    </p:extLst>
  </p:cSld>
  <p:clrMapOvr>
    <a:masterClrMapping/>
  </p:clrMapOvr>
  <p:transition xmlns:p14="http://schemas.microsoft.com/office/powerpoint/2010/main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217762-3431-FD4F-8768-6C04FE2BF5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1205"/>
      </p:ext>
    </p:extLst>
  </p:cSld>
  <p:clrMapOvr>
    <a:masterClrMapping/>
  </p:clrMapOvr>
  <p:transition xmlns:p14="http://schemas.microsoft.com/office/powerpoint/2010/main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14569E-3244-9847-94E6-D3593E22F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9293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0BBA6-8959-E443-9786-DB8036542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6711"/>
      </p:ext>
    </p:extLst>
  </p:cSld>
  <p:clrMapOvr>
    <a:masterClrMapping/>
  </p:clrMapOvr>
  <p:transition xmlns:p14="http://schemas.microsoft.com/office/powerpoint/2010/main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8FC7CA-AA99-EF46-B7C9-2105BD722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9997"/>
      </p:ext>
    </p:extLst>
  </p:cSld>
  <p:clrMapOvr>
    <a:masterClrMapping/>
  </p:clrMapOvr>
  <p:transition xmlns:p14="http://schemas.microsoft.com/office/powerpoint/2010/main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91EBB7-7F14-BA44-819B-C41D200F73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123"/>
      </p:ext>
    </p:extLst>
  </p:cSld>
  <p:clrMapOvr>
    <a:masterClrMapping/>
  </p:clrMapOvr>
  <p:transition xmlns:p14="http://schemas.microsoft.com/office/powerpoint/2010/main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A42A68-EC32-F54C-82A3-BE5CC3C44B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1686"/>
      </p:ext>
    </p:extLst>
  </p:cSld>
  <p:clrMapOvr>
    <a:masterClrMapping/>
  </p:clrMapOvr>
  <p:transition xmlns:p14="http://schemas.microsoft.com/office/powerpoint/2010/main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7087"/>
      </p:ext>
    </p:extLst>
  </p:cSld>
  <p:clrMapOvr>
    <a:masterClrMapping/>
  </p:clrMapOvr>
  <p:transition xmlns:p14="http://schemas.microsoft.com/office/powerpoint/2010/main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11910"/>
      </p:ext>
    </p:extLst>
  </p:cSld>
  <p:clrMapOvr>
    <a:masterClrMapping/>
  </p:clrMapOvr>
  <p:transition xmlns:p14="http://schemas.microsoft.com/office/powerpoint/2010/main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195394"/>
      </p:ext>
    </p:extLst>
  </p:cSld>
  <p:clrMapOvr>
    <a:masterClrMapping/>
  </p:clrMapOvr>
  <p:transition xmlns:p14="http://schemas.microsoft.com/office/powerpoint/2010/main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2103"/>
      </p:ext>
    </p:extLst>
  </p:cSld>
  <p:clrMapOvr>
    <a:masterClrMapping/>
  </p:clrMapOvr>
  <p:transition xmlns:p14="http://schemas.microsoft.com/office/powerpoint/2010/main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30024"/>
      </p:ext>
    </p:extLst>
  </p:cSld>
  <p:clrMapOvr>
    <a:masterClrMapping/>
  </p:clrMapOvr>
  <p:transition xmlns:p14="http://schemas.microsoft.com/office/powerpoint/2010/main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451"/>
      </p:ext>
    </p:extLst>
  </p:cSld>
  <p:clrMapOvr>
    <a:masterClrMapping/>
  </p:clrMapOvr>
  <p:transition xmlns:p14="http://schemas.microsoft.com/office/powerpoint/2010/main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751942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AD0365-D64C-654C-86A1-D10DB3E10D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24388"/>
      </p:ext>
    </p:extLst>
  </p:cSld>
  <p:clrMapOvr>
    <a:masterClrMapping/>
  </p:clrMapOvr>
  <p:transition xmlns:p14="http://schemas.microsoft.com/office/powerpoint/2010/main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715448"/>
      </p:ext>
    </p:extLst>
  </p:cSld>
  <p:clrMapOvr>
    <a:masterClrMapping/>
  </p:clrMapOvr>
  <p:transition xmlns:p14="http://schemas.microsoft.com/office/powerpoint/2010/main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467485"/>
      </p:ext>
    </p:extLst>
  </p:cSld>
  <p:clrMapOvr>
    <a:masterClrMapping/>
  </p:clrMapOvr>
  <p:transition xmlns:p14="http://schemas.microsoft.com/office/powerpoint/2010/main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4938"/>
      </p:ext>
    </p:extLst>
  </p:cSld>
  <p:clrMapOvr>
    <a:masterClrMapping/>
  </p:clrMapOvr>
  <p:transition xmlns:p14="http://schemas.microsoft.com/office/powerpoint/2010/main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4757"/>
      </p:ext>
    </p:extLst>
  </p:cSld>
  <p:clrMapOvr>
    <a:masterClrMapping/>
  </p:clrMapOvr>
  <p:transition xmlns:p14="http://schemas.microsoft.com/office/powerpoint/2010/main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4335"/>
      </p:ext>
    </p:extLst>
  </p:cSld>
  <p:clrMapOvr>
    <a:masterClrMapping/>
  </p:clrMapOvr>
  <p:transition xmlns:p14="http://schemas.microsoft.com/office/powerpoint/2010/main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35308"/>
      </p:ext>
    </p:extLst>
  </p:cSld>
  <p:clrMapOvr>
    <a:masterClrMapping/>
  </p:clrMapOvr>
  <p:transition xmlns:p14="http://schemas.microsoft.com/office/powerpoint/2010/main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981412"/>
      </p:ext>
    </p:extLst>
  </p:cSld>
  <p:clrMapOvr>
    <a:masterClrMapping/>
  </p:clrMapOvr>
  <p:transition xmlns:p14="http://schemas.microsoft.com/office/powerpoint/2010/main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3415"/>
      </p:ext>
    </p:extLst>
  </p:cSld>
  <p:clrMapOvr>
    <a:masterClrMapping/>
  </p:clrMapOvr>
  <p:transition xmlns:p14="http://schemas.microsoft.com/office/powerpoint/2010/main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14343"/>
      </p:ext>
    </p:extLst>
  </p:cSld>
  <p:clrMapOvr>
    <a:masterClrMapping/>
  </p:clrMapOvr>
  <p:transition xmlns:p14="http://schemas.microsoft.com/office/powerpoint/2010/main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1608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CE90B3-68A7-324E-A271-21BB5B4FE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2470"/>
      </p:ext>
    </p:extLst>
  </p:cSld>
  <p:clrMapOvr>
    <a:masterClrMapping/>
  </p:clrMapOvr>
  <p:transition xmlns:p14="http://schemas.microsoft.com/office/powerpoint/2010/main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899313"/>
      </p:ext>
    </p:extLst>
  </p:cSld>
  <p:clrMapOvr>
    <a:masterClrMapping/>
  </p:clrMapOvr>
  <p:transition xmlns:p14="http://schemas.microsoft.com/office/powerpoint/2010/main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034873"/>
      </p:ext>
    </p:extLst>
  </p:cSld>
  <p:clrMapOvr>
    <a:masterClrMapping/>
  </p:clrMapOvr>
  <p:transition xmlns:p14="http://schemas.microsoft.com/office/powerpoint/2010/main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740880"/>
      </p:ext>
    </p:extLst>
  </p:cSld>
  <p:clrMapOvr>
    <a:masterClrMapping/>
  </p:clrMapOvr>
  <p:transition xmlns:p14="http://schemas.microsoft.com/office/powerpoint/2010/main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1479"/>
      </p:ext>
    </p:extLst>
  </p:cSld>
  <p:clrMapOvr>
    <a:masterClrMapping/>
  </p:clrMapOvr>
  <p:transition xmlns:p14="http://schemas.microsoft.com/office/powerpoint/2010/main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5359"/>
      </p:ext>
    </p:extLst>
  </p:cSld>
  <p:clrMapOvr>
    <a:masterClrMapping/>
  </p:clrMapOvr>
  <p:transition xmlns:p14="http://schemas.microsoft.com/office/powerpoint/2010/main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8833"/>
      </p:ext>
    </p:extLst>
  </p:cSld>
  <p:clrMapOvr>
    <a:masterClrMapping/>
  </p:clrMapOvr>
  <p:transition xmlns:p14="http://schemas.microsoft.com/office/powerpoint/2010/main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0515"/>
      </p:ext>
    </p:extLst>
  </p:cSld>
  <p:clrMapOvr>
    <a:masterClrMapping/>
  </p:clrMapOvr>
  <p:transition xmlns:p14="http://schemas.microsoft.com/office/powerpoint/2010/main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100028"/>
      </p:ext>
    </p:extLst>
  </p:cSld>
  <p:clrMapOvr>
    <a:masterClrMapping/>
  </p:clrMapOvr>
  <p:transition xmlns:p14="http://schemas.microsoft.com/office/powerpoint/2010/main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6921"/>
      </p:ext>
    </p:extLst>
  </p:cSld>
  <p:clrMapOvr>
    <a:masterClrMapping/>
  </p:clrMapOvr>
  <p:transition xmlns:p14="http://schemas.microsoft.com/office/powerpoint/2010/main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8634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57DA09-B7A7-664C-A234-8767037D81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3099"/>
      </p:ext>
    </p:extLst>
  </p:cSld>
  <p:clrMapOvr>
    <a:masterClrMapping/>
  </p:clrMapOvr>
  <p:transition xmlns:p14="http://schemas.microsoft.com/office/powerpoint/2010/main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5021"/>
      </p:ext>
    </p:extLst>
  </p:cSld>
  <p:clrMapOvr>
    <a:masterClrMapping/>
  </p:clrMapOvr>
  <p:transition xmlns:p14="http://schemas.microsoft.com/office/powerpoint/2010/main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77512"/>
      </p:ext>
    </p:extLst>
  </p:cSld>
  <p:clrMapOvr>
    <a:masterClrMapping/>
  </p:clrMapOvr>
  <p:transition xmlns:p14="http://schemas.microsoft.com/office/powerpoint/2010/main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442800"/>
      </p:ext>
    </p:extLst>
  </p:cSld>
  <p:clrMapOvr>
    <a:masterClrMapping/>
  </p:clrMapOvr>
  <p:transition xmlns:p14="http://schemas.microsoft.com/office/powerpoint/2010/main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040533"/>
      </p:ext>
    </p:extLst>
  </p:cSld>
  <p:clrMapOvr>
    <a:masterClrMapping/>
  </p:clrMapOvr>
  <p:transition xmlns:p14="http://schemas.microsoft.com/office/powerpoint/2010/main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4279"/>
      </p:ext>
    </p:extLst>
  </p:cSld>
  <p:clrMapOvr>
    <a:masterClrMapping/>
  </p:clrMapOvr>
  <p:transition xmlns:p14="http://schemas.microsoft.com/office/powerpoint/2010/main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5434"/>
      </p:ext>
    </p:extLst>
  </p:cSld>
  <p:clrMapOvr>
    <a:masterClrMapping/>
  </p:clrMapOvr>
  <p:transition xmlns:p14="http://schemas.microsoft.com/office/powerpoint/2010/main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6978"/>
      </p:ext>
    </p:extLst>
  </p:cSld>
  <p:clrMapOvr>
    <a:masterClrMapping/>
  </p:clrMapOvr>
  <p:transition xmlns:p14="http://schemas.microsoft.com/office/powerpoint/2010/main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5608"/>
      </p:ext>
    </p:extLst>
  </p:cSld>
  <p:clrMapOvr>
    <a:masterClrMapping/>
  </p:clrMapOvr>
  <p:transition xmlns:p14="http://schemas.microsoft.com/office/powerpoint/2010/main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124847"/>
      </p:ext>
    </p:extLst>
  </p:cSld>
  <p:clrMapOvr>
    <a:masterClrMapping/>
  </p:clrMapOvr>
  <p:transition xmlns:p14="http://schemas.microsoft.com/office/powerpoint/2010/main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5432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BAA0A9-08F9-F44A-87CC-4F73C43F25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589"/>
      </p:ext>
    </p:extLst>
  </p:cSld>
  <p:clrMapOvr>
    <a:masterClrMapping/>
  </p:clrMapOvr>
  <p:transition xmlns:p14="http://schemas.microsoft.com/office/powerpoint/2010/main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71643"/>
      </p:ext>
    </p:extLst>
  </p:cSld>
  <p:clrMapOvr>
    <a:masterClrMapping/>
  </p:clrMapOvr>
  <p:transition xmlns:p14="http://schemas.microsoft.com/office/powerpoint/2010/main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5902"/>
      </p:ext>
    </p:extLst>
  </p:cSld>
  <p:clrMapOvr>
    <a:masterClrMapping/>
  </p:clrMapOvr>
  <p:transition xmlns:p14="http://schemas.microsoft.com/office/powerpoint/2010/main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59324"/>
      </p:ext>
    </p:extLst>
  </p:cSld>
  <p:clrMapOvr>
    <a:masterClrMapping/>
  </p:clrMapOvr>
  <p:transition xmlns:p14="http://schemas.microsoft.com/office/powerpoint/2010/main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197297"/>
      </p:ext>
    </p:extLst>
  </p:cSld>
  <p:clrMapOvr>
    <a:masterClrMapping/>
  </p:clrMapOvr>
  <p:transition xmlns:p14="http://schemas.microsoft.com/office/powerpoint/2010/main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5714575"/>
      </p:ext>
    </p:extLst>
  </p:cSld>
  <p:clrMapOvr>
    <a:masterClrMapping/>
  </p:clrMapOvr>
  <p:transition xmlns:p14="http://schemas.microsoft.com/office/powerpoint/2010/main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5000"/>
      </p:ext>
    </p:extLst>
  </p:cSld>
  <p:clrMapOvr>
    <a:masterClrMapping/>
  </p:clrMapOvr>
  <p:transition xmlns:p14="http://schemas.microsoft.com/office/powerpoint/2010/main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12357"/>
      </p:ext>
    </p:extLst>
  </p:cSld>
  <p:clrMapOvr>
    <a:masterClrMapping/>
  </p:clrMapOvr>
  <p:transition xmlns:p14="http://schemas.microsoft.com/office/powerpoint/2010/main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C10A9C-01BB-C947-B7B2-69C9607C9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2761"/>
      </p:ext>
    </p:extLst>
  </p:cSld>
  <p:clrMapOvr>
    <a:masterClrMapping/>
  </p:clrMapOvr>
  <p:transition xmlns:p14="http://schemas.microsoft.com/office/powerpoint/2010/main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599C19-BBFE-0E48-A349-2E7A51042D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4152"/>
      </p:ext>
    </p:extLst>
  </p:cSld>
  <p:clrMapOvr>
    <a:masterClrMapping/>
  </p:clrMapOvr>
  <p:transition xmlns:p14="http://schemas.microsoft.com/office/powerpoint/2010/main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FDB667-3505-9F4A-A75A-31E91CE3E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4652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2F85A6-66F2-5348-B4CA-C5CAA41F0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8988"/>
      </p:ext>
    </p:extLst>
  </p:cSld>
  <p:clrMapOvr>
    <a:masterClrMapping/>
  </p:clrMapOvr>
  <p:transition xmlns:p14="http://schemas.microsoft.com/office/powerpoint/2010/main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3A08F6-7EBE-1044-9157-6C6E5118AC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0614"/>
      </p:ext>
    </p:extLst>
  </p:cSld>
  <p:clrMapOvr>
    <a:masterClrMapping/>
  </p:clrMapOvr>
  <p:transition xmlns:p14="http://schemas.microsoft.com/office/powerpoint/2010/main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D8525-94F0-964F-9488-1BB0EEA2C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6486"/>
      </p:ext>
    </p:extLst>
  </p:cSld>
  <p:clrMapOvr>
    <a:masterClrMapping/>
  </p:clrMapOvr>
  <p:transition xmlns:p14="http://schemas.microsoft.com/office/powerpoint/2010/main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9A86E-9AAD-F148-AA3A-9904715DE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8165"/>
      </p:ext>
    </p:extLst>
  </p:cSld>
  <p:clrMapOvr>
    <a:masterClrMapping/>
  </p:clrMapOvr>
  <p:transition xmlns:p14="http://schemas.microsoft.com/office/powerpoint/2010/main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619716-940C-2B4E-B8FD-87F001E3E5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2395"/>
      </p:ext>
    </p:extLst>
  </p:cSld>
  <p:clrMapOvr>
    <a:masterClrMapping/>
  </p:clrMapOvr>
  <p:transition xmlns:p14="http://schemas.microsoft.com/office/powerpoint/2010/main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5E2779-4FDA-B74D-8369-31859DF4E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3423"/>
      </p:ext>
    </p:extLst>
  </p:cSld>
  <p:clrMapOvr>
    <a:masterClrMapping/>
  </p:clrMapOvr>
  <p:transition xmlns:p14="http://schemas.microsoft.com/office/powerpoint/2010/main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7DD48-2795-B940-BE11-8C3609D2E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0413"/>
      </p:ext>
    </p:extLst>
  </p:cSld>
  <p:clrMapOvr>
    <a:masterClrMapping/>
  </p:clrMapOvr>
  <p:transition xmlns:p14="http://schemas.microsoft.com/office/powerpoint/2010/main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D7FFE4-0823-6D4A-BFFE-4471C5AD0E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5949"/>
      </p:ext>
    </p:extLst>
  </p:cSld>
  <p:clrMapOvr>
    <a:masterClrMapping/>
  </p:clrMapOvr>
  <p:transition xmlns:p14="http://schemas.microsoft.com/office/powerpoint/2010/main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401E48-184C-BF4E-840D-C6876006F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300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7A4D5B-62CF-3741-8970-21F786B9B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4458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672894-1650-1744-B7E7-D8D0FCD97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9383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27E4E2-7A4B-B144-998A-FE52CD14B9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661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FD86B8-B554-344B-A76C-24B955ADC7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43292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43769-2061-A94D-B1C1-071B1BEA7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65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0059E-F23E-F947-A2AD-58CC2F111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7147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449F49-ECDC-2243-B365-7CFAF2624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3024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CED5D-5054-354A-8570-261BA62E9C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81080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8892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2324100"/>
            <a:ext cx="28892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31E5D5-7A7A-354F-B7A8-54AA450B69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9137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51FB98-8D45-094B-961F-2F03B8BD7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3890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B99FBA-8B54-DE4D-83DB-3F0BE5946A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912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977334-9929-5D47-A13F-57BC48F6C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2036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CA809-1136-8A4C-8ACD-F47CCB22F0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63187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E63BC2-6C4E-4B46-B8C1-7D53C98BE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2381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3DF383-1579-5C4F-A1C3-D63E51FFFF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739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7B37A2-A5A4-3F45-8611-ACB83FB356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7843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44CB72-ECEF-4248-B04B-8A01588AB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6341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110C87-DE00-A54A-B3B8-BB540E529C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263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5564CA-CE33-9544-A3B6-335F364B0E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4622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D95619-E0C1-6148-B8CD-6C6413AEF5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35006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8409D5-DB49-9D48-BE4C-9EC923F2C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3953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BE6C07-66D8-1441-B410-8321B60252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362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81036E-0B52-6640-9883-D7522A0E3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4098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9094C8-B7D6-B24E-940D-D86B66D99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1113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29B61-B190-974F-9BD1-78B6A39826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74972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6E6D7C-081E-C340-8A70-82F721B831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9252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9F5D53-5A42-2749-A6F0-2CBBA2043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18448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7436A-79F4-0A46-91FF-AF510064F4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401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D2F6F4-39B6-F244-A922-08ADDFE7A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0278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052F8B-D07B-0144-9599-C1859AD5D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5785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52E08-1C2B-694B-8DF4-F90EB01101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044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AC0D1-9D6E-2A43-BA0C-E7F5059321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2858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8892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2324100"/>
            <a:ext cx="28892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993D02-97AF-9D48-A112-4A8A4B7923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15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56E836-5456-374F-B2AB-6B8450079E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2515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DCF767-E902-4444-92C7-96811BECE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6219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C3F3D1-138C-9B4D-8464-C5A885AEC0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12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3C398C-DFA5-7F44-A950-7EFE1D524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88811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08C5BF-C8D4-CA4C-AC42-24E3106A4A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48356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A4B9F4-2519-1344-A2E3-8A30813CB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87183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13C840-0B40-6C44-B7A3-CE44BC2166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199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6C8C47-5195-2444-ABC2-03D15E262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1943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8EB4B8-3D96-8D4E-9CB4-7A99854354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405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BC2558-273B-AD4A-911F-DA54D713D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4345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C6D9B1-EA26-D24A-8614-59FC1936CB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7218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F38C2E-4FA9-494D-B461-08F956A5E4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2466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4BF792-3469-8A41-8333-CCE9895FE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46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09E4F4-4E5D-8D4B-A76A-948EEDE8E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1157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64B1E4-3327-2942-AF6A-362B41C0F1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4819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CB9B10-B631-B543-86A2-DC01964DFA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44183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E9EDB6-ABF3-C943-B138-7A184A8A5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143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E405DF-419A-F54A-8A9B-3402D846D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50841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448EEC-701D-524D-A4FF-71AAA46189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3829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915321-6819-7644-B72E-F44873149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244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0233DF-EAA8-FC47-81F7-1AA840B934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7844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DE6E79-E138-0747-8FA6-C6D5D39F0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852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67C1B2-3DE0-EE4E-BE5A-3D6C589D9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8952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6A9557-7E18-D949-9F88-7C9AFBD657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75281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4CEECE-B892-F445-AFDC-962C859A8B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2405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30EFD-B64A-FD45-879A-C1024F94D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3568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41705-2D06-4743-B7A7-2B2ECDB4CC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9461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50E5A3-B8BD-804E-9222-C32104B15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7128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7A0052-2ADA-5A4A-BBB8-6AD91F2639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6821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A7EB17-3556-DF4C-8C70-B9D0F36F1D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5183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115453-04AD-7744-B18B-349EEEF978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7804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BC6867-723B-EE48-8423-91A3BE120D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2918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46B18-D241-4E48-8246-826CA557D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909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7EF8B-E2C5-2343-A303-AE39813868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2374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ABC29E-904A-DF42-83C5-E72D7EE9BA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6599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2B6D26-F465-9740-BF34-718DD25AD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5025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269F3B-4399-0C43-9A4D-0B72AFD223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8736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B74F2C-712B-B341-866F-32EF14FEB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793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5E1C51-F21F-6B4C-B76E-4C8F16D63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8072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B18997-ACC8-2348-841F-60DC35C6AD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6607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C07765-5649-BB46-972F-556FBAC9A6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7593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D224A-AD94-6842-86B3-63794555F1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7218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3A0917-24B0-E144-B71A-548C1B882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71831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D48105-921D-034F-A6E3-61B7D6EBE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153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9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0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6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5.xml"/><Relationship Id="rId3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2.xml"/></Relationships>
</file>

<file path=ppt/slideMasters/_rels/slideMaster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2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90.xml"/></Relationships>
</file>

<file path=ppt/slideMasters/_rels/slideMaster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2.png"/><Relationship Id="rId10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7.xml"/><Relationship Id="rId3" Type="http://schemas.openxmlformats.org/officeDocument/2006/relationships/slideLayout" Target="../slideLayouts/slideLayout20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7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5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6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40.xml"/><Relationship Id="rId3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7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1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4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Relationship Id="rId9" Type="http://schemas.openxmlformats.org/officeDocument/2006/relationships/slideLayout" Target="../slideLayouts/slideLayout262.xml"/><Relationship Id="rId3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9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4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1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3.xml"/><Relationship Id="rId3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70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4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1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77.xml"/><Relationship Id="rId9" Type="http://schemas.openxmlformats.org/officeDocument/2006/relationships/slideLayout" Target="../slideLayouts/slideLayout284.xml"/><Relationship Id="rId3" Type="http://schemas.openxmlformats.org/officeDocument/2006/relationships/slideLayout" Target="../slideLayouts/slideLayout278.xml"/><Relationship Id="rId6" Type="http://schemas.openxmlformats.org/officeDocument/2006/relationships/slideLayout" Target="../slideLayouts/slideLayout281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3.xml"/><Relationship Id="rId11" Type="http://schemas.openxmlformats.org/officeDocument/2006/relationships/slideLayout" Target="../slideLayouts/slideLayout297.xml"/><Relationship Id="rId12" Type="http://schemas.openxmlformats.org/officeDocument/2006/relationships/theme" Target="../theme/theme27.xml"/><Relationship Id="rId1" Type="http://schemas.openxmlformats.org/officeDocument/2006/relationships/slideLayout" Target="../slideLayouts/slideLayout287.xml"/><Relationship Id="rId2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5.xml"/><Relationship Id="rId3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9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1028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B39AE3E-5162-3C4E-ABAF-EAEE22BCF1C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5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63500"/>
            <a:ext cx="6629400" cy="962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64478DD-3443-8845-B933-2D3682218E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FB42A17-5323-A946-A21E-49EF0FBB9F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E01F1FB9-0010-6147-B317-FF4F25F0CA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A9A9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315F1D1F-E2E9-4741-9107-1BF83AD9A8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xmlns:p14="http://schemas.microsoft.com/office/powerpoint/2010/main"/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r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r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r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r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16386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8E84E36D-3F0C-B54F-8569-D3F29F30B99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63500"/>
            <a:ext cx="6629400" cy="962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502400" y="2324100"/>
            <a:ext cx="59309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2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A3B1B69-4256-C142-85FB-3F857907B2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C53F192-7FFD-4E42-968B-920D60921FA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36" name="Picture 4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63500"/>
            <a:ext cx="6629400" cy="962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9460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8EA69F7-C317-924E-BBFF-2D17E62CF6D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9461" name="Picture 5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63500"/>
            <a:ext cx="6629400" cy="962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5D4375FE-B2C6-9745-8F6E-B0AAE29771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22532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8EC31B1-54FD-C54F-835E-093F57DF4C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2DF3634-3B70-694F-AE6F-16CF4D9297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8A23641-FF61-2744-B1C4-8A07F9CB9F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59309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9509065-F9A0-4842-9C44-7DD9004436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F9A2C5F-0FCA-A04A-96A8-209029798F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59309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6148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E5604635-B535-E042-955F-DBC53824B9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19BFA66-DC67-024F-965C-15C0167EA2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title style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FEC734F8-C798-064C-A1FB-64A34F643EF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+mj-lt"/>
          <a:ea typeface="+mj-ea"/>
          <a:cs typeface="+mj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6400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DC09279-06C4-9249-830B-9583FCC622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mpa.cs.washington.edu" TargetMode="External"/><Relationship Id="rId6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hyperlink" Target="http://sampa.cs.washington.edu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BAD21-FFE0-2D44-BC9A-18E6A67EE3C9}" type="slidenum">
              <a:rPr lang="en-US"/>
              <a:pPr/>
              <a:t>1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>
            <p:ph type="title"/>
          </p:nvPr>
        </p:nvSpPr>
        <p:spPr>
          <a:xfrm>
            <a:off x="571500" y="177800"/>
            <a:ext cx="11861800" cy="4318000"/>
          </a:xfrm>
          <a:ln/>
        </p:spPr>
        <p:txBody>
          <a:bodyPr/>
          <a:lstStyle/>
          <a:p>
            <a:r>
              <a:rPr lang="en-US" sz="6400">
                <a:latin typeface="Helvetica" charset="0"/>
                <a:cs typeface="Helvetica" charset="0"/>
                <a:sym typeface="Helvetica" charset="0"/>
              </a:rPr>
              <a:t>Crunching large graphs</a:t>
            </a:r>
            <a:r>
              <a:rPr lang="en-US" sz="6400">
                <a:latin typeface="Helvetica" charset="0"/>
                <a:sym typeface="Helvetica" charset="0"/>
              </a:rPr>
              <a:t/>
            </a:r>
            <a:br>
              <a:rPr lang="en-US" sz="6400">
                <a:latin typeface="Helvetica" charset="0"/>
                <a:sym typeface="Helvetica" charset="0"/>
              </a:rPr>
            </a:br>
            <a:r>
              <a:rPr lang="en-US" sz="6400">
                <a:latin typeface="Helvetica" charset="0"/>
                <a:cs typeface="Helvetica" charset="0"/>
                <a:sym typeface="Helvetica" charset="0"/>
              </a:rPr>
              <a:t>with commodity processors</a:t>
            </a:r>
            <a:endParaRPr lang="en-US" sz="6400">
              <a:latin typeface="Helvetica" charset="0"/>
              <a:sym typeface="Helvetica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>
            <p:ph type="body" idx="1"/>
          </p:nvPr>
        </p:nvSpPr>
        <p:spPr>
          <a:xfrm>
            <a:off x="571500" y="5016500"/>
            <a:ext cx="11861800" cy="4318000"/>
          </a:xfrm>
          <a:ln/>
        </p:spPr>
        <p:txBody>
          <a:bodyPr/>
          <a:lstStyle/>
          <a:p>
            <a:r>
              <a:rPr lang="en-US"/>
              <a:t>Jacob Nelson, Brandon Myers, A. H. Hunter, </a:t>
            </a:r>
            <a:br>
              <a:rPr lang="en-US"/>
            </a:br>
            <a:r>
              <a:rPr lang="en-US"/>
              <a:t>Preston Briggs, Luis Ceze, Carl Ebeling, </a:t>
            </a:r>
            <a:br>
              <a:rPr lang="en-US"/>
            </a:br>
            <a:r>
              <a:rPr lang="en-US"/>
              <a:t>Dan Grossman, Simon Kahan*, Mark Oskin</a:t>
            </a:r>
          </a:p>
          <a:p>
            <a:endParaRPr lang="en-US"/>
          </a:p>
          <a:p>
            <a:r>
              <a:rPr lang="en-US"/>
              <a:t>University of Washington</a:t>
            </a:r>
          </a:p>
          <a:p>
            <a:r>
              <a:rPr lang="en-US"/>
              <a:t>*also Pacific Northwest National Laboratory</a:t>
            </a:r>
          </a:p>
          <a:p>
            <a:r>
              <a:rPr lang="en-US">
                <a:hlinkClick r:id="rId3"/>
              </a:rPr>
              <a:t>http://sampa.cs.washington.edu</a:t>
            </a:r>
            <a:endParaRPr lang="en-US"/>
          </a:p>
          <a:p>
            <a:endParaRPr lang="en-US"/>
          </a:p>
          <a:p>
            <a:r>
              <a:rPr lang="en-US"/>
              <a:t>HotPar 2011</a:t>
            </a:r>
            <a:br>
              <a:rPr lang="en-US"/>
            </a:br>
            <a:r>
              <a:rPr lang="en-US"/>
              <a:t>Berkeley, CA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388" y="8372475"/>
            <a:ext cx="34544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6864350"/>
            <a:ext cx="1689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200" y="5146675"/>
            <a:ext cx="2032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1"/>
          <a:stretch>
            <a:fillRect/>
          </a:stretch>
        </p:blipFill>
        <p:spPr bwMode="auto">
          <a:xfrm>
            <a:off x="7848600" y="7073900"/>
            <a:ext cx="3073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EEB09-8897-C547-905E-4D0CDB91563E}" type="slidenum">
              <a:rPr lang="en-US"/>
              <a:pPr/>
              <a:t>10</a:t>
            </a:fld>
            <a:endParaRPr lang="en-US"/>
          </a:p>
        </p:txBody>
      </p:sp>
      <p:sp>
        <p:nvSpPr>
          <p:cNvPr id="4096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SoftXMT system overview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384425"/>
            <a:ext cx="12712700" cy="614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AutoShape 3"/>
          <p:cNvSpPr>
            <a:spLocks/>
          </p:cNvSpPr>
          <p:nvPr/>
        </p:nvSpPr>
        <p:spPr bwMode="auto">
          <a:xfrm>
            <a:off x="2133600" y="4267200"/>
            <a:ext cx="1917700" cy="1536700"/>
          </a:xfrm>
          <a:custGeom>
            <a:avLst/>
            <a:gdLst/>
            <a:ahLst/>
            <a:cxnLst/>
            <a:rect l="0" t="0" r="r" b="b"/>
            <a:pathLst>
              <a:path w="15531" h="18025">
                <a:moveTo>
                  <a:pt x="21600" y="-3575"/>
                </a:moveTo>
                <a:lnTo>
                  <a:pt x="14474" y="391"/>
                </a:lnTo>
                <a:cubicBezTo>
                  <a:pt x="14177" y="150"/>
                  <a:pt x="13839" y="0"/>
                  <a:pt x="13474" y="0"/>
                </a:cubicBezTo>
                <a:lnTo>
                  <a:pt x="2057" y="0"/>
                </a:lnTo>
                <a:cubicBezTo>
                  <a:pt x="921" y="0"/>
                  <a:pt x="0" y="1334"/>
                  <a:pt x="0" y="2979"/>
                </a:cubicBezTo>
                <a:lnTo>
                  <a:pt x="0" y="15046"/>
                </a:lnTo>
                <a:cubicBezTo>
                  <a:pt x="0" y="16691"/>
                  <a:pt x="921" y="18025"/>
                  <a:pt x="2057" y="18025"/>
                </a:cubicBezTo>
                <a:lnTo>
                  <a:pt x="13474" y="18025"/>
                </a:lnTo>
                <a:cubicBezTo>
                  <a:pt x="14610" y="18025"/>
                  <a:pt x="15531" y="16691"/>
                  <a:pt x="15531" y="15046"/>
                </a:cubicBezTo>
                <a:lnTo>
                  <a:pt x="15531" y="3096"/>
                </a:lnTo>
                <a:lnTo>
                  <a:pt x="21600" y="-3575"/>
                </a:lnTo>
                <a:close/>
                <a:moveTo>
                  <a:pt x="21600" y="-3575"/>
                </a:moveTo>
              </a:path>
            </a:pathLst>
          </a:cu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Support more contexts</a:t>
            </a:r>
          </a:p>
        </p:txBody>
      </p:sp>
      <p:sp>
        <p:nvSpPr>
          <p:cNvPr id="40964" name="AutoShape 4"/>
          <p:cNvSpPr>
            <a:spLocks/>
          </p:cNvSpPr>
          <p:nvPr/>
        </p:nvSpPr>
        <p:spPr bwMode="auto">
          <a:xfrm>
            <a:off x="8001000" y="4572000"/>
            <a:ext cx="2159000" cy="1536700"/>
          </a:xfrm>
          <a:custGeom>
            <a:avLst/>
            <a:gdLst/>
            <a:ahLst/>
            <a:cxnLst/>
            <a:rect l="0" t="0" r="r" b="b"/>
            <a:pathLst>
              <a:path w="17403" h="19077">
                <a:moveTo>
                  <a:pt x="-4197" y="-2523"/>
                </a:moveTo>
                <a:lnTo>
                  <a:pt x="0" y="3232"/>
                </a:lnTo>
                <a:lnTo>
                  <a:pt x="0" y="15924"/>
                </a:lnTo>
                <a:cubicBezTo>
                  <a:pt x="0" y="17665"/>
                  <a:pt x="917" y="19077"/>
                  <a:pt x="2048" y="19077"/>
                </a:cubicBezTo>
                <a:lnTo>
                  <a:pt x="15356" y="19077"/>
                </a:lnTo>
                <a:cubicBezTo>
                  <a:pt x="16486" y="19077"/>
                  <a:pt x="17403" y="17665"/>
                  <a:pt x="17403" y="15924"/>
                </a:cubicBezTo>
                <a:lnTo>
                  <a:pt x="17403" y="3153"/>
                </a:lnTo>
                <a:cubicBezTo>
                  <a:pt x="17403" y="1411"/>
                  <a:pt x="16486" y="0"/>
                  <a:pt x="15356" y="0"/>
                </a:cubicBezTo>
                <a:lnTo>
                  <a:pt x="2048" y="0"/>
                </a:lnTo>
                <a:cubicBezTo>
                  <a:pt x="1709" y="0"/>
                  <a:pt x="1395" y="136"/>
                  <a:pt x="1113" y="359"/>
                </a:cubicBezTo>
                <a:lnTo>
                  <a:pt x="-4197" y="-2523"/>
                </a:lnTo>
                <a:close/>
                <a:moveTo>
                  <a:pt x="-4197" y="-2523"/>
                </a:moveTo>
              </a:path>
            </a:pathLst>
          </a:cu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Support more memory concurrency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 autoUpdateAnimBg="0"/>
      <p:bldP spid="409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B210-8167-1341-833E-A4DF4638A75E}" type="slidenum">
              <a:rPr lang="en-US"/>
              <a:pPr/>
              <a:t>11</a:t>
            </a:fld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2570163"/>
            <a:ext cx="13096876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SoftXMT system overview</a:t>
            </a:r>
          </a:p>
        </p:txBody>
      </p:sp>
      <p:sp>
        <p:nvSpPr>
          <p:cNvPr id="41987" name="AutoShape 3"/>
          <p:cNvSpPr>
            <a:spLocks/>
          </p:cNvSpPr>
          <p:nvPr/>
        </p:nvSpPr>
        <p:spPr bwMode="auto">
          <a:xfrm>
            <a:off x="2387600" y="2222500"/>
            <a:ext cx="1917700" cy="1536700"/>
          </a:xfrm>
          <a:custGeom>
            <a:avLst/>
            <a:gdLst/>
            <a:ahLst/>
            <a:cxnLst/>
            <a:rect l="0" t="0" r="r" b="b"/>
            <a:pathLst>
              <a:path w="19112" h="18715">
                <a:moveTo>
                  <a:pt x="2531" y="0"/>
                </a:moveTo>
                <a:cubicBezTo>
                  <a:pt x="1133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7330"/>
                  <a:pt x="1133" y="18715"/>
                  <a:pt x="2531" y="18715"/>
                </a:cubicBezTo>
                <a:lnTo>
                  <a:pt x="16581" y="18715"/>
                </a:lnTo>
                <a:cubicBezTo>
                  <a:pt x="16770" y="18715"/>
                  <a:pt x="16953" y="18685"/>
                  <a:pt x="17130" y="18637"/>
                </a:cubicBezTo>
                <a:lnTo>
                  <a:pt x="21600" y="21600"/>
                </a:lnTo>
                <a:lnTo>
                  <a:pt x="19065" y="16221"/>
                </a:lnTo>
                <a:cubicBezTo>
                  <a:pt x="19096" y="16027"/>
                  <a:pt x="19112" y="15826"/>
                  <a:pt x="19112" y="15621"/>
                </a:cubicBezTo>
                <a:lnTo>
                  <a:pt x="19112" y="3093"/>
                </a:lnTo>
                <a:cubicBezTo>
                  <a:pt x="19112" y="1385"/>
                  <a:pt x="17979" y="0"/>
                  <a:pt x="16581" y="0"/>
                </a:cubicBezTo>
                <a:lnTo>
                  <a:pt x="2531" y="0"/>
                </a:lnTo>
                <a:close/>
                <a:moveTo>
                  <a:pt x="2531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Support more contexts</a:t>
            </a:r>
          </a:p>
        </p:txBody>
      </p:sp>
      <p:sp>
        <p:nvSpPr>
          <p:cNvPr id="41988" name="AutoShape 4"/>
          <p:cNvSpPr>
            <a:spLocks/>
          </p:cNvSpPr>
          <p:nvPr/>
        </p:nvSpPr>
        <p:spPr bwMode="auto">
          <a:xfrm>
            <a:off x="7658100" y="2425700"/>
            <a:ext cx="2159000" cy="1536700"/>
          </a:xfrm>
          <a:custGeom>
            <a:avLst/>
            <a:gdLst/>
            <a:ahLst/>
            <a:cxnLst/>
            <a:rect l="0" t="0" r="r" b="b"/>
            <a:pathLst>
              <a:path w="19706" h="18715">
                <a:moveTo>
                  <a:pt x="2319" y="0"/>
                </a:moveTo>
                <a:cubicBezTo>
                  <a:pt x="1038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5867"/>
                  <a:pt x="29" y="16102"/>
                  <a:pt x="69" y="16332"/>
                </a:cubicBezTo>
                <a:lnTo>
                  <a:pt x="-1894" y="21600"/>
                </a:lnTo>
                <a:lnTo>
                  <a:pt x="1931" y="18661"/>
                </a:lnTo>
                <a:cubicBezTo>
                  <a:pt x="2058" y="18690"/>
                  <a:pt x="2186" y="18715"/>
                  <a:pt x="2319" y="18715"/>
                </a:cubicBezTo>
                <a:lnTo>
                  <a:pt x="17388" y="18715"/>
                </a:lnTo>
                <a:cubicBezTo>
                  <a:pt x="18668" y="18715"/>
                  <a:pt x="19706" y="17330"/>
                  <a:pt x="19706" y="15621"/>
                </a:cubicBezTo>
                <a:lnTo>
                  <a:pt x="19706" y="3093"/>
                </a:lnTo>
                <a:cubicBezTo>
                  <a:pt x="19706" y="1385"/>
                  <a:pt x="18668" y="0"/>
                  <a:pt x="17388" y="0"/>
                </a:cubicBezTo>
                <a:lnTo>
                  <a:pt x="2319" y="0"/>
                </a:lnTo>
                <a:close/>
                <a:moveTo>
                  <a:pt x="2319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Support more memory concurrency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 autoUpdateAnimBg="0"/>
      <p:bldP spid="419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E552A-BE33-BB4D-8C2E-732CD59FF75B}" type="slidenum">
              <a:rPr lang="en-US"/>
              <a:pPr/>
              <a:t>12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SoftXMT programming model</a:t>
            </a:r>
          </a:p>
        </p:txBody>
      </p:sp>
      <p:sp>
        <p:nvSpPr>
          <p:cNvPr id="4301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Key features:</a:t>
            </a:r>
            <a:br>
              <a:rPr lang="en-US"/>
            </a:br>
            <a:r>
              <a:rPr lang="en-US"/>
              <a:t>   - Shared global address space</a:t>
            </a:r>
            <a:br>
              <a:rPr lang="en-US"/>
            </a:br>
            <a:r>
              <a:rPr lang="en-US"/>
              <a:t>   - Explicit concurrency with many threads</a:t>
            </a:r>
            <a:br>
              <a:rPr lang="en-US"/>
            </a:br>
            <a:r>
              <a:rPr lang="en-US"/>
              <a:t>   - Lightweight synchronization</a:t>
            </a:r>
          </a:p>
          <a:p>
            <a:r>
              <a:rPr lang="en-US"/>
              <a:t>Address space partitioned into</a:t>
            </a:r>
            <a:br>
              <a:rPr lang="en-US"/>
            </a:br>
            <a:r>
              <a:rPr lang="en-US"/>
              <a:t>   - Node-private </a:t>
            </a:r>
            <a:br>
              <a:rPr lang="en-US"/>
            </a:br>
            <a:r>
              <a:rPr lang="en-US"/>
              <a:t>   - Shared global (no caching)</a:t>
            </a:r>
          </a:p>
          <a:p>
            <a:r>
              <a:rPr lang="en-US"/>
              <a:t>Concurrency exploited via cooperative multitasking</a:t>
            </a:r>
            <a:br>
              <a:rPr lang="en-US"/>
            </a:br>
            <a:r>
              <a:rPr lang="en-US"/>
              <a:t>   - Threads yield on long latency operations</a:t>
            </a:r>
          </a:p>
          <a:p>
            <a:r>
              <a:rPr lang="en-US"/>
              <a:t>This is infrastructure for compilers to leverage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6B12-BC5D-3E4B-B0BE-E3C54D5CE2DE}" type="slidenum">
              <a:rPr lang="en-US"/>
              <a:pPr/>
              <a:t>13</a:t>
            </a:fld>
            <a:endParaRPr lang="en-US"/>
          </a:p>
        </p:txBody>
      </p:sp>
      <p:sp>
        <p:nvSpPr>
          <p:cNvPr id="4403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403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The SoftXMT system</a:t>
            </a:r>
          </a:p>
          <a:p>
            <a:pPr>
              <a:buClr>
                <a:srgbClr val="FF6400"/>
              </a:buClr>
            </a:pPr>
            <a:r>
              <a:rPr lang="en-US">
                <a:solidFill>
                  <a:srgbClr val="FF6400"/>
                </a:solidFill>
              </a:rPr>
              <a:t>Implementation</a:t>
            </a:r>
          </a:p>
          <a:p>
            <a:r>
              <a:rPr lang="en-US"/>
              <a:t>Evaluation of SoftXMT coroutine overhead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92FCC-94F7-F540-A046-DD37EC934643}" type="slidenum">
              <a:rPr lang="en-US"/>
              <a:pPr/>
              <a:t>14</a:t>
            </a:fld>
            <a:endParaRPr lang="en-US"/>
          </a:p>
        </p:txBody>
      </p:sp>
      <p:sp>
        <p:nvSpPr>
          <p:cNvPr id="4505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Implementation: Key features</a:t>
            </a:r>
          </a:p>
        </p:txBody>
      </p:sp>
      <p:sp>
        <p:nvSpPr>
          <p:cNvPr id="4505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Lightweight multithreading</a:t>
            </a:r>
            <a:br>
              <a:rPr lang="en-US"/>
            </a:br>
            <a:r>
              <a:rPr lang="en-US"/>
              <a:t>   - overhead must be low enough</a:t>
            </a:r>
            <a:br>
              <a:rPr lang="en-US"/>
            </a:br>
            <a:r>
              <a:rPr lang="en-US"/>
              <a:t>      to allow enough threads to cover network latency </a:t>
            </a:r>
          </a:p>
          <a:p>
            <a:r>
              <a:rPr lang="en-US"/>
              <a:t>Concurrency in global memory references</a:t>
            </a:r>
            <a:br>
              <a:rPr lang="en-US"/>
            </a:br>
            <a:r>
              <a:rPr lang="en-US"/>
              <a:t>   - must support enough outstanding references</a:t>
            </a:r>
            <a:br>
              <a:rPr lang="en-US"/>
            </a:br>
            <a:r>
              <a:rPr lang="en-US"/>
              <a:t>      to cover network latency</a:t>
            </a:r>
          </a:p>
          <a:p>
            <a:r>
              <a:rPr lang="en-US"/>
              <a:t>Low-overhead synchronization</a:t>
            </a:r>
            <a:br>
              <a:rPr lang="en-US"/>
            </a:br>
            <a:r>
              <a:rPr lang="en-US"/>
              <a:t>   - must avoid blocking other threads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2F4A6-51E6-0D4F-9181-B28FB3512A1E}" type="slidenum">
              <a:rPr lang="en-US"/>
              <a:pPr/>
              <a:t>15</a:t>
            </a:fld>
            <a:endParaRPr lang="en-US"/>
          </a:p>
        </p:txBody>
      </p:sp>
      <p:sp>
        <p:nvSpPr>
          <p:cNvPr id="46081" name="Rectangle 1"/>
          <p:cNvSpPr>
            <a:spLocks/>
          </p:cNvSpPr>
          <p:nvPr/>
        </p:nvSpPr>
        <p:spPr bwMode="auto">
          <a:xfrm>
            <a:off x="584200" y="4787900"/>
            <a:ext cx="11836400" cy="4114800"/>
          </a:xfrm>
          <a:prstGeom prst="rect">
            <a:avLst/>
          </a:prstGeom>
          <a:solidFill>
            <a:srgbClr val="FDFF22">
              <a:alpha val="0"/>
            </a:srgbClr>
          </a:solidFill>
          <a:ln w="38100" cap="flat">
            <a:solidFill>
              <a:srgbClr val="48B4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Cooperative multithreading with coroutines</a:t>
            </a: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1716088" y="6235700"/>
            <a:ext cx="19431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prefetch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  <a:t/>
            </a:r>
            <a:b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  <a:t>load a</a:t>
            </a:r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4394200" y="6235700"/>
            <a:ext cx="19431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prefetch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  <a:t/>
            </a:r>
            <a:b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  <a:t>load b</a:t>
            </a: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7073900" y="6235700"/>
            <a:ext cx="19431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prefetch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  <a:t/>
            </a:r>
            <a:b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  <a:t>load c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9753600" y="6235700"/>
            <a:ext cx="19431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prefetch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  <a:t/>
            </a:r>
            <a:b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sym typeface="Courier" charset="0"/>
              </a:rPr>
              <a:t>load d</a:t>
            </a:r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2855913" y="6489700"/>
            <a:ext cx="1536700" cy="4064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9355" y="0"/>
                  <a:pt x="11360" y="21600"/>
                  <a:pt x="0" y="21600"/>
                </a:cubicBezTo>
              </a:path>
            </a:pathLst>
          </a:cu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8" name="Freeform 8"/>
          <p:cNvSpPr>
            <a:spLocks/>
          </p:cNvSpPr>
          <p:nvPr/>
        </p:nvSpPr>
        <p:spPr bwMode="auto">
          <a:xfrm>
            <a:off x="5499100" y="6489700"/>
            <a:ext cx="1536700" cy="4064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9355" y="0"/>
                  <a:pt x="11360" y="21600"/>
                  <a:pt x="0" y="21600"/>
                </a:cubicBezTo>
              </a:path>
            </a:pathLst>
          </a:cu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9" name="Freeform 9"/>
          <p:cNvSpPr>
            <a:spLocks/>
          </p:cNvSpPr>
          <p:nvPr/>
        </p:nvSpPr>
        <p:spPr bwMode="auto">
          <a:xfrm>
            <a:off x="8191500" y="6489700"/>
            <a:ext cx="1536700" cy="4064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9355" y="0"/>
                  <a:pt x="11360" y="21600"/>
                  <a:pt x="0" y="21600"/>
                </a:cubicBezTo>
              </a:path>
            </a:pathLst>
          </a:cu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0" name="Freeform 10"/>
          <p:cNvSpPr>
            <a:spLocks/>
          </p:cNvSpPr>
          <p:nvPr/>
        </p:nvSpPr>
        <p:spPr bwMode="auto">
          <a:xfrm>
            <a:off x="1331913" y="6869113"/>
            <a:ext cx="9796462" cy="1193800"/>
          </a:xfrm>
          <a:custGeom>
            <a:avLst/>
            <a:gdLst>
              <a:gd name="T0" fmla="+- 0 4346 3766"/>
              <a:gd name="T1" fmla="*/ T0 w 14919"/>
              <a:gd name="T2" fmla="*/ 4703 h 16364"/>
              <a:gd name="T3" fmla="+- 0 18350 3766"/>
              <a:gd name="T4" fmla="*/ T3 w 14919"/>
              <a:gd name="T5" fmla="*/ 0 h 16364"/>
            </a:gdLst>
            <a:ahLst/>
            <a:cxnLst>
              <a:cxn ang="0">
                <a:pos x="T1" y="T2"/>
              </a:cxn>
              <a:cxn ang="0">
                <a:pos x="T4" y="T5"/>
              </a:cxn>
            </a:cxnLst>
            <a:rect l="0" t="0" r="r" b="b"/>
            <a:pathLst>
              <a:path w="14919" h="16364">
                <a:moveTo>
                  <a:pt x="580" y="4703"/>
                </a:moveTo>
                <a:cubicBezTo>
                  <a:pt x="-3766" y="20388"/>
                  <a:pt x="17834" y="21600"/>
                  <a:pt x="14584" y="0"/>
                </a:cubicBezTo>
              </a:path>
            </a:pathLst>
          </a:cu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1" name="Rectangle 11"/>
          <p:cNvSpPr>
            <a:spLocks/>
          </p:cNvSpPr>
          <p:nvPr/>
        </p:nvSpPr>
        <p:spPr bwMode="auto">
          <a:xfrm>
            <a:off x="1708150" y="5664200"/>
            <a:ext cx="170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Coroutine 1</a:t>
            </a:r>
          </a:p>
        </p:txBody>
      </p:sp>
      <p:sp>
        <p:nvSpPr>
          <p:cNvPr id="46092" name="Rectangle 12"/>
          <p:cNvSpPr>
            <a:spLocks/>
          </p:cNvSpPr>
          <p:nvPr/>
        </p:nvSpPr>
        <p:spPr bwMode="auto">
          <a:xfrm>
            <a:off x="4394200" y="5664200"/>
            <a:ext cx="170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Coroutine 2</a:t>
            </a:r>
          </a:p>
        </p:txBody>
      </p:sp>
      <p:sp>
        <p:nvSpPr>
          <p:cNvPr id="46093" name="Rectangle 13"/>
          <p:cNvSpPr>
            <a:spLocks/>
          </p:cNvSpPr>
          <p:nvPr/>
        </p:nvSpPr>
        <p:spPr bwMode="auto">
          <a:xfrm>
            <a:off x="7073900" y="5664200"/>
            <a:ext cx="170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Coroutine 3</a:t>
            </a:r>
          </a:p>
        </p:txBody>
      </p:sp>
      <p:sp>
        <p:nvSpPr>
          <p:cNvPr id="46094" name="Rectangle 14"/>
          <p:cNvSpPr>
            <a:spLocks/>
          </p:cNvSpPr>
          <p:nvPr/>
        </p:nvSpPr>
        <p:spPr bwMode="auto">
          <a:xfrm>
            <a:off x="9753600" y="5664200"/>
            <a:ext cx="170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Coroutine 4</a:t>
            </a:r>
          </a:p>
        </p:txBody>
      </p:sp>
      <p:sp>
        <p:nvSpPr>
          <p:cNvPr id="46095" name="Rectangle 15"/>
          <p:cNvSpPr>
            <a:spLocks/>
          </p:cNvSpPr>
          <p:nvPr/>
        </p:nvSpPr>
        <p:spPr bwMode="auto">
          <a:xfrm>
            <a:off x="11304588" y="4318000"/>
            <a:ext cx="76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Core</a:t>
            </a:r>
          </a:p>
        </p:txBody>
      </p:sp>
      <p:sp>
        <p:nvSpPr>
          <p:cNvPr id="46096" name="Rectangle 16"/>
          <p:cNvSpPr>
            <a:spLocks/>
          </p:cNvSpPr>
          <p:nvPr/>
        </p:nvSpPr>
        <p:spPr bwMode="auto">
          <a:xfrm>
            <a:off x="4111625" y="2997200"/>
            <a:ext cx="12112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load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</p:txBody>
      </p:sp>
      <p:sp>
        <p:nvSpPr>
          <p:cNvPr id="46097" name="Rectangle 17"/>
          <p:cNvSpPr>
            <a:spLocks/>
          </p:cNvSpPr>
          <p:nvPr/>
        </p:nvSpPr>
        <p:spPr bwMode="auto">
          <a:xfrm>
            <a:off x="6948488" y="2628900"/>
            <a:ext cx="19431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prefetch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b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load a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H="1">
            <a:off x="5440363" y="2908300"/>
            <a:ext cx="1428750" cy="3175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rot="10800000">
            <a:off x="5435600" y="3251200"/>
            <a:ext cx="1511300" cy="3302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0" name="Rectangle 20"/>
          <p:cNvSpPr>
            <a:spLocks/>
          </p:cNvSpPr>
          <p:nvPr/>
        </p:nvSpPr>
        <p:spPr bwMode="auto">
          <a:xfrm>
            <a:off x="5397500" y="2501900"/>
            <a:ext cx="1200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issue</a:t>
            </a:r>
          </a:p>
        </p:txBody>
      </p:sp>
      <p:sp>
        <p:nvSpPr>
          <p:cNvPr id="46101" name="Rectangle 21"/>
          <p:cNvSpPr>
            <a:spLocks/>
          </p:cNvSpPr>
          <p:nvPr/>
        </p:nvSpPr>
        <p:spPr bwMode="auto">
          <a:xfrm>
            <a:off x="5016500" y="3492500"/>
            <a:ext cx="1847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complete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A3366-3AA3-5C46-9520-F97B2C8E13DA}" type="slidenum">
              <a:rPr lang="en-US"/>
              <a:pPr/>
              <a:t>16</a:t>
            </a:fld>
            <a:endParaRPr lang="en-US"/>
          </a:p>
        </p:txBody>
      </p:sp>
      <p:sp>
        <p:nvSpPr>
          <p:cNvPr id="4710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Minimizing context switch overhead</a:t>
            </a:r>
          </a:p>
        </p:txBody>
      </p:sp>
      <p:sp>
        <p:nvSpPr>
          <p:cNvPr id="47106" name="Rectangle 2"/>
          <p:cNvSpPr>
            <a:spLocks noChangeArrowheads="1"/>
          </p:cNvSpPr>
          <p:nvPr>
            <p:ph type="body" idx="1"/>
          </p:nvPr>
        </p:nvSpPr>
        <p:spPr>
          <a:xfrm>
            <a:off x="571500" y="2324100"/>
            <a:ext cx="11861800" cy="2933700"/>
          </a:xfrm>
          <a:ln/>
        </p:spPr>
        <p:txBody>
          <a:bodyPr/>
          <a:lstStyle/>
          <a:p>
            <a:r>
              <a:rPr lang="en-US"/>
              <a:t>Treat context switches as function calls; save minimal state</a:t>
            </a:r>
          </a:p>
          <a:p>
            <a:r>
              <a:rPr lang="en-US"/>
              <a:t>Switch and schedule in user space</a:t>
            </a:r>
            <a:br>
              <a:rPr lang="en-US"/>
            </a:br>
            <a:r>
              <a:rPr lang="en-US"/>
              <a:t>   - current: round-robin</a:t>
            </a:r>
            <a:br>
              <a:rPr lang="en-US"/>
            </a:br>
            <a:r>
              <a:rPr lang="en-US"/>
              <a:t>   - future: reactivate on operation completion</a:t>
            </a: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2768600" y="6388100"/>
            <a:ext cx="1270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4013200" y="63881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5854700" y="63881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4610100" y="6388100"/>
            <a:ext cx="1270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6426200" y="6388100"/>
            <a:ext cx="1270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2" name="Rectangle 8"/>
          <p:cNvSpPr>
            <a:spLocks/>
          </p:cNvSpPr>
          <p:nvPr/>
        </p:nvSpPr>
        <p:spPr bwMode="auto">
          <a:xfrm>
            <a:off x="7696200" y="63881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9512300" y="63881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4" name="Rectangle 10"/>
          <p:cNvSpPr>
            <a:spLocks/>
          </p:cNvSpPr>
          <p:nvPr/>
        </p:nvSpPr>
        <p:spPr bwMode="auto">
          <a:xfrm>
            <a:off x="8267700" y="6388100"/>
            <a:ext cx="1270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5" name="Rectangle 11"/>
          <p:cNvSpPr>
            <a:spLocks/>
          </p:cNvSpPr>
          <p:nvPr/>
        </p:nvSpPr>
        <p:spPr bwMode="auto">
          <a:xfrm>
            <a:off x="2768600" y="8255000"/>
            <a:ext cx="635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3378200" y="82550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4572000" y="82550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3962400" y="8255000"/>
            <a:ext cx="635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5156200" y="8255000"/>
            <a:ext cx="635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0" name="Rectangle 16"/>
          <p:cNvSpPr>
            <a:spLocks/>
          </p:cNvSpPr>
          <p:nvPr/>
        </p:nvSpPr>
        <p:spPr bwMode="auto">
          <a:xfrm>
            <a:off x="5765800" y="82550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6959600" y="82550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6337300" y="8255000"/>
            <a:ext cx="635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3" name="Rectangle 19"/>
          <p:cNvSpPr>
            <a:spLocks/>
          </p:cNvSpPr>
          <p:nvPr/>
        </p:nvSpPr>
        <p:spPr bwMode="auto">
          <a:xfrm>
            <a:off x="7543800" y="8255000"/>
            <a:ext cx="635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8153400" y="82550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9347200" y="82550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6" name="Rectangle 22"/>
          <p:cNvSpPr>
            <a:spLocks/>
          </p:cNvSpPr>
          <p:nvPr/>
        </p:nvSpPr>
        <p:spPr bwMode="auto">
          <a:xfrm>
            <a:off x="8737600" y="8255000"/>
            <a:ext cx="635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3251200" y="6896100"/>
            <a:ext cx="638175" cy="57150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rot="10800000" flipH="1">
            <a:off x="3289300" y="7607300"/>
            <a:ext cx="638175" cy="57150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9" name="Rectangle 25"/>
          <p:cNvSpPr>
            <a:spLocks/>
          </p:cNvSpPr>
          <p:nvPr/>
        </p:nvSpPr>
        <p:spPr bwMode="auto">
          <a:xfrm>
            <a:off x="3994150" y="7061200"/>
            <a:ext cx="44688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Lower context switch overhead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=&gt; more ref/s</a:t>
            </a:r>
          </a:p>
        </p:txBody>
      </p:sp>
      <p:sp>
        <p:nvSpPr>
          <p:cNvPr id="47130" name="Rectangle 26"/>
          <p:cNvSpPr>
            <a:spLocks/>
          </p:cNvSpPr>
          <p:nvPr/>
        </p:nvSpPr>
        <p:spPr bwMode="auto">
          <a:xfrm>
            <a:off x="3286125" y="8813800"/>
            <a:ext cx="77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Time</a:t>
            </a:r>
          </a:p>
        </p:txBody>
      </p:sp>
      <p:sp>
        <p:nvSpPr>
          <p:cNvPr id="47131" name="Rectangle 27"/>
          <p:cNvSpPr>
            <a:spLocks/>
          </p:cNvSpPr>
          <p:nvPr/>
        </p:nvSpPr>
        <p:spPr bwMode="auto">
          <a:xfrm>
            <a:off x="6738938" y="4991100"/>
            <a:ext cx="37036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Work: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generate remote reference</a:t>
            </a:r>
          </a:p>
        </p:txBody>
      </p:sp>
      <p:sp>
        <p:nvSpPr>
          <p:cNvPr id="47132" name="Rectangle 28"/>
          <p:cNvSpPr>
            <a:spLocks/>
          </p:cNvSpPr>
          <p:nvPr/>
        </p:nvSpPr>
        <p:spPr bwMode="auto">
          <a:xfrm>
            <a:off x="2006600" y="5359400"/>
            <a:ext cx="215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Context switch</a:t>
            </a: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rot="10800000" flipH="1">
            <a:off x="7975600" y="5864225"/>
            <a:ext cx="411163" cy="4476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 rot="10800000">
            <a:off x="3097213" y="5819775"/>
            <a:ext cx="293687" cy="45561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4181475" y="9067800"/>
            <a:ext cx="720725" cy="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6" name="Rectangle 32"/>
          <p:cNvSpPr>
            <a:spLocks/>
          </p:cNvSpPr>
          <p:nvPr/>
        </p:nvSpPr>
        <p:spPr bwMode="auto">
          <a:xfrm>
            <a:off x="2171700" y="63881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7" name="Rectangle 33"/>
          <p:cNvSpPr>
            <a:spLocks/>
          </p:cNvSpPr>
          <p:nvPr/>
        </p:nvSpPr>
        <p:spPr bwMode="auto">
          <a:xfrm>
            <a:off x="2171700" y="82550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38" name="Rectangle 34"/>
          <p:cNvSpPr>
            <a:spLocks/>
          </p:cNvSpPr>
          <p:nvPr/>
        </p:nvSpPr>
        <p:spPr bwMode="auto">
          <a:xfrm>
            <a:off x="10163175" y="6273800"/>
            <a:ext cx="53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i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. . .</a:t>
            </a:r>
          </a:p>
        </p:txBody>
      </p:sp>
      <p:sp>
        <p:nvSpPr>
          <p:cNvPr id="47139" name="Rectangle 35"/>
          <p:cNvSpPr>
            <a:spLocks/>
          </p:cNvSpPr>
          <p:nvPr/>
        </p:nvSpPr>
        <p:spPr bwMode="auto">
          <a:xfrm>
            <a:off x="9982200" y="8128000"/>
            <a:ext cx="53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i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. . 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3870-D65D-044D-92CD-94D78A0233A9}" type="slidenum">
              <a:rPr lang="en-US"/>
              <a:pPr/>
              <a:t>17</a:t>
            </a:fld>
            <a:endParaRPr lang="en-US"/>
          </a:p>
        </p:txBody>
      </p:sp>
      <p:sp>
        <p:nvSpPr>
          <p:cNvPr id="4812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Global memory concurrency</a:t>
            </a:r>
          </a:p>
        </p:txBody>
      </p:sp>
      <p:sp>
        <p:nvSpPr>
          <p:cNvPr id="4813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We need hundreds of outstanding requests per processor</a:t>
            </a:r>
            <a:br>
              <a:rPr lang="en-US"/>
            </a:br>
            <a:r>
              <a:rPr lang="en-US"/>
              <a:t>   to cover network latency</a:t>
            </a:r>
          </a:p>
          <a:p>
            <a:r>
              <a:rPr lang="en-US"/>
              <a:t>XMT: 1024 requests per processor</a:t>
            </a:r>
            <a:br>
              <a:rPr lang="en-US"/>
            </a:br>
            <a:r>
              <a:rPr lang="en-US"/>
              <a:t>Xeon: ~32 requests per processor</a:t>
            </a:r>
          </a:p>
          <a:p>
            <a:r>
              <a:rPr lang="en-US"/>
              <a:t>We must manage memory concurrency ourselves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0B575-F1C7-8442-8B5E-33F74A2C66F0}" type="slidenum">
              <a:rPr lang="en-US"/>
              <a:pPr/>
              <a:t>18</a:t>
            </a:fld>
            <a:endParaRPr lang="en-US"/>
          </a:p>
        </p:txBody>
      </p:sp>
      <p:sp>
        <p:nvSpPr>
          <p:cNvPr id="4915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Exposing local memory concurrency</a:t>
            </a:r>
          </a:p>
        </p:txBody>
      </p:sp>
      <p:sp>
        <p:nvSpPr>
          <p:cNvPr id="49154" name="Rectangle 2"/>
          <p:cNvSpPr>
            <a:spLocks noChangeArrowheads="1"/>
          </p:cNvSpPr>
          <p:nvPr>
            <p:ph type="body" idx="1"/>
          </p:nvPr>
        </p:nvSpPr>
        <p:spPr>
          <a:xfrm>
            <a:off x="571500" y="2324100"/>
            <a:ext cx="11861800" cy="1397000"/>
          </a:xfrm>
          <a:ln/>
        </p:spPr>
        <p:txBody>
          <a:bodyPr/>
          <a:lstStyle/>
          <a:p>
            <a:r>
              <a:rPr lang="en-US"/>
              <a:t>Break reads and writes into two operations</a:t>
            </a:r>
            <a:br>
              <a:rPr lang="en-US"/>
            </a:br>
            <a:r>
              <a:rPr lang="en-US"/>
              <a:t>   </a:t>
            </a:r>
            <a:r>
              <a:rPr lang="en-US" b="1" i="1"/>
              <a:t>issue</a:t>
            </a:r>
            <a:r>
              <a:rPr lang="en-US"/>
              <a:t>: start data moving</a:t>
            </a:r>
            <a:br>
              <a:rPr lang="en-US"/>
            </a:br>
            <a:r>
              <a:rPr lang="en-US"/>
              <a:t>   </a:t>
            </a:r>
            <a:r>
              <a:rPr lang="en-US" b="1" i="1"/>
              <a:t>complete</a:t>
            </a:r>
            <a:r>
              <a:rPr lang="en-US"/>
              <a:t>: block until complete</a:t>
            </a:r>
            <a:br>
              <a:rPr lang="en-US"/>
            </a:br>
            <a:endParaRPr lang="en-US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4010025" y="5651500"/>
            <a:ext cx="12112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load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010025" y="7823200"/>
            <a:ext cx="13938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store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6846888" y="5283200"/>
            <a:ext cx="19431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prefetch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b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load a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6667500" y="7454900"/>
            <a:ext cx="23082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prefetch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b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store d -&gt; a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4862513" y="4229100"/>
            <a:ext cx="326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Local latency tolerance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H="1">
            <a:off x="5338763" y="5562600"/>
            <a:ext cx="1428750" cy="3175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rot="10800000">
            <a:off x="5334000" y="5905500"/>
            <a:ext cx="1511300" cy="3302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>
            <a:off x="5422900" y="7772400"/>
            <a:ext cx="1243013" cy="2667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rot="10800000">
            <a:off x="5422900" y="8064500"/>
            <a:ext cx="1244600" cy="3810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5295900" y="5156200"/>
            <a:ext cx="1200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issue</a:t>
            </a:r>
          </a:p>
        </p:txBody>
      </p:sp>
      <p:sp>
        <p:nvSpPr>
          <p:cNvPr id="49165" name="Rectangle 13"/>
          <p:cNvSpPr>
            <a:spLocks/>
          </p:cNvSpPr>
          <p:nvPr/>
        </p:nvSpPr>
        <p:spPr bwMode="auto">
          <a:xfrm>
            <a:off x="5295900" y="7239000"/>
            <a:ext cx="1200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issue</a:t>
            </a:r>
          </a:p>
        </p:txBody>
      </p:sp>
      <p:sp>
        <p:nvSpPr>
          <p:cNvPr id="49166" name="Rectangle 14"/>
          <p:cNvSpPr>
            <a:spLocks/>
          </p:cNvSpPr>
          <p:nvPr/>
        </p:nvSpPr>
        <p:spPr bwMode="auto">
          <a:xfrm>
            <a:off x="4991100" y="8432800"/>
            <a:ext cx="1847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complete</a:t>
            </a:r>
          </a:p>
        </p:txBody>
      </p:sp>
      <p:sp>
        <p:nvSpPr>
          <p:cNvPr id="49167" name="Rectangle 15"/>
          <p:cNvSpPr>
            <a:spLocks/>
          </p:cNvSpPr>
          <p:nvPr/>
        </p:nvSpPr>
        <p:spPr bwMode="auto">
          <a:xfrm>
            <a:off x="4914900" y="6146800"/>
            <a:ext cx="1847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complete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5DF7-FD6B-564F-8FAE-92285D171D55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Global Memory Manager</a:t>
            </a:r>
          </a:p>
        </p:txBody>
      </p:sp>
      <p:sp>
        <p:nvSpPr>
          <p:cNvPr id="50178" name="Rectangle 2"/>
          <p:cNvSpPr>
            <a:spLocks noChangeArrowheads="1"/>
          </p:cNvSpPr>
          <p:nvPr>
            <p:ph type="body" idx="1"/>
          </p:nvPr>
        </p:nvSpPr>
        <p:spPr>
          <a:xfrm>
            <a:off x="571500" y="2324100"/>
            <a:ext cx="5930900" cy="2806700"/>
          </a:xfrm>
          <a:ln/>
        </p:spPr>
        <p:txBody>
          <a:bodyPr/>
          <a:lstStyle/>
          <a:p>
            <a:r>
              <a:rPr lang="en-US"/>
              <a:t>Tracks outstanding memory requests</a:t>
            </a:r>
          </a:p>
          <a:p>
            <a:r>
              <a:rPr lang="en-US"/>
              <a:t>On requester side:</a:t>
            </a:r>
            <a:br>
              <a:rPr lang="en-US"/>
            </a:br>
            <a:r>
              <a:rPr lang="en-US"/>
              <a:t>   - issues request over network</a:t>
            </a:r>
            <a:br>
              <a:rPr lang="en-US"/>
            </a:br>
            <a:r>
              <a:rPr lang="en-US"/>
              <a:t>   - waits for response</a:t>
            </a:r>
            <a:br>
              <a:rPr lang="en-US"/>
            </a:br>
            <a:r>
              <a:rPr lang="en-US"/>
              <a:t>   - wakes thread when ready </a:t>
            </a: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6502400" y="2324100"/>
            <a:ext cx="5930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66700" indent="-266700" algn="l">
              <a:spcBef>
                <a:spcPts val="4800"/>
              </a:spcBef>
              <a:buSzPct val="100000"/>
              <a:buFont typeface="Helvetica Neue" charset="0"/>
              <a:buChar char="•"/>
            </a:pPr>
            <a:endParaRPr lang="en-US" sz="2600">
              <a:solidFill>
                <a:schemeClr val="tx1"/>
              </a:solidFill>
              <a:ea typeface="ＭＳ Ｐゴシック" charset="0"/>
              <a:cs typeface="Helvetica Neue" charset="0"/>
            </a:endParaRPr>
          </a:p>
          <a:p>
            <a:pPr marL="266700" indent="-266700" algn="l">
              <a:spcBef>
                <a:spcPts val="4800"/>
              </a:spcBef>
              <a:buSzPct val="100000"/>
              <a:buFont typeface="Helvetica Neue" charset="0"/>
              <a:buChar char="•"/>
            </a:pPr>
            <a: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On responder side:</a:t>
            </a:r>
            <a:b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   - performs memory request</a:t>
            </a:r>
            <a:b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   - also, synchronization operations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5818E-3C25-854B-AB95-F4D796E62B8A}" type="slidenum">
              <a:rPr lang="en-US"/>
              <a:pPr/>
              <a:t>2</a:t>
            </a:fld>
            <a:endParaRPr lang="en-US"/>
          </a:p>
        </p:txBody>
      </p:sp>
      <p:pic>
        <p:nvPicPr>
          <p:cNvPr id="3174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03400"/>
            <a:ext cx="90424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25" y="7092950"/>
            <a:ext cx="1181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1748" name="Rectangle 4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Graphs important for </a:t>
            </a:r>
            <a:br>
              <a:rPr lang="en-US"/>
            </a:br>
            <a:r>
              <a:rPr lang="en-US"/>
              <a:t>emerging applications:</a:t>
            </a:r>
            <a:br>
              <a:rPr lang="en-US"/>
            </a:br>
            <a:r>
              <a:rPr lang="en-US"/>
              <a:t>   social networks,</a:t>
            </a:r>
            <a:br>
              <a:rPr lang="en-US"/>
            </a:br>
            <a:r>
              <a:rPr lang="en-US"/>
              <a:t>   bioinformatics,</a:t>
            </a:r>
            <a:br>
              <a:rPr lang="en-US"/>
            </a:br>
            <a:r>
              <a:rPr lang="en-US"/>
              <a:t>   sensor networks,</a:t>
            </a:r>
            <a:br>
              <a:rPr lang="en-US"/>
            </a:br>
            <a:r>
              <a:rPr lang="en-US"/>
              <a:t>   semantic databases</a:t>
            </a:r>
          </a:p>
          <a:p>
            <a:r>
              <a:rPr lang="en-US"/>
              <a:t>These graphs are big!</a:t>
            </a:r>
            <a:br>
              <a:rPr lang="en-US"/>
            </a:br>
            <a:r>
              <a:rPr lang="en-US"/>
              <a:t>   Today,</a:t>
            </a:r>
            <a:br>
              <a:rPr lang="en-US"/>
            </a:br>
            <a:r>
              <a:rPr lang="en-US"/>
              <a:t>      billions of vertices, edges</a:t>
            </a:r>
            <a:br>
              <a:rPr lang="en-US"/>
            </a:br>
            <a:r>
              <a:rPr lang="en-US"/>
              <a:t>   In the future,</a:t>
            </a:r>
            <a:br>
              <a:rPr lang="en-US"/>
            </a:br>
            <a:r>
              <a:rPr lang="en-US"/>
              <a:t>      trillions of vertices, edges</a:t>
            </a:r>
            <a:br>
              <a:rPr lang="en-US"/>
            </a:br>
            <a:r>
              <a:rPr lang="en-US"/>
              <a:t> 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bldLvl="5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66CF-851B-D948-81B5-DAAFAD63E16D}" type="slidenum">
              <a:rPr lang="en-US"/>
              <a:pPr/>
              <a:t>20</a:t>
            </a:fld>
            <a:endParaRPr lang="en-US"/>
          </a:p>
        </p:txBody>
      </p:sp>
      <p:sp>
        <p:nvSpPr>
          <p:cNvPr id="5120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Exposing remote memory concurrency</a:t>
            </a:r>
          </a:p>
        </p:txBody>
      </p:sp>
      <p:sp>
        <p:nvSpPr>
          <p:cNvPr id="51202" name="Rectangle 2"/>
          <p:cNvSpPr>
            <a:spLocks noChangeArrowheads="1"/>
          </p:cNvSpPr>
          <p:nvPr>
            <p:ph type="body" idx="1"/>
          </p:nvPr>
        </p:nvSpPr>
        <p:spPr>
          <a:xfrm>
            <a:off x="571500" y="2324100"/>
            <a:ext cx="11861800" cy="1397000"/>
          </a:xfrm>
          <a:ln/>
        </p:spPr>
        <p:txBody>
          <a:bodyPr/>
          <a:lstStyle/>
          <a:p>
            <a:r>
              <a:rPr lang="en-US"/>
              <a:t>Break reads and writes into two operations</a:t>
            </a:r>
            <a:br>
              <a:rPr lang="en-US"/>
            </a:br>
            <a:r>
              <a:rPr lang="en-US"/>
              <a:t>   </a:t>
            </a:r>
            <a:r>
              <a:rPr lang="en-US" b="1" i="1"/>
              <a:t>issue</a:t>
            </a:r>
            <a:r>
              <a:rPr lang="en-US"/>
              <a:t>: start data moving</a:t>
            </a:r>
            <a:br>
              <a:rPr lang="en-US"/>
            </a:br>
            <a:r>
              <a:rPr lang="en-US"/>
              <a:t>   </a:t>
            </a:r>
            <a:r>
              <a:rPr lang="en-US" b="1" i="1"/>
              <a:t>complete</a:t>
            </a:r>
            <a:r>
              <a:rPr lang="en-US"/>
              <a:t>: block until complete</a:t>
            </a:r>
            <a:br>
              <a:rPr lang="en-US"/>
            </a:br>
            <a:endParaRPr lang="en-US"/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1698625" y="5461000"/>
            <a:ext cx="12112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load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1698625" y="7632700"/>
            <a:ext cx="13938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store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4535488" y="5092700"/>
            <a:ext cx="19431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prefetch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b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load a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7683500" y="5105400"/>
            <a:ext cx="340518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async_send(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 </a:t>
            </a: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</a:t>
            </a:r>
            <a:endParaRPr lang="en-US" i="1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b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blocking_recv( a )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4356100" y="7264400"/>
            <a:ext cx="23082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prefetch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b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store d -&gt; a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7683500" y="7264400"/>
            <a:ext cx="340518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async_send(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</a:t>
            </a: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,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 </a:t>
            </a: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</a:t>
            </a:r>
            <a:endParaRPr lang="en-US" i="1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b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blocking_recv( a )</a:t>
            </a:r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3871913" y="4216400"/>
            <a:ext cx="326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Local latency tolerance</a:t>
            </a:r>
          </a:p>
        </p:txBody>
      </p:sp>
      <p:sp>
        <p:nvSpPr>
          <p:cNvPr id="51210" name="Rectangle 10"/>
          <p:cNvSpPr>
            <a:spLocks/>
          </p:cNvSpPr>
          <p:nvPr/>
        </p:nvSpPr>
        <p:spPr bwMode="auto">
          <a:xfrm>
            <a:off x="7581900" y="4229100"/>
            <a:ext cx="359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Remote latency tolerance</a:t>
            </a: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>
            <a:off x="3027363" y="5372100"/>
            <a:ext cx="1430337" cy="3175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rot="10800000">
            <a:off x="3022600" y="5715000"/>
            <a:ext cx="1511300" cy="3302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3111500" y="7581900"/>
            <a:ext cx="1244600" cy="2667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rot="10800000">
            <a:off x="3111500" y="7874000"/>
            <a:ext cx="1244600" cy="3810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2984500" y="4965700"/>
            <a:ext cx="1200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issue</a:t>
            </a:r>
          </a:p>
        </p:txBody>
      </p:sp>
      <p:sp>
        <p:nvSpPr>
          <p:cNvPr id="51216" name="Rectangle 16"/>
          <p:cNvSpPr>
            <a:spLocks/>
          </p:cNvSpPr>
          <p:nvPr/>
        </p:nvSpPr>
        <p:spPr bwMode="auto">
          <a:xfrm>
            <a:off x="2984500" y="7048500"/>
            <a:ext cx="1200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issue</a:t>
            </a:r>
          </a:p>
        </p:txBody>
      </p:sp>
      <p:sp>
        <p:nvSpPr>
          <p:cNvPr id="51217" name="Rectangle 17"/>
          <p:cNvSpPr>
            <a:spLocks/>
          </p:cNvSpPr>
          <p:nvPr/>
        </p:nvSpPr>
        <p:spPr bwMode="auto">
          <a:xfrm>
            <a:off x="2679700" y="8242300"/>
            <a:ext cx="1847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complete</a:t>
            </a:r>
          </a:p>
        </p:txBody>
      </p:sp>
      <p:sp>
        <p:nvSpPr>
          <p:cNvPr id="51218" name="Rectangle 18"/>
          <p:cNvSpPr>
            <a:spLocks/>
          </p:cNvSpPr>
          <p:nvPr/>
        </p:nvSpPr>
        <p:spPr bwMode="auto">
          <a:xfrm>
            <a:off x="2603500" y="5956300"/>
            <a:ext cx="1847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complete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4C3BF-5088-8841-B83C-33EF8D04399F}" type="slidenum">
              <a:rPr lang="en-US"/>
              <a:pPr/>
              <a:t>21</a:t>
            </a:fld>
            <a:endParaRPr lang="en-US"/>
          </a:p>
        </p:txBody>
      </p:sp>
      <p:sp>
        <p:nvSpPr>
          <p:cNvPr id="5222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Global Memory Manager</a:t>
            </a:r>
          </a:p>
        </p:txBody>
      </p:sp>
      <p:sp>
        <p:nvSpPr>
          <p:cNvPr id="52226" name="Rectangle 2"/>
          <p:cNvSpPr>
            <a:spLocks noChangeArrowheads="1"/>
          </p:cNvSpPr>
          <p:nvPr>
            <p:ph type="body" idx="1"/>
          </p:nvPr>
        </p:nvSpPr>
        <p:spPr>
          <a:xfrm>
            <a:off x="571500" y="2324100"/>
            <a:ext cx="5930900" cy="2806700"/>
          </a:xfrm>
          <a:ln/>
        </p:spPr>
        <p:txBody>
          <a:bodyPr/>
          <a:lstStyle/>
          <a:p>
            <a:r>
              <a:rPr lang="en-US"/>
              <a:t>Tracks outstanding memory requests</a:t>
            </a:r>
          </a:p>
          <a:p>
            <a:r>
              <a:rPr lang="en-US"/>
              <a:t>On requester side:</a:t>
            </a:r>
            <a:br>
              <a:rPr lang="en-US"/>
            </a:br>
            <a:r>
              <a:rPr lang="en-US"/>
              <a:t>   - issues request over network</a:t>
            </a:r>
            <a:br>
              <a:rPr lang="en-US"/>
            </a:br>
            <a:r>
              <a:rPr lang="en-US"/>
              <a:t>   - waits for response</a:t>
            </a:r>
            <a:br>
              <a:rPr lang="en-US"/>
            </a:br>
            <a:r>
              <a:rPr lang="en-US"/>
              <a:t>   - wakes thread when ready 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6502400" y="2324100"/>
            <a:ext cx="5930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66700" indent="-266700" algn="l">
              <a:spcBef>
                <a:spcPts val="4800"/>
              </a:spcBef>
              <a:buSzPct val="100000"/>
              <a:buFont typeface="Helvetica Neue" charset="0"/>
              <a:buChar char="•"/>
            </a:pPr>
            <a:endParaRPr lang="en-US" sz="2600">
              <a:solidFill>
                <a:schemeClr val="tx1"/>
              </a:solidFill>
              <a:ea typeface="ＭＳ Ｐゴシック" charset="0"/>
              <a:cs typeface="Helvetica Neue" charset="0"/>
            </a:endParaRPr>
          </a:p>
          <a:p>
            <a:pPr marL="266700" indent="-266700" algn="l">
              <a:spcBef>
                <a:spcPts val="4800"/>
              </a:spcBef>
              <a:buSzPct val="100000"/>
              <a:buFont typeface="Helvetica Neue" charset="0"/>
              <a:buChar char="•"/>
            </a:pPr>
            <a: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On responder side:</a:t>
            </a:r>
            <a:b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   - performs memory request</a:t>
            </a:r>
            <a:b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 sz="26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   - also, synchronization operations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568325" y="6845300"/>
            <a:ext cx="12112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load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405188" y="6477000"/>
            <a:ext cx="30416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issue_read(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a)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yield</a:t>
            </a:r>
            <a:b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complete_read(a)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H="1">
            <a:off x="1897063" y="6756400"/>
            <a:ext cx="1428750" cy="317500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rot="10800000">
            <a:off x="1892300" y="7099300"/>
            <a:ext cx="1511300" cy="328613"/>
          </a:xfrm>
          <a:prstGeom prst="line">
            <a:avLst/>
          </a:prstGeom>
          <a:noFill/>
          <a:ln w="254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1854200" y="6350000"/>
            <a:ext cx="1200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issue</a:t>
            </a:r>
          </a:p>
        </p:txBody>
      </p:sp>
      <p:sp>
        <p:nvSpPr>
          <p:cNvPr id="52233" name="Rectangle 9"/>
          <p:cNvSpPr>
            <a:spLocks/>
          </p:cNvSpPr>
          <p:nvPr/>
        </p:nvSpPr>
        <p:spPr bwMode="auto">
          <a:xfrm>
            <a:off x="1473200" y="7340600"/>
            <a:ext cx="1847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spcBef>
                <a:spcPts val="4800"/>
              </a:spcBef>
            </a:pPr>
            <a:r>
              <a:rPr lang="en-US" sz="2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complete</a:t>
            </a:r>
          </a:p>
        </p:txBody>
      </p:sp>
      <p:sp>
        <p:nvSpPr>
          <p:cNvPr id="52234" name="Rectangle 10"/>
          <p:cNvSpPr>
            <a:spLocks/>
          </p:cNvSpPr>
          <p:nvPr/>
        </p:nvSpPr>
        <p:spPr bwMode="auto">
          <a:xfrm>
            <a:off x="6743700" y="6235700"/>
            <a:ext cx="24907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async_send(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</a:t>
            </a:r>
          </a:p>
        </p:txBody>
      </p:sp>
      <p:sp>
        <p:nvSpPr>
          <p:cNvPr id="52235" name="Rectangle 11"/>
          <p:cNvSpPr>
            <a:spLocks/>
          </p:cNvSpPr>
          <p:nvPr/>
        </p:nvSpPr>
        <p:spPr bwMode="auto">
          <a:xfrm>
            <a:off x="10312400" y="6362700"/>
            <a:ext cx="212566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recv(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load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-&gt;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</a:t>
            </a:r>
            <a:endParaRPr lang="en-US">
              <a:solidFill>
                <a:schemeClr val="tx1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send(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</a:t>
            </a: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, 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5905500" y="6542088"/>
            <a:ext cx="825500" cy="214312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rot="10800000">
            <a:off x="9296400" y="6524625"/>
            <a:ext cx="1016000" cy="112713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8" name="Freeform 14"/>
          <p:cNvSpPr>
            <a:spLocks/>
          </p:cNvSpPr>
          <p:nvPr/>
        </p:nvSpPr>
        <p:spPr bwMode="auto">
          <a:xfrm>
            <a:off x="6546850" y="6859588"/>
            <a:ext cx="5797550" cy="850900"/>
          </a:xfrm>
          <a:custGeom>
            <a:avLst/>
            <a:gdLst>
              <a:gd name="T0" fmla="+- 0 4618 3967"/>
              <a:gd name="T1" fmla="*/ T0 w 14422"/>
              <a:gd name="T2" fmla="+- 0 10255 7418"/>
              <a:gd name="T3" fmla="*/ 10255 h 6983"/>
              <a:gd name="T4" fmla="+- 0 17978 3967"/>
              <a:gd name="T5" fmla="*/ T4 w 14422"/>
              <a:gd name="T6" fmla="+- 0 11764 7418"/>
              <a:gd name="T7" fmla="*/ 11764 h 6983"/>
            </a:gdLst>
            <a:ahLst/>
            <a:cxnLst>
              <a:cxn ang="0">
                <a:pos x="T1" y="T3"/>
              </a:cxn>
              <a:cxn ang="0">
                <a:pos x="T5" y="T7"/>
              </a:cxn>
            </a:cxnLst>
            <a:rect l="0" t="0" r="r" b="b"/>
            <a:pathLst>
              <a:path w="14422" h="6983">
                <a:moveTo>
                  <a:pt x="651" y="2837"/>
                </a:moveTo>
                <a:cubicBezTo>
                  <a:pt x="-3967" y="-7418"/>
                  <a:pt x="17633" y="14182"/>
                  <a:pt x="14011" y="4346"/>
                </a:cubicBezTo>
              </a:path>
            </a:pathLst>
          </a:cu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743700" y="7086600"/>
            <a:ext cx="2674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on recv(</a:t>
            </a:r>
            <a:r>
              <a:rPr lang="en-US" i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</a:t>
            </a: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):</a:t>
            </a:r>
            <a:b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wakeup thread</a:t>
            </a:r>
          </a:p>
        </p:txBody>
      </p:sp>
      <p:sp>
        <p:nvSpPr>
          <p:cNvPr id="52240" name="Freeform 16"/>
          <p:cNvSpPr>
            <a:spLocks/>
          </p:cNvSpPr>
          <p:nvPr/>
        </p:nvSpPr>
        <p:spPr bwMode="auto">
          <a:xfrm>
            <a:off x="3284538" y="7581900"/>
            <a:ext cx="6376987" cy="1033463"/>
          </a:xfrm>
          <a:custGeom>
            <a:avLst/>
            <a:gdLst>
              <a:gd name="T0" fmla="+- 0 3932 3451"/>
              <a:gd name="T1" fmla="*/ T0 w 14789"/>
              <a:gd name="T2" fmla="*/ 0 h 15927"/>
              <a:gd name="T3" fmla="+- 0 17786 3451"/>
              <a:gd name="T4" fmla="*/ T3 w 14789"/>
              <a:gd name="T5" fmla="*/ 1896 h 15927"/>
            </a:gdLst>
            <a:ahLst/>
            <a:cxnLst>
              <a:cxn ang="0">
                <a:pos x="T1" y="T2"/>
              </a:cxn>
              <a:cxn ang="0">
                <a:pos x="T4" y="T5"/>
              </a:cxn>
            </a:cxnLst>
            <a:rect l="0" t="0" r="r" b="b"/>
            <a:pathLst>
              <a:path w="14789" h="15927">
                <a:moveTo>
                  <a:pt x="481" y="0"/>
                </a:moveTo>
                <a:cubicBezTo>
                  <a:pt x="-3451" y="20172"/>
                  <a:pt x="18149" y="21600"/>
                  <a:pt x="14335" y="1896"/>
                </a:cubicBezTo>
              </a:path>
            </a:pathLst>
          </a:cu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1" name="Rectangle 17"/>
          <p:cNvSpPr>
            <a:spLocks/>
          </p:cNvSpPr>
          <p:nvPr/>
        </p:nvSpPr>
        <p:spPr bwMode="auto">
          <a:xfrm>
            <a:off x="2306638" y="5549900"/>
            <a:ext cx="217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Worker thread</a:t>
            </a:r>
          </a:p>
        </p:txBody>
      </p:sp>
      <p:sp>
        <p:nvSpPr>
          <p:cNvPr id="52242" name="Rectangle 18"/>
          <p:cNvSpPr>
            <a:spLocks/>
          </p:cNvSpPr>
          <p:nvPr/>
        </p:nvSpPr>
        <p:spPr bwMode="auto">
          <a:xfrm>
            <a:off x="6743700" y="5549900"/>
            <a:ext cx="177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Local GMM</a:t>
            </a:r>
          </a:p>
        </p:txBody>
      </p:sp>
      <p:sp>
        <p:nvSpPr>
          <p:cNvPr id="52243" name="Rectangle 19"/>
          <p:cNvSpPr>
            <a:spLocks/>
          </p:cNvSpPr>
          <p:nvPr/>
        </p:nvSpPr>
        <p:spPr bwMode="auto">
          <a:xfrm>
            <a:off x="10139363" y="5549900"/>
            <a:ext cx="212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Remote GMM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91591-A753-214B-9005-DF68C9C49531}" type="slidenum">
              <a:rPr lang="en-US"/>
              <a:pPr/>
              <a:t>22</a:t>
            </a:fld>
            <a:endParaRPr lang="en-US"/>
          </a:p>
        </p:txBody>
      </p:sp>
      <p:sp>
        <p:nvSpPr>
          <p:cNvPr id="5324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Software or hardware?</a:t>
            </a:r>
          </a:p>
        </p:txBody>
      </p:sp>
      <p:sp>
        <p:nvSpPr>
          <p:cNvPr id="5325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Software:</a:t>
            </a:r>
            <a:br>
              <a:rPr lang="en-US"/>
            </a:br>
            <a:r>
              <a:rPr lang="en-US"/>
              <a:t>   - dedicate core(s) to managing memory</a:t>
            </a:r>
            <a:br>
              <a:rPr lang="en-US"/>
            </a:br>
            <a:r>
              <a:rPr lang="en-US"/>
              <a:t>   - global memory operations are function calls</a:t>
            </a:r>
          </a:p>
          <a:p>
            <a:r>
              <a:rPr lang="en-US"/>
              <a:t>Hardware: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- Add FPGA accelerator on coherence bus</a:t>
            </a:r>
            <a:br>
              <a:rPr lang="en-US"/>
            </a:br>
            <a:r>
              <a:rPr lang="en-US"/>
              <a:t>        low complexity, no computation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- Encode commands in address space</a:t>
            </a:r>
            <a:br>
              <a:rPr lang="en-US"/>
            </a:br>
            <a:r>
              <a:rPr lang="en-US"/>
              <a:t>     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1E64E-AAAC-144C-9181-BE110D42170B}" type="slidenum">
              <a:rPr lang="en-US"/>
              <a:pPr/>
              <a:t>23</a:t>
            </a:fld>
            <a:endParaRPr lang="en-US"/>
          </a:p>
        </p:txBody>
      </p:sp>
      <p:sp>
        <p:nvSpPr>
          <p:cNvPr id="5529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Low-overhead synchronization</a:t>
            </a:r>
          </a:p>
        </p:txBody>
      </p:sp>
      <p:sp>
        <p:nvSpPr>
          <p:cNvPr id="5529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 the XMT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application sweet spot, we need</a:t>
            </a:r>
            <a:br>
              <a:rPr lang="en-US"/>
            </a:br>
            <a:r>
              <a:rPr lang="en-US"/>
              <a:t>   - atomic increment</a:t>
            </a:r>
            <a:br>
              <a:rPr lang="en-US"/>
            </a:br>
            <a:r>
              <a:rPr lang="en-US"/>
              <a:t>   - producer-consumer</a:t>
            </a:r>
          </a:p>
          <a:p>
            <a:r>
              <a:rPr lang="en-US"/>
              <a:t>Treat all synchronization as remote reference</a:t>
            </a:r>
            <a:br>
              <a:rPr lang="en-US"/>
            </a:br>
            <a:r>
              <a:rPr lang="en-US"/>
              <a:t>   - separate into </a:t>
            </a:r>
            <a:r>
              <a:rPr lang="en-US" i="1"/>
              <a:t>issue</a:t>
            </a:r>
            <a:r>
              <a:rPr lang="en-US"/>
              <a:t> and </a:t>
            </a:r>
            <a:r>
              <a:rPr lang="en-US" i="1"/>
              <a:t>complete</a:t>
            </a:r>
            <a:br>
              <a:rPr lang="en-US" i="1"/>
            </a:br>
            <a:r>
              <a:rPr lang="en-US" i="1"/>
              <a:t>   </a:t>
            </a:r>
            <a:r>
              <a:rPr lang="en-US"/>
              <a:t>-</a:t>
            </a:r>
            <a:r>
              <a:rPr lang="en-US" i="1"/>
              <a:t> </a:t>
            </a:r>
            <a:r>
              <a:rPr lang="en-US"/>
              <a:t>run through global memory manager</a:t>
            </a:r>
            <a:br>
              <a:rPr lang="en-US"/>
            </a:br>
            <a:r>
              <a:rPr lang="en-US"/>
              <a:t>   - GMM owns sync variable =&gt; no atomic instructions!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89C9-64FF-CF40-B2AE-DCE5335E6EE0}" type="slidenum">
              <a:rPr lang="en-US"/>
              <a:pPr/>
              <a:t>24</a:t>
            </a:fld>
            <a:endParaRPr lang="en-US"/>
          </a:p>
        </p:txBody>
      </p:sp>
      <p:sp>
        <p:nvSpPr>
          <p:cNvPr id="5632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632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The SoftXMT system</a:t>
            </a:r>
          </a:p>
          <a:p>
            <a:r>
              <a:rPr lang="en-US"/>
              <a:t>Implementation</a:t>
            </a:r>
          </a:p>
          <a:p>
            <a:pPr>
              <a:buClr>
                <a:srgbClr val="FF6400"/>
              </a:buClr>
            </a:pPr>
            <a:r>
              <a:rPr lang="en-US">
                <a:solidFill>
                  <a:srgbClr val="FF6400"/>
                </a:solidFill>
              </a:rPr>
              <a:t>Evaluation of SoftXMT coroutine overhead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71B8E-00FF-104A-BEA1-64668616DE94}" type="slidenum">
              <a:rPr lang="en-US"/>
              <a:pPr/>
              <a:t>25</a:t>
            </a:fld>
            <a:endParaRPr lang="en-US"/>
          </a:p>
        </p:txBody>
      </p:sp>
      <p:sp>
        <p:nvSpPr>
          <p:cNvPr id="5734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Evaluation of SoftXMT coroutine overhead</a:t>
            </a:r>
          </a:p>
        </p:txBody>
      </p:sp>
      <p:sp>
        <p:nvSpPr>
          <p:cNvPr id="5734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Evaluate one piece of design:</a:t>
            </a:r>
            <a:br>
              <a:rPr lang="en-US"/>
            </a:br>
            <a:r>
              <a:rPr lang="en-US"/>
              <a:t>   Coroutine context switch overhead</a:t>
            </a:r>
          </a:p>
          <a:p>
            <a:r>
              <a:rPr lang="en-US"/>
              <a:t>Evaluate on single node</a:t>
            </a:r>
            <a:br>
              <a:rPr lang="en-US"/>
            </a:br>
            <a:r>
              <a:rPr lang="en-US"/>
              <a:t>   Round-robin scheduling</a:t>
            </a:r>
            <a:br>
              <a:rPr lang="en-US"/>
            </a:br>
            <a:r>
              <a:rPr lang="en-US"/>
              <a:t>   Access local DRAM</a:t>
            </a:r>
            <a:br>
              <a:rPr lang="en-US"/>
            </a:br>
            <a:r>
              <a:rPr lang="en-US"/>
              <a:t>   Use prefetch instructions to expose memory concurrency</a:t>
            </a:r>
          </a:p>
          <a:p>
            <a:r>
              <a:rPr lang="en-US"/>
              <a:t>Is context switch overhead low enough for </a:t>
            </a:r>
            <a:br>
              <a:rPr lang="en-US"/>
            </a:br>
            <a:r>
              <a:rPr lang="en-US"/>
              <a:t>   - single node latencies?</a:t>
            </a:r>
            <a:br>
              <a:rPr lang="en-US"/>
            </a:br>
            <a:r>
              <a:rPr lang="en-US"/>
              <a:t>   - multi-node latencies?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6430-CD27-AF40-9858-8CE22A52F7E1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822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3C6CB-D2BD-B54D-B800-450C8AE073B2}" type="slidenum">
              <a:rPr lang="en-US"/>
              <a:pPr/>
              <a:t>27</a:t>
            </a:fld>
            <a:endParaRPr lang="en-US"/>
          </a:p>
        </p:txBody>
      </p:sp>
      <p:sp>
        <p:nvSpPr>
          <p:cNvPr id="5939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Experimental Setup</a:t>
            </a:r>
          </a:p>
        </p:txBody>
      </p:sp>
      <p:sp>
        <p:nvSpPr>
          <p:cNvPr id="5939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Dell PowerEdge R410</a:t>
            </a:r>
            <a:br>
              <a:rPr lang="en-US"/>
            </a:br>
            <a:r>
              <a:rPr lang="en-US">
                <a:cs typeface="Lucida Grande" charset="0"/>
              </a:rPr>
              <a:t>   dual 6-core Xeon X5650 chips (Nehalem μarchitecture)</a:t>
            </a:r>
            <a:r>
              <a:rPr lang="en-US"/>
              <a:t/>
            </a:r>
            <a:br>
              <a:rPr lang="en-US"/>
            </a:br>
            <a:r>
              <a:rPr lang="en-US"/>
              <a:t>   24GB of RAM</a:t>
            </a:r>
          </a:p>
          <a:p>
            <a:r>
              <a:rPr lang="en-US"/>
              <a:t>NUMA memory architecture</a:t>
            </a:r>
            <a:br>
              <a:rPr lang="en-US"/>
            </a:br>
            <a:r>
              <a:rPr lang="en-US"/>
              <a:t>   each chip has its own integrated memory controller</a:t>
            </a:r>
            <a:br>
              <a:rPr lang="en-US"/>
            </a:br>
            <a:r>
              <a:rPr lang="en-US"/>
              <a:t>   Memory references to other chip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memory go over the cache-coherent QPI </a:t>
            </a:r>
          </a:p>
          <a:p>
            <a:r>
              <a:rPr lang="en-US"/>
              <a:t>Used 1GB huge pages to reduce TLB misses</a:t>
            </a:r>
          </a:p>
          <a:p>
            <a:r>
              <a:rPr lang="en-US"/>
              <a:t>Hyperthreading disabled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79D2F-790A-784F-B705-8A5612AF032F}" type="slidenum">
              <a:rPr lang="en-US"/>
              <a:pPr/>
              <a:t>28</a:t>
            </a:fld>
            <a:endParaRPr lang="en-US"/>
          </a:p>
        </p:txBody>
      </p:sp>
      <p:sp>
        <p:nvSpPr>
          <p:cNvPr id="6041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Can we reach hardware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max random reference rate using coroutines?</a:t>
            </a:r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3568700" y="2692400"/>
            <a:ext cx="5854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parallel for (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in 1..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n)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{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while (not done) {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 = 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]-&gt;next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}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}</a:t>
            </a:r>
          </a:p>
        </p:txBody>
      </p:sp>
      <p:sp>
        <p:nvSpPr>
          <p:cNvPr id="60419" name="Rectangle 3"/>
          <p:cNvSpPr>
            <a:spLocks/>
          </p:cNvSpPr>
          <p:nvPr/>
        </p:nvSpPr>
        <p:spPr bwMode="auto">
          <a:xfrm>
            <a:off x="469900" y="6299200"/>
            <a:ext cx="5854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parallel for (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c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in 1..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num_cores)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{ 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while (not done) {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list[1] = list[1]-&gt;next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list[2] = list[2]-&gt;next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...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n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 = 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n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]-&gt;next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}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}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6750050" y="6299200"/>
            <a:ext cx="73279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parallel for (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in 1..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n)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{ 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while (not done) {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readIssue(&amp;list[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]-&gt;next)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yield()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 = 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  readComplete(&amp;list[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]-&gt;next)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}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}</a:t>
            </a:r>
          </a:p>
        </p:txBody>
      </p:sp>
      <p:sp>
        <p:nvSpPr>
          <p:cNvPr id="60421" name="AutoShape 5"/>
          <p:cNvSpPr>
            <a:spLocks/>
          </p:cNvSpPr>
          <p:nvPr/>
        </p:nvSpPr>
        <p:spPr bwMode="auto">
          <a:xfrm rot="8138302">
            <a:off x="2641600" y="4699000"/>
            <a:ext cx="2552700" cy="1066800"/>
          </a:xfrm>
          <a:prstGeom prst="rightArrow">
            <a:avLst>
              <a:gd name="adj1" fmla="val 32000"/>
              <a:gd name="adj2" fmla="val 52388"/>
            </a:avLst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2" name="AutoShape 6"/>
          <p:cNvSpPr>
            <a:spLocks/>
          </p:cNvSpPr>
          <p:nvPr/>
        </p:nvSpPr>
        <p:spPr bwMode="auto">
          <a:xfrm rot="2700000">
            <a:off x="6751638" y="4714875"/>
            <a:ext cx="2552700" cy="1066800"/>
          </a:xfrm>
          <a:prstGeom prst="rightArrow">
            <a:avLst>
              <a:gd name="adj1" fmla="val 32000"/>
              <a:gd name="adj2" fmla="val 52388"/>
            </a:avLst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2743200" y="4686300"/>
            <a:ext cx="823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3600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ILP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8161338" y="4546600"/>
            <a:ext cx="2509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3600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Coroutines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0" grpId="0" autoUpdateAnimBg="0"/>
      <p:bldP spid="60421" grpId="0" animBg="1"/>
      <p:bldP spid="60422" grpId="0" animBg="1"/>
      <p:bldP spid="60423" grpId="0" autoUpdateAnimBg="0"/>
      <p:bldP spid="604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430D-598F-6E41-BAD4-06987B651815}" type="slidenum">
              <a:rPr lang="en-US"/>
              <a:pPr/>
              <a:t>29</a:t>
            </a:fld>
            <a:endParaRPr lang="en-US"/>
          </a:p>
        </p:txBody>
      </p:sp>
      <p:sp>
        <p:nvSpPr>
          <p:cNvPr id="61441" name="Rectangle 1"/>
          <p:cNvSpPr>
            <a:spLocks/>
          </p:cNvSpPr>
          <p:nvPr/>
        </p:nvSpPr>
        <p:spPr bwMode="auto">
          <a:xfrm>
            <a:off x="7061200" y="8331200"/>
            <a:ext cx="5422900" cy="12700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2" name="Rectangle 2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Coroutines saturate memory bandwidth</a:t>
            </a:r>
            <a:br>
              <a:rPr lang="en-US"/>
            </a:br>
            <a:r>
              <a:rPr lang="en-US"/>
              <a:t>with low overhead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957638"/>
            <a:ext cx="4191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2" r="642" b="1192"/>
          <a:stretch>
            <a:fillRect/>
          </a:stretch>
        </p:blipFill>
        <p:spPr bwMode="auto">
          <a:xfrm>
            <a:off x="6616700" y="2159000"/>
            <a:ext cx="5346700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159000"/>
            <a:ext cx="5829300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Line 6"/>
          <p:cNvSpPr>
            <a:spLocks noChangeShapeType="1"/>
          </p:cNvSpPr>
          <p:nvPr/>
        </p:nvSpPr>
        <p:spPr bwMode="auto">
          <a:xfrm rot="10800000" flipH="1">
            <a:off x="1285875" y="2644775"/>
            <a:ext cx="10579100" cy="9525"/>
          </a:xfrm>
          <a:prstGeom prst="line">
            <a:avLst/>
          </a:prstGeom>
          <a:noFill/>
          <a:ln w="12700" cap="flat">
            <a:solidFill>
              <a:srgbClr val="676767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6445250"/>
            <a:ext cx="14986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E9C94-D26B-FF49-A2CE-980E7CD263D2}" type="slidenum">
              <a:rPr lang="en-US"/>
              <a:pPr/>
              <a:t>3</a:t>
            </a:fld>
            <a:endParaRPr lang="en-US"/>
          </a:p>
        </p:txBody>
      </p:sp>
      <p:sp>
        <p:nvSpPr>
          <p:cNvPr id="3276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Some graphs have challenging structure</a:t>
            </a:r>
          </a:p>
        </p:txBody>
      </p:sp>
      <p:sp>
        <p:nvSpPr>
          <p:cNvPr id="32770" name="Rectangle 2"/>
          <p:cNvSpPr>
            <a:spLocks noChangeArrowheads="1"/>
          </p:cNvSpPr>
          <p:nvPr>
            <p:ph type="body" idx="1"/>
          </p:nvPr>
        </p:nvSpPr>
        <p:spPr>
          <a:xfrm>
            <a:off x="571500" y="2324100"/>
            <a:ext cx="11861800" cy="7480300"/>
          </a:xfrm>
          <a:ln/>
        </p:spPr>
        <p:txBody>
          <a:bodyPr/>
          <a:lstStyle/>
          <a:p>
            <a:r>
              <a:rPr lang="en-US"/>
              <a:t>Some social network metrics:</a:t>
            </a:r>
            <a:endParaRPr lang="en-US" i="1"/>
          </a:p>
          <a:p>
            <a:pPr marL="711200" lvl="1">
              <a:spcBef>
                <a:spcPts val="3000"/>
              </a:spcBef>
            </a:pPr>
            <a:r>
              <a:rPr lang="en-US" i="1"/>
              <a:t>An Experimental Study of the Small World Problem, </a:t>
            </a:r>
            <a:br>
              <a:rPr lang="en-US" i="1"/>
            </a:br>
            <a:r>
              <a:rPr lang="en-US" i="1"/>
              <a:t>   </a:t>
            </a:r>
            <a:r>
              <a:rPr lang="en-US"/>
              <a:t>Travers and Milgram, 1969</a:t>
            </a:r>
            <a:br>
              <a:rPr lang="en-US"/>
            </a:br>
            <a:r>
              <a:rPr lang="ja-JP" altLang="en-US">
                <a:solidFill>
                  <a:srgbClr val="FF6400"/>
                </a:solidFill>
                <a:latin typeface="Arial"/>
              </a:rPr>
              <a:t>“</a:t>
            </a:r>
            <a:r>
              <a:rPr lang="en-US">
                <a:solidFill>
                  <a:srgbClr val="FF6400"/>
                </a:solidFill>
              </a:rPr>
              <a:t>6 degrees of separation</a:t>
            </a:r>
            <a:r>
              <a:rPr lang="ja-JP" altLang="en-US">
                <a:solidFill>
                  <a:srgbClr val="FF6400"/>
                </a:solidFill>
                <a:latin typeface="Arial"/>
              </a:rPr>
              <a:t>”</a:t>
            </a:r>
            <a:endParaRPr lang="en-US"/>
          </a:p>
          <a:p>
            <a:pPr marL="711200" lvl="1">
              <a:spcBef>
                <a:spcPts val="3000"/>
              </a:spcBef>
            </a:pPr>
            <a:r>
              <a:rPr lang="en-US" i="1"/>
              <a:t>Planetary-Scale Views on an Instant-Messaging Network</a:t>
            </a:r>
            <a:r>
              <a:rPr lang="en-US"/>
              <a:t/>
            </a:r>
            <a:br>
              <a:rPr lang="en-US"/>
            </a:br>
            <a:r>
              <a:rPr lang="en-US"/>
              <a:t>   Leskovec and Horvitz, 2008</a:t>
            </a:r>
            <a:br>
              <a:rPr lang="en-US"/>
            </a:br>
            <a:r>
              <a:rPr lang="en-US"/>
              <a:t>Microsoft Messenger network: 180 M vertices, 1.3 B edges: </a:t>
            </a:r>
            <a:br>
              <a:rPr lang="en-US"/>
            </a:br>
            <a:r>
              <a:rPr lang="en-US">
                <a:solidFill>
                  <a:srgbClr val="FF6400"/>
                </a:solidFill>
              </a:rPr>
              <a:t>Effective diameter: 7.8</a:t>
            </a:r>
            <a:endParaRPr lang="en-US"/>
          </a:p>
          <a:p>
            <a:pPr marL="711200" lvl="1">
              <a:spcBef>
                <a:spcPts val="3000"/>
              </a:spcBef>
            </a:pPr>
            <a:r>
              <a:rPr lang="en-US" i="1"/>
              <a:t>Six Degrees of Separation, Twitter Style</a:t>
            </a:r>
            <a:r>
              <a:rPr lang="en-US"/>
              <a:t/>
            </a:r>
            <a:br>
              <a:rPr lang="en-US"/>
            </a:br>
            <a:r>
              <a:rPr lang="en-US"/>
              <a:t>   Alex Cheng, Sysomos Inc., 2009</a:t>
            </a:r>
            <a:br>
              <a:rPr lang="en-US"/>
            </a:br>
            <a:r>
              <a:rPr lang="en-US"/>
              <a:t>Twitter network: &gt; 100 M vertices, 5.2 B edges</a:t>
            </a:r>
            <a:br>
              <a:rPr lang="en-US"/>
            </a:br>
            <a:r>
              <a:rPr lang="en-US">
                <a:solidFill>
                  <a:srgbClr val="FF6400"/>
                </a:solidFill>
              </a:rPr>
              <a:t>Effective diameter: ~6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bldLvl="5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DDA-C687-6F48-8C44-A9A826C1F5B3}" type="slidenum">
              <a:rPr lang="en-US"/>
              <a:pPr/>
              <a:t>30</a:t>
            </a:fld>
            <a:endParaRPr lang="en-US"/>
          </a:p>
        </p:txBody>
      </p:sp>
      <p:sp>
        <p:nvSpPr>
          <p:cNvPr id="6348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overhead should we expect </a:t>
            </a:r>
            <a:br>
              <a:rPr lang="en-US"/>
            </a:br>
            <a:r>
              <a:rPr lang="en-US"/>
              <a:t>for a multi-node system?</a:t>
            </a:r>
          </a:p>
        </p:txBody>
      </p:sp>
      <p:sp>
        <p:nvSpPr>
          <p:cNvPr id="6349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Questions:</a:t>
            </a:r>
            <a:br>
              <a:rPr lang="en-US"/>
            </a:br>
            <a:r>
              <a:rPr lang="en-US"/>
              <a:t>   Can we support enough concurrency to saturate a network link?</a:t>
            </a:r>
            <a:br>
              <a:rPr lang="en-US"/>
            </a:br>
            <a:r>
              <a:rPr lang="en-US"/>
              <a:t>   Does coroutine context storage hurt us?</a:t>
            </a:r>
          </a:p>
          <a:p>
            <a:r>
              <a:rPr lang="en-US"/>
              <a:t>Force memory operations off chip:</a:t>
            </a:r>
            <a:br>
              <a:rPr lang="en-US"/>
            </a:br>
            <a:r>
              <a:rPr lang="en-US"/>
              <a:t>   Allocate lists in second chip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memory, </a:t>
            </a:r>
            <a:br>
              <a:rPr lang="en-US"/>
            </a:br>
            <a:r>
              <a:rPr lang="en-US"/>
              <a:t>      access from first chip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cores</a:t>
            </a:r>
          </a:p>
          <a:p>
            <a:r>
              <a:rPr lang="en-US"/>
              <a:t>Emulate network latency in scheduler</a:t>
            </a:r>
            <a:br>
              <a:rPr lang="en-US"/>
            </a:br>
            <a:r>
              <a:rPr lang="en-US"/>
              <a:t>   - Assume 3µs round-trip network latency, 100M references per second</a:t>
            </a:r>
            <a:br>
              <a:rPr lang="en-US"/>
            </a:br>
            <a:r>
              <a:rPr lang="en-US"/>
              <a:t>   - Delay rescheduling of a coroutine for that long</a:t>
            </a:r>
          </a:p>
          <a:p>
            <a:r>
              <a:rPr lang="en-US"/>
              <a:t>No actual network communication, </a:t>
            </a:r>
            <a:br>
              <a:rPr lang="en-US"/>
            </a:br>
            <a:r>
              <a:rPr lang="en-US"/>
              <a:t>memory concurrency still limited by hardware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A5AC9-41E3-1046-9460-E10AC4404DDE}" type="slidenum">
              <a:rPr lang="en-US"/>
              <a:pPr/>
              <a:t>31</a:t>
            </a:fld>
            <a:endParaRPr lang="en-US"/>
          </a:p>
        </p:txBody>
      </p:sp>
      <p:sp>
        <p:nvSpPr>
          <p:cNvPr id="6451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overhead should we expect </a:t>
            </a:r>
            <a:br>
              <a:rPr lang="en-US"/>
            </a:br>
            <a:r>
              <a:rPr lang="en-US"/>
              <a:t>for a multi-node system?</a:t>
            </a:r>
          </a:p>
        </p:txBody>
      </p:sp>
      <p:sp>
        <p:nvSpPr>
          <p:cNvPr id="6451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Questions:</a:t>
            </a:r>
            <a:br>
              <a:rPr lang="en-US"/>
            </a:br>
            <a:r>
              <a:rPr lang="en-US"/>
              <a:t>   Can we support enough concurrency to saturate a network link?</a:t>
            </a:r>
            <a:br>
              <a:rPr lang="en-US"/>
            </a:br>
            <a:r>
              <a:rPr lang="en-US"/>
              <a:t>   Does coroutine context storage hurt us?</a:t>
            </a:r>
          </a:p>
          <a:p>
            <a:r>
              <a:rPr lang="en-US"/>
              <a:t>Emulate network with 3µs round-trip latency, 100M references per second</a:t>
            </a:r>
            <a:br>
              <a:rPr lang="en-US"/>
            </a:br>
            <a:r>
              <a:rPr lang="en-US"/>
              <a:t>   - Bandwidth: reference memory in other socket</a:t>
            </a:r>
            <a:br>
              <a:rPr lang="en-US"/>
            </a:br>
            <a:r>
              <a:rPr lang="en-US"/>
              <a:t>   - Latency: scheduler delays memory operation</a:t>
            </a:r>
          </a:p>
          <a:p>
            <a:r>
              <a:rPr lang="en-US"/>
              <a:t>(still single node: no actual network, same memory concurrency limits)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E5BDF-6EF7-DC4B-98AD-AFC65F3C2A07}" type="slidenum">
              <a:rPr lang="en-US"/>
              <a:pPr/>
              <a:t>32</a:t>
            </a:fld>
            <a:endParaRPr lang="en-US"/>
          </a:p>
        </p:txBody>
      </p:sp>
      <p:sp>
        <p:nvSpPr>
          <p:cNvPr id="65537" name="Rectangle 1"/>
          <p:cNvSpPr>
            <a:spLocks/>
          </p:cNvSpPr>
          <p:nvPr/>
        </p:nvSpPr>
        <p:spPr bwMode="auto">
          <a:xfrm>
            <a:off x="6350000" y="8305800"/>
            <a:ext cx="6502400" cy="12700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38" name="Rectangle 2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Coroutines support enough concurrency to saturate network link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algn="l">
              <a:defRPr sz="12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" charset="0"/>
                <a:ea typeface="ＭＳ Ｐゴシック" charset="0"/>
              </a:defRPr>
            </a:lvl9pPr>
          </a:lstStyle>
          <a:p>
            <a:pPr algn="r"/>
            <a:fld id="{AB5D755F-88D0-2341-985B-04B82F17654D}" type="slidenum">
              <a:rPr lang="en-US" sz="1400">
                <a:cs typeface="Helvetica Neue" charset="0"/>
              </a:rPr>
              <a:pPr algn="r"/>
              <a:t>32</a:t>
            </a:fld>
            <a:endParaRPr lang="en-US" sz="1400">
              <a:cs typeface="Helvetica Neue" charset="0"/>
            </a:endParaRP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841500"/>
            <a:ext cx="12184062" cy="739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42A4-E209-324E-AAF3-C5E557591F1C}" type="slidenum">
              <a:rPr lang="en-US"/>
              <a:pPr/>
              <a:t>33</a:t>
            </a:fld>
            <a:endParaRPr lang="en-US"/>
          </a:p>
        </p:txBody>
      </p:sp>
      <p:sp>
        <p:nvSpPr>
          <p:cNvPr id="67585" name="AutoShape 1"/>
          <p:cNvSpPr>
            <a:spLocks/>
          </p:cNvSpPr>
          <p:nvPr/>
        </p:nvSpPr>
        <p:spPr bwMode="auto">
          <a:xfrm>
            <a:off x="2527300" y="6299200"/>
            <a:ext cx="6781800" cy="1485900"/>
          </a:xfrm>
          <a:prstGeom prst="roundRect">
            <a:avLst>
              <a:gd name="adj" fmla="val 12819"/>
            </a:avLst>
          </a:prstGeom>
          <a:solidFill>
            <a:srgbClr val="FF64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86" name="Rectangle 2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When do we blow out the cache?</a:t>
            </a:r>
          </a:p>
        </p:txBody>
      </p:sp>
      <p:sp>
        <p:nvSpPr>
          <p:cNvPr id="67587" name="Rectangle 3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Extend pointer chasing benchmark to include local working set</a:t>
            </a:r>
            <a:br>
              <a:rPr lang="en-US"/>
            </a:br>
            <a:r>
              <a:rPr lang="en-US"/>
              <a:t>   Now, for each global reference,</a:t>
            </a:r>
            <a:br>
              <a:rPr lang="en-US"/>
            </a:br>
            <a:r>
              <a:rPr lang="en-US"/>
              <a:t>      do </a:t>
            </a:r>
            <a:r>
              <a:rPr lang="en-US" i="1"/>
              <a:t>n</a:t>
            </a:r>
            <a:r>
              <a:rPr lang="en-US"/>
              <a:t> local references to </a:t>
            </a:r>
            <a:r>
              <a:rPr lang="en-US" i="1"/>
              <a:t>b</a:t>
            </a:r>
            <a:r>
              <a:rPr lang="en-US"/>
              <a:t> bytes of data</a:t>
            </a:r>
            <a:br>
              <a:rPr lang="en-US"/>
            </a:br>
            <a:endParaRPr lang="en-US"/>
          </a:p>
        </p:txBody>
      </p:sp>
      <p:sp>
        <p:nvSpPr>
          <p:cNvPr id="67588" name="Rectangle 4"/>
          <p:cNvSpPr>
            <a:spLocks/>
          </p:cNvSpPr>
          <p:nvPr/>
        </p:nvSpPr>
        <p:spPr bwMode="auto">
          <a:xfrm>
            <a:off x="2076450" y="4533900"/>
            <a:ext cx="94615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parallel for (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in 1..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n)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{ 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while (not done) {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readIssue(&amp;remoteList[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]-&gt;next)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yield()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remoteList[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 = readComplete(&amp;remoteList[</a:t>
            </a:r>
            <a:r>
              <a:rPr lang="en-US">
                <a:solidFill>
                  <a:schemeClr val="tx1"/>
                </a:solidFill>
                <a:latin typeface="Consolas Italic" charset="0"/>
                <a:ea typeface="ＭＳ Ｐゴシック" charset="0"/>
                <a:cs typeface="Consolas Italic" charset="0"/>
                <a:sym typeface="Consolas Italic" charset="0"/>
              </a:rPr>
              <a:t>i</a:t>
            </a: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]-&gt;next)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for ( i in 1 to num_local_updates ) {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  localList-&gt;data++;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  localList = localList-&gt;next;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  }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  }</a:t>
            </a:r>
            <a:b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</a:b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  <a:sym typeface="Consolas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24ED2-E3C1-5648-95D3-89319C6B19D7}" type="slidenum">
              <a:rPr lang="en-US"/>
              <a:pPr/>
              <a:t>34</a:t>
            </a:fld>
            <a:endParaRPr lang="en-US"/>
          </a:p>
        </p:txBody>
      </p:sp>
      <p:sp>
        <p:nvSpPr>
          <p:cNvPr id="68609" name="Rectangle 1"/>
          <p:cNvSpPr>
            <a:spLocks noChangeArrowheads="1"/>
          </p:cNvSpPr>
          <p:nvPr>
            <p:ph type="body" idx="1"/>
          </p:nvPr>
        </p:nvSpPr>
        <p:spPr>
          <a:xfrm>
            <a:off x="571500" y="2324100"/>
            <a:ext cx="11861800" cy="1625600"/>
          </a:xfrm>
          <a:ln/>
        </p:spPr>
        <p:txBody>
          <a:bodyPr/>
          <a:lstStyle/>
          <a:p>
            <a:r>
              <a:rPr lang="en-US"/>
              <a:t>Extend pointer chasing benchmark to include local working set</a:t>
            </a:r>
            <a:br>
              <a:rPr lang="en-US"/>
            </a:br>
            <a:r>
              <a:rPr lang="en-US"/>
              <a:t>   Now, for each global reference,</a:t>
            </a:r>
            <a:br>
              <a:rPr lang="en-US"/>
            </a:br>
            <a:r>
              <a:rPr lang="en-US"/>
              <a:t>      do </a:t>
            </a:r>
            <a:r>
              <a:rPr lang="en-US" i="1"/>
              <a:t>n</a:t>
            </a:r>
            <a:r>
              <a:rPr lang="en-US"/>
              <a:t> local updates to </a:t>
            </a:r>
            <a:r>
              <a:rPr lang="en-US" i="1"/>
              <a:t>b</a:t>
            </a:r>
            <a:r>
              <a:rPr lang="en-US"/>
              <a:t> bytes of data</a:t>
            </a:r>
            <a:br>
              <a:rPr lang="en-US"/>
            </a:br>
            <a:endParaRPr lang="en-US"/>
          </a:p>
        </p:txBody>
      </p:sp>
      <p:sp>
        <p:nvSpPr>
          <p:cNvPr id="68610" name="Rectangle 2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When do we blow out the cache?</a:t>
            </a:r>
          </a:p>
        </p:txBody>
      </p:sp>
      <p:sp>
        <p:nvSpPr>
          <p:cNvPr id="68611" name="Rectangle 3"/>
          <p:cNvSpPr>
            <a:spLocks/>
          </p:cNvSpPr>
          <p:nvPr/>
        </p:nvSpPr>
        <p:spPr bwMode="auto">
          <a:xfrm>
            <a:off x="5283200" y="7632700"/>
            <a:ext cx="635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2" name="Rectangle 4"/>
          <p:cNvSpPr>
            <a:spLocks/>
          </p:cNvSpPr>
          <p:nvPr/>
        </p:nvSpPr>
        <p:spPr bwMode="auto">
          <a:xfrm>
            <a:off x="5892800" y="76327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2</a:t>
            </a:r>
          </a:p>
        </p:txBody>
      </p:sp>
      <p:sp>
        <p:nvSpPr>
          <p:cNvPr id="68613" name="Rectangle 5"/>
          <p:cNvSpPr>
            <a:spLocks/>
          </p:cNvSpPr>
          <p:nvPr/>
        </p:nvSpPr>
        <p:spPr bwMode="auto">
          <a:xfrm>
            <a:off x="7086600" y="76327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3</a:t>
            </a:r>
          </a:p>
        </p:txBody>
      </p:sp>
      <p:sp>
        <p:nvSpPr>
          <p:cNvPr id="68614" name="Rectangle 6"/>
          <p:cNvSpPr>
            <a:spLocks/>
          </p:cNvSpPr>
          <p:nvPr/>
        </p:nvSpPr>
        <p:spPr bwMode="auto">
          <a:xfrm>
            <a:off x="6477000" y="7632700"/>
            <a:ext cx="635000" cy="431800"/>
          </a:xfrm>
          <a:prstGeom prst="rect">
            <a:avLst/>
          </a:prstGeom>
          <a:solidFill>
            <a:srgbClr val="FF64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5" name="Rectangle 7"/>
          <p:cNvSpPr>
            <a:spLocks/>
          </p:cNvSpPr>
          <p:nvPr/>
        </p:nvSpPr>
        <p:spPr bwMode="auto">
          <a:xfrm>
            <a:off x="5076825" y="8229600"/>
            <a:ext cx="77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Time</a:t>
            </a:r>
          </a:p>
        </p:txBody>
      </p:sp>
      <p:sp>
        <p:nvSpPr>
          <p:cNvPr id="68616" name="Rectangle 8"/>
          <p:cNvSpPr>
            <a:spLocks/>
          </p:cNvSpPr>
          <p:nvPr/>
        </p:nvSpPr>
        <p:spPr bwMode="auto">
          <a:xfrm>
            <a:off x="4673600" y="7632700"/>
            <a:ext cx="596900" cy="431800"/>
          </a:xfrm>
          <a:prstGeom prst="rect">
            <a:avLst/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1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H="1">
            <a:off x="5946775" y="8483600"/>
            <a:ext cx="720725" cy="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8" name="AutoShape 10"/>
          <p:cNvSpPr>
            <a:spLocks/>
          </p:cNvSpPr>
          <p:nvPr/>
        </p:nvSpPr>
        <p:spPr bwMode="auto">
          <a:xfrm>
            <a:off x="2603500" y="4305300"/>
            <a:ext cx="7797800" cy="800100"/>
          </a:xfrm>
          <a:prstGeom prst="roundRect">
            <a:avLst>
              <a:gd name="adj" fmla="val 23806"/>
            </a:avLst>
          </a:pr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36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Global memory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2781300" y="5295900"/>
            <a:ext cx="1701800" cy="1257300"/>
          </a:xfrm>
          <a:prstGeom prst="roundRect">
            <a:avLst>
              <a:gd name="adj" fmla="val 15148"/>
            </a:avLst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Arial"/>
                <a:ea typeface="ＭＳ Ｐゴシック" charset="0"/>
                <a:cs typeface="Helvetica Neue" charset="0"/>
              </a:rPr>
              <a:t>’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s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Local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Memory</a:t>
            </a:r>
          </a:p>
        </p:txBody>
      </p:sp>
      <p:sp>
        <p:nvSpPr>
          <p:cNvPr id="68620" name="Freeform 12"/>
          <p:cNvSpPr>
            <a:spLocks/>
          </p:cNvSpPr>
          <p:nvPr/>
        </p:nvSpPr>
        <p:spPr bwMode="auto">
          <a:xfrm>
            <a:off x="4752975" y="5130800"/>
            <a:ext cx="504825" cy="2476500"/>
          </a:xfrm>
          <a:custGeom>
            <a:avLst/>
            <a:gdLst>
              <a:gd name="T0" fmla="+- 0 16156 10353"/>
              <a:gd name="T1" fmla="*/ T0 w 11247"/>
              <a:gd name="T2" fmla="*/ 21600 h 21600"/>
              <a:gd name="T3" fmla="+- 0 21600 10353"/>
              <a:gd name="T4" fmla="*/ T3 w 11247"/>
              <a:gd name="T5" fmla="*/ 0 h 21600"/>
            </a:gdLst>
            <a:ahLst/>
            <a:cxnLst>
              <a:cxn ang="0">
                <a:pos x="T1" y="T2"/>
              </a:cxn>
              <a:cxn ang="0">
                <a:pos x="T4" y="T5"/>
              </a:cxn>
            </a:cxnLst>
            <a:rect l="0" t="0" r="r" b="b"/>
            <a:pathLst>
              <a:path w="11247" h="21600">
                <a:moveTo>
                  <a:pt x="5803" y="21600"/>
                </a:moveTo>
                <a:cubicBezTo>
                  <a:pt x="5803" y="21600"/>
                  <a:pt x="-10353" y="13808"/>
                  <a:pt x="11247" y="0"/>
                </a:cubicBezTo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1" name="Freeform 13"/>
          <p:cNvSpPr>
            <a:spLocks/>
          </p:cNvSpPr>
          <p:nvPr/>
        </p:nvSpPr>
        <p:spPr bwMode="auto">
          <a:xfrm>
            <a:off x="6299200" y="5130800"/>
            <a:ext cx="1066800" cy="2493963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0"/>
                  <a:pt x="16711" y="16212"/>
                  <a:pt x="0" y="21600"/>
                </a:cubicBezTo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H="1">
            <a:off x="7496175" y="6578600"/>
            <a:ext cx="779463" cy="1016000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4295775" y="6575425"/>
            <a:ext cx="474663" cy="1019175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5827713" y="6573838"/>
            <a:ext cx="280987" cy="105886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5" name="Freeform 17"/>
          <p:cNvSpPr>
            <a:spLocks/>
          </p:cNvSpPr>
          <p:nvPr/>
        </p:nvSpPr>
        <p:spPr bwMode="auto">
          <a:xfrm>
            <a:off x="7215188" y="5130800"/>
            <a:ext cx="1039812" cy="2476500"/>
          </a:xfrm>
          <a:custGeom>
            <a:avLst/>
            <a:gdLst>
              <a:gd name="T0" fmla="+- 0 7291 6107"/>
              <a:gd name="T1" fmla="*/ T0 w 15493"/>
              <a:gd name="T2" fmla="*/ 21600 h 21600"/>
              <a:gd name="T3" fmla="+- 0 21600 6107"/>
              <a:gd name="T4" fmla="*/ T3 w 15493"/>
              <a:gd name="T5" fmla="*/ 0 h 21600"/>
            </a:gdLst>
            <a:ahLst/>
            <a:cxnLst>
              <a:cxn ang="0">
                <a:pos x="T1" y="T2"/>
              </a:cxn>
              <a:cxn ang="0">
                <a:pos x="T4" y="T5"/>
              </a:cxn>
            </a:cxnLst>
            <a:rect l="0" t="0" r="r" b="b"/>
            <a:pathLst>
              <a:path w="15493" h="21600">
                <a:moveTo>
                  <a:pt x="1184" y="21600"/>
                </a:moveTo>
                <a:cubicBezTo>
                  <a:pt x="1184" y="21600"/>
                  <a:pt x="-6107" y="11781"/>
                  <a:pt x="15493" y="0"/>
                </a:cubicBezTo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6" name="Rectangle 18"/>
          <p:cNvSpPr>
            <a:spLocks/>
          </p:cNvSpPr>
          <p:nvPr/>
        </p:nvSpPr>
        <p:spPr bwMode="auto">
          <a:xfrm>
            <a:off x="9844088" y="5702300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i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b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 bytes</a:t>
            </a:r>
          </a:p>
        </p:txBody>
      </p:sp>
      <p:sp>
        <p:nvSpPr>
          <p:cNvPr id="68627" name="Rectangle 19"/>
          <p:cNvSpPr>
            <a:spLocks/>
          </p:cNvSpPr>
          <p:nvPr/>
        </p:nvSpPr>
        <p:spPr bwMode="auto">
          <a:xfrm>
            <a:off x="8023225" y="6921500"/>
            <a:ext cx="147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i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n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 updates</a:t>
            </a:r>
          </a:p>
        </p:txBody>
      </p:sp>
      <p:sp>
        <p:nvSpPr>
          <p:cNvPr id="68628" name="AutoShape 20"/>
          <p:cNvSpPr>
            <a:spLocks/>
          </p:cNvSpPr>
          <p:nvPr/>
        </p:nvSpPr>
        <p:spPr bwMode="auto">
          <a:xfrm>
            <a:off x="5245100" y="5308600"/>
            <a:ext cx="1701800" cy="1257300"/>
          </a:xfrm>
          <a:prstGeom prst="roundRect">
            <a:avLst>
              <a:gd name="adj" fmla="val 15148"/>
            </a:avLst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2</a:t>
            </a:r>
            <a:r>
              <a:rPr lang="ja-JP" altLang="en-US">
                <a:solidFill>
                  <a:schemeClr val="tx1"/>
                </a:solidFill>
                <a:latin typeface="Arial"/>
                <a:ea typeface="ＭＳ Ｐゴシック" charset="0"/>
                <a:cs typeface="Helvetica Neue" charset="0"/>
              </a:rPr>
              <a:t>’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s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Local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Memory</a:t>
            </a:r>
          </a:p>
        </p:txBody>
      </p:sp>
      <p:sp>
        <p:nvSpPr>
          <p:cNvPr id="68629" name="AutoShape 21"/>
          <p:cNvSpPr>
            <a:spLocks/>
          </p:cNvSpPr>
          <p:nvPr/>
        </p:nvSpPr>
        <p:spPr bwMode="auto">
          <a:xfrm>
            <a:off x="8140700" y="5308600"/>
            <a:ext cx="1701800" cy="1257300"/>
          </a:xfrm>
          <a:prstGeom prst="roundRect">
            <a:avLst>
              <a:gd name="adj" fmla="val 15148"/>
            </a:avLst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3</a:t>
            </a:r>
            <a:r>
              <a:rPr lang="ja-JP" altLang="en-US">
                <a:solidFill>
                  <a:schemeClr val="tx1"/>
                </a:solidFill>
                <a:latin typeface="Arial"/>
                <a:ea typeface="ＭＳ Ｐゴシック" charset="0"/>
                <a:cs typeface="Helvetica Neue" charset="0"/>
              </a:rPr>
              <a:t>’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s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Local</a:t>
            </a:r>
            <a:b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Memory</a:t>
            </a:r>
          </a:p>
        </p:txBody>
      </p:sp>
      <p:sp>
        <p:nvSpPr>
          <p:cNvPr id="68630" name="Rectangle 22"/>
          <p:cNvSpPr>
            <a:spLocks/>
          </p:cNvSpPr>
          <p:nvPr/>
        </p:nvSpPr>
        <p:spPr bwMode="auto">
          <a:xfrm>
            <a:off x="7813675" y="7518400"/>
            <a:ext cx="53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i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. . 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6DF20-7428-CF4E-AE84-09CA800C3ECB}" type="slidenum">
              <a:rPr lang="en-US"/>
              <a:pPr/>
              <a:t>35</a:t>
            </a:fld>
            <a:endParaRPr lang="en-US"/>
          </a:p>
        </p:txBody>
      </p:sp>
      <p:sp>
        <p:nvSpPr>
          <p:cNvPr id="6963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We can saturate network bandwidth</a:t>
            </a:r>
            <a:br>
              <a:rPr lang="en-US"/>
            </a:br>
            <a:r>
              <a:rPr lang="en-US"/>
              <a:t>even with a modest working set</a:t>
            </a:r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>
            <a:off x="9804400" y="2209800"/>
            <a:ext cx="3175000" cy="61341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97100"/>
            <a:ext cx="8831263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217863"/>
            <a:ext cx="4000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5"/>
          <p:cNvSpPr>
            <a:spLocks/>
          </p:cNvSpPr>
          <p:nvPr/>
        </p:nvSpPr>
        <p:spPr bwMode="auto">
          <a:xfrm>
            <a:off x="3949700" y="9131300"/>
            <a:ext cx="422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Working set size per coroutine</a:t>
            </a: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200" y="2616200"/>
            <a:ext cx="72866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Rectangle 7"/>
          <p:cNvSpPr>
            <a:spLocks/>
          </p:cNvSpPr>
          <p:nvPr/>
        </p:nvSpPr>
        <p:spPr bwMode="auto">
          <a:xfrm>
            <a:off x="9523413" y="2197100"/>
            <a:ext cx="3009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20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local updates per remote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1981200" y="6096000"/>
            <a:ext cx="77089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641" name="Rectangle 9"/>
          <p:cNvSpPr>
            <a:spLocks/>
          </p:cNvSpPr>
          <p:nvPr/>
        </p:nvSpPr>
        <p:spPr bwMode="auto">
          <a:xfrm>
            <a:off x="3949700" y="9131300"/>
            <a:ext cx="422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Working set size per coroutine</a:t>
            </a:r>
          </a:p>
        </p:txBody>
      </p:sp>
      <p:sp>
        <p:nvSpPr>
          <p:cNvPr id="69642" name="Rectangle 10"/>
          <p:cNvSpPr>
            <a:spLocks/>
          </p:cNvSpPr>
          <p:nvPr/>
        </p:nvSpPr>
        <p:spPr bwMode="auto">
          <a:xfrm>
            <a:off x="7442200" y="5715000"/>
            <a:ext cx="3009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20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Network rate</a:t>
            </a:r>
          </a:p>
        </p:txBody>
      </p:sp>
      <p:sp>
        <p:nvSpPr>
          <p:cNvPr id="69643" name="Oval 11"/>
          <p:cNvSpPr>
            <a:spLocks/>
          </p:cNvSpPr>
          <p:nvPr/>
        </p:nvSpPr>
        <p:spPr bwMode="auto">
          <a:xfrm>
            <a:off x="1930400" y="2527300"/>
            <a:ext cx="825500" cy="825500"/>
          </a:xfrm>
          <a:prstGeom prst="ellipse">
            <a:avLst/>
          </a:prstGeom>
          <a:noFill/>
          <a:ln w="635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28CE0-D317-5749-81AC-FA6D7C21458E}" type="slidenum">
              <a:rPr lang="en-US"/>
              <a:pPr/>
              <a:t>36</a:t>
            </a:fld>
            <a:endParaRPr lang="en-US"/>
          </a:p>
        </p:txBody>
      </p:sp>
      <p:sp>
        <p:nvSpPr>
          <p:cNvPr id="7168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168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The SoftXMT system</a:t>
            </a:r>
          </a:p>
          <a:p>
            <a:r>
              <a:rPr lang="en-US"/>
              <a:t>Implementation</a:t>
            </a:r>
          </a:p>
          <a:p>
            <a:r>
              <a:rPr lang="en-US"/>
              <a:t>Evaluation of SoftXMT coroutine overhead</a:t>
            </a:r>
          </a:p>
          <a:p>
            <a:pPr>
              <a:buClr>
                <a:srgbClr val="FF6400"/>
              </a:buClr>
            </a:pPr>
            <a:r>
              <a:rPr lang="en-US">
                <a:solidFill>
                  <a:srgbClr val="FF6400"/>
                </a:solidFill>
              </a:rP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F07A6-4131-164D-8D95-AAD927D88A4A}" type="slidenum">
              <a:rPr lang="en-US"/>
              <a:pPr/>
              <a:t>37</a:t>
            </a:fld>
            <a:endParaRPr lang="en-US"/>
          </a:p>
        </p:txBody>
      </p:sp>
      <p:sp>
        <p:nvSpPr>
          <p:cNvPr id="7270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7270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Build software Global Memory Manager</a:t>
            </a:r>
          </a:p>
          <a:p>
            <a:r>
              <a:rPr lang="en-US"/>
              <a:t>Explore commodity network limits</a:t>
            </a:r>
          </a:p>
          <a:p>
            <a:r>
              <a:rPr lang="en-US"/>
              <a:t>Investigate synchronization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A1E1-A12B-2945-84C8-8E5661AB95AA}" type="slidenum">
              <a:rPr lang="en-US"/>
              <a:pPr/>
              <a:t>38</a:t>
            </a:fld>
            <a:endParaRPr lang="en-US"/>
          </a:p>
        </p:txBody>
      </p:sp>
      <p:sp>
        <p:nvSpPr>
          <p:cNvPr id="7372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7373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Multithreading to tolerate latency</a:t>
            </a:r>
            <a:br>
              <a:rPr lang="en-US"/>
            </a:br>
            <a:r>
              <a:rPr lang="en-US"/>
              <a:t>   Hardware: Cray XMT, SMT, Alewife, Cyclops, GPUs</a:t>
            </a:r>
            <a:br>
              <a:rPr lang="en-US"/>
            </a:br>
            <a:r>
              <a:rPr lang="en-US"/>
              <a:t>   Software: SCM, Qthreads, MAESTRO, Charm</a:t>
            </a:r>
          </a:p>
          <a:p>
            <a:r>
              <a:rPr lang="en-US"/>
              <a:t>User-level multithreading</a:t>
            </a:r>
            <a:br>
              <a:rPr lang="en-US"/>
            </a:br>
            <a:r>
              <a:rPr lang="en-US"/>
              <a:t>   First-class User Level Threading, Capriccio</a:t>
            </a:r>
          </a:p>
          <a:p>
            <a:r>
              <a:rPr lang="en-US"/>
              <a:t>Shared memory abstraction on distributed memory</a:t>
            </a:r>
            <a:br>
              <a:rPr lang="en-US"/>
            </a:br>
            <a:r>
              <a:rPr lang="en-US"/>
              <a:t>   Partitioned Global Address Space Languages: UPC, CAF, Chapel, X10</a:t>
            </a:r>
          </a:p>
          <a:p>
            <a:r>
              <a:rPr lang="en-US"/>
              <a:t>Graph processing on distributed memory machines</a:t>
            </a:r>
            <a:br>
              <a:rPr lang="en-US"/>
            </a:br>
            <a:r>
              <a:rPr lang="en-US"/>
              <a:t>   Pregel, Parallel BGL, CGMLib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520E-22F6-3440-B7C1-81485FD19847}" type="slidenum">
              <a:rPr lang="en-US"/>
              <a:pPr/>
              <a:t>39</a:t>
            </a:fld>
            <a:endParaRPr lang="en-US"/>
          </a:p>
        </p:txBody>
      </p:sp>
      <p:sp>
        <p:nvSpPr>
          <p:cNvPr id="7475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Also in the paper</a:t>
            </a:r>
          </a:p>
        </p:txBody>
      </p:sp>
      <p:sp>
        <p:nvSpPr>
          <p:cNvPr id="7475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Ideas for synchronization</a:t>
            </a:r>
          </a:p>
          <a:p>
            <a:r>
              <a:rPr lang="en-US"/>
              <a:t>More details on memory manager interface</a:t>
            </a:r>
          </a:p>
          <a:p>
            <a:r>
              <a:rPr lang="en-US"/>
              <a:t>More details on evaluation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7AC4-1B9E-394C-8DCD-92D8ED1B61B2}" type="slidenum">
              <a:rPr lang="en-US"/>
              <a:pPr/>
              <a:t>4</a:t>
            </a:fld>
            <a:endParaRPr lang="en-US"/>
          </a:p>
        </p:txBody>
      </p:sp>
      <p:sp>
        <p:nvSpPr>
          <p:cNvPr id="3379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Why are these graphs hard?</a:t>
            </a:r>
          </a:p>
        </p:txBody>
      </p:sp>
      <p:sp>
        <p:nvSpPr>
          <p:cNvPr id="3379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Too big for one machine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memory</a:t>
            </a:r>
            <a:br>
              <a:rPr lang="en-US"/>
            </a:br>
            <a:r>
              <a:rPr lang="en-US"/>
              <a:t>   =&gt; Distribute across cluster</a:t>
            </a:r>
          </a:p>
          <a:p>
            <a:r>
              <a:rPr lang="en-US"/>
              <a:t>Many interesting graphs have challenging structure</a:t>
            </a:r>
            <a:br>
              <a:rPr lang="en-US"/>
            </a:br>
            <a:r>
              <a:rPr lang="en-US"/>
              <a:t>   =&gt; Difficult to partition in a balanced way</a:t>
            </a:r>
            <a:br>
              <a:rPr lang="en-US"/>
            </a:br>
            <a:r>
              <a:rPr lang="en-US"/>
              <a:t>   =&gt; Difficult to find locality</a:t>
            </a:r>
          </a:p>
          <a:p>
            <a:r>
              <a:rPr lang="en-US"/>
              <a:t>Bottom line:</a:t>
            </a:r>
            <a:br>
              <a:rPr lang="en-US"/>
            </a:br>
            <a:r>
              <a:rPr lang="en-US"/>
              <a:t>   Frequent high-latency inter-node communication </a:t>
            </a:r>
          </a:p>
          <a:p>
            <a:r>
              <a:rPr lang="en-US"/>
              <a:t>For some problems, partitioning and replication help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bldLvl="5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13946-9E26-C444-82B1-0F9292DD2D62}" type="slidenum">
              <a:rPr lang="en-US"/>
              <a:pPr/>
              <a:t>40</a:t>
            </a:fld>
            <a:endParaRPr lang="en-US"/>
          </a:p>
        </p:txBody>
      </p:sp>
      <p:sp>
        <p:nvSpPr>
          <p:cNvPr id="757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7577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We think we can </a:t>
            </a:r>
            <a:br>
              <a:rPr lang="en-US"/>
            </a:br>
            <a:r>
              <a:rPr lang="en-US"/>
              <a:t>   beat Cray XMT </a:t>
            </a:r>
            <a:br>
              <a:rPr lang="en-US"/>
            </a:br>
            <a:r>
              <a:rPr lang="en-US"/>
              <a:t>   using commodity processors</a:t>
            </a:r>
            <a:br>
              <a:rPr lang="en-US"/>
            </a:br>
            <a:r>
              <a:rPr lang="en-US"/>
              <a:t>   at price and performance </a:t>
            </a:r>
            <a:br>
              <a:rPr lang="en-US"/>
            </a:br>
            <a:r>
              <a:rPr lang="en-US"/>
              <a:t>   on all problems </a:t>
            </a:r>
          </a:p>
          <a:p>
            <a:r>
              <a:rPr lang="en-US"/>
              <a:t>Vision for SoftXMT project:</a:t>
            </a:r>
            <a:br>
              <a:rPr lang="en-US"/>
            </a:br>
            <a:r>
              <a:rPr lang="en-US"/>
              <a:t>   lots of memory concurrency +</a:t>
            </a:r>
            <a:br>
              <a:rPr lang="en-US"/>
            </a:br>
            <a:r>
              <a:rPr lang="en-US"/>
              <a:t>   lightweight multithreading +</a:t>
            </a:r>
            <a:br>
              <a:rPr lang="en-US"/>
            </a:br>
            <a:r>
              <a:rPr lang="en-US"/>
              <a:t>   lightweight synchronization</a:t>
            </a:r>
          </a:p>
          <a:p>
            <a:r>
              <a:rPr lang="en-US"/>
              <a:t>Our multithreading library has low enough overhead</a:t>
            </a:r>
            <a:br>
              <a:rPr lang="en-US"/>
            </a:br>
            <a:r>
              <a:rPr lang="en-US"/>
              <a:t>   to tolerate long latencies of </a:t>
            </a:r>
            <a:br>
              <a:rPr lang="en-US"/>
            </a:br>
            <a:r>
              <a:rPr lang="en-US"/>
              <a:t>   large high-bandwidth global memory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9D1C3-1EB7-8C4D-8200-526AF9B218DA}" type="slidenum">
              <a:rPr lang="en-US"/>
              <a:pPr/>
              <a:t>41</a:t>
            </a:fld>
            <a:endParaRPr lang="en-US"/>
          </a:p>
        </p:txBody>
      </p:sp>
      <p:sp>
        <p:nvSpPr>
          <p:cNvPr id="76801" name="Rectangle 1"/>
          <p:cNvSpPr>
            <a:spLocks/>
          </p:cNvSpPr>
          <p:nvPr/>
        </p:nvSpPr>
        <p:spPr bwMode="auto">
          <a:xfrm>
            <a:off x="3092450" y="2908300"/>
            <a:ext cx="68199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9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Questions?</a:t>
            </a:r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12268200" y="9194800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1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388" y="8372475"/>
            <a:ext cx="34544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6864350"/>
            <a:ext cx="1689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200" y="5146675"/>
            <a:ext cx="2032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1"/>
          <a:stretch>
            <a:fillRect/>
          </a:stretch>
        </p:blipFill>
        <p:spPr bwMode="auto">
          <a:xfrm>
            <a:off x="7848600" y="7073900"/>
            <a:ext cx="3073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7"/>
          <p:cNvSpPr>
            <a:spLocks/>
          </p:cNvSpPr>
          <p:nvPr/>
        </p:nvSpPr>
        <p:spPr bwMode="auto">
          <a:xfrm>
            <a:off x="1714500" y="-2146300"/>
            <a:ext cx="67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Text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774700" y="8801100"/>
            <a:ext cx="5067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 sz="2700">
                <a:solidFill>
                  <a:schemeClr val="tx1"/>
                </a:solidFill>
                <a:ea typeface="ＭＳ Ｐゴシック" charset="0"/>
                <a:cs typeface="Helvetica Neue" charset="0"/>
                <a:hlinkClick r:id="rId6"/>
              </a:rPr>
              <a:t>http://sampa.cs.washington.edu</a:t>
            </a:r>
            <a:endParaRPr lang="en-US" sz="2700">
              <a:solidFill>
                <a:schemeClr val="tx1"/>
              </a:solidFill>
              <a:ea typeface="ＭＳ Ｐゴシック" charset="0"/>
              <a:cs typeface="Helvetica Neue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CE74-FF3F-DF41-BD18-38BEA9616207}" type="slidenum">
              <a:rPr lang="en-US"/>
              <a:pPr/>
              <a:t>42</a:t>
            </a:fld>
            <a:endParaRPr lang="en-US"/>
          </a:p>
        </p:txBody>
      </p:sp>
      <p:sp>
        <p:nvSpPr>
          <p:cNvPr id="7782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F7A5-AC0E-A147-B8D2-B599BD761162}" type="slidenum">
              <a:rPr lang="en-US"/>
              <a:pPr/>
              <a:t>43</a:t>
            </a:fld>
            <a:endParaRPr lang="en-US"/>
          </a:p>
        </p:txBody>
      </p:sp>
      <p:sp>
        <p:nvSpPr>
          <p:cNvPr id="7884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about commodity clusters?</a:t>
            </a:r>
          </a:p>
        </p:txBody>
      </p:sp>
      <p:sp>
        <p:nvSpPr>
          <p:cNvPr id="7885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Map-Reduce</a:t>
            </a:r>
            <a:br>
              <a:rPr lang="en-US"/>
            </a:br>
            <a:r>
              <a:rPr lang="en-US"/>
              <a:t>   - not a good fit for graph problems:</a:t>
            </a:r>
            <a:br>
              <a:rPr lang="en-US"/>
            </a:br>
            <a:r>
              <a:rPr lang="en-US"/>
              <a:t>        communication is expensive</a:t>
            </a:r>
          </a:p>
          <a:p>
            <a:r>
              <a:rPr lang="en-US"/>
              <a:t>Pregel</a:t>
            </a:r>
            <a:br>
              <a:rPr lang="en-US"/>
            </a:br>
            <a:r>
              <a:rPr lang="en-US"/>
              <a:t>   - limited programming model</a:t>
            </a:r>
            <a:br>
              <a:rPr lang="en-US"/>
            </a:br>
            <a:r>
              <a:rPr lang="en-US"/>
              <a:t>   - for similar performance, 10x resources compared to XMT</a:t>
            </a:r>
          </a:p>
          <a:p>
            <a:r>
              <a:rPr lang="en-US"/>
              <a:t>Top entry on Graph500: </a:t>
            </a:r>
            <a:br>
              <a:rPr lang="en-US"/>
            </a:br>
            <a:r>
              <a:rPr lang="en-US"/>
              <a:t>   BlueGene: 8192 node machine</a:t>
            </a:r>
            <a:br>
              <a:rPr lang="en-US"/>
            </a:br>
            <a:r>
              <a:rPr lang="en-US"/>
              <a:t>      64x nodes for 6x performance</a:t>
            </a:r>
            <a:br>
              <a:rPr lang="en-US"/>
            </a:br>
            <a:r>
              <a:rPr lang="en-US"/>
              <a:t>      (but on a larger problem)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3F59F-6C67-1D44-9716-80D4538E6D58}" type="slidenum">
              <a:rPr lang="en-US"/>
              <a:pPr/>
              <a:t>44</a:t>
            </a:fld>
            <a:endParaRPr lang="en-US"/>
          </a:p>
        </p:txBody>
      </p:sp>
      <p:sp>
        <p:nvSpPr>
          <p:cNvPr id="7987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Graph500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079625"/>
            <a:ext cx="11701463" cy="712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C0C9-8ACF-8040-899F-F939738CC9C3}" type="slidenum">
              <a:rPr lang="en-US"/>
              <a:pPr/>
              <a:t>45</a:t>
            </a:fld>
            <a:endParaRPr lang="en-US"/>
          </a:p>
        </p:txBody>
      </p:sp>
      <p:sp>
        <p:nvSpPr>
          <p:cNvPr id="8089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New coroutine approach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2005013"/>
            <a:ext cx="7945437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E271-5AC8-5D45-96D3-541FF8CAE698}" type="slidenum">
              <a:rPr lang="en-US"/>
              <a:pPr/>
              <a:t>46</a:t>
            </a:fld>
            <a:endParaRPr lang="en-US"/>
          </a:p>
        </p:txBody>
      </p:sp>
      <p:sp>
        <p:nvSpPr>
          <p:cNvPr id="8192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1A8FC-55CB-F94A-B8DB-76199A47796C}" type="slidenum">
              <a:rPr lang="en-US"/>
              <a:pPr/>
              <a:t>5</a:t>
            </a:fld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One approach: Cray XMT</a:t>
            </a:r>
          </a:p>
        </p:txBody>
      </p:sp>
      <p:sp>
        <p:nvSpPr>
          <p:cNvPr id="34818" name="Rectangle 2"/>
          <p:cNvSpPr>
            <a:spLocks noChangeArrowheads="1"/>
          </p:cNvSpPr>
          <p:nvPr>
            <p:ph type="body" idx="1"/>
          </p:nvPr>
        </p:nvSpPr>
        <p:spPr>
          <a:xfrm>
            <a:off x="6096000" y="2324100"/>
            <a:ext cx="6273800" cy="7366000"/>
          </a:xfrm>
          <a:ln/>
        </p:spPr>
        <p:txBody>
          <a:bodyPr/>
          <a:lstStyle/>
          <a:p>
            <a:r>
              <a:rPr lang="en-US"/>
              <a:t>Large shared memory</a:t>
            </a:r>
            <a:br>
              <a:rPr lang="en-US"/>
            </a:br>
            <a:r>
              <a:rPr lang="en-US"/>
              <a:t>   up to 128TB across 8192 processors</a:t>
            </a:r>
          </a:p>
          <a:p>
            <a:r>
              <a:rPr lang="en-US"/>
              <a:t>Latency tolerance via concurrency:</a:t>
            </a:r>
            <a:br>
              <a:rPr lang="en-US"/>
            </a:br>
            <a:r>
              <a:rPr lang="en-US"/>
              <a:t>   Each processor supports</a:t>
            </a:r>
            <a:br>
              <a:rPr lang="en-US"/>
            </a:br>
            <a:r>
              <a:rPr lang="en-US"/>
              <a:t>      1024 outstanding memory requests</a:t>
            </a:r>
            <a:br>
              <a:rPr lang="en-US"/>
            </a:br>
            <a:r>
              <a:rPr lang="en-US"/>
              <a:t>      128 hardware threads</a:t>
            </a:r>
            <a:endParaRPr lang="en-US">
              <a:solidFill>
                <a:srgbClr val="FF6400"/>
              </a:solidFill>
            </a:endParaRPr>
          </a:p>
          <a:p>
            <a:r>
              <a:rPr lang="en-US"/>
              <a:t>Simple programming model</a:t>
            </a:r>
            <a:br>
              <a:rPr lang="en-US"/>
            </a:br>
            <a:r>
              <a:rPr lang="en-US"/>
              <a:t>  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lots of 1MHz processors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Application sweet spot:</a:t>
            </a:r>
            <a:br>
              <a:rPr lang="en-US"/>
            </a:br>
            <a:r>
              <a:rPr lang="en-US"/>
              <a:t>   irregular problems with little locality</a:t>
            </a:r>
            <a:br>
              <a:rPr lang="en-US"/>
            </a:br>
            <a:r>
              <a:rPr lang="en-US"/>
              <a:t>   slow at everything else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3973513"/>
            <a:ext cx="6297613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4D64C-78CD-CC45-AF27-0D5B907FB04F}" type="slidenum">
              <a:rPr lang="en-US"/>
              <a:pPr/>
              <a:t>6</a:t>
            </a:fld>
            <a:endParaRPr lang="en-US"/>
          </a:p>
        </p:txBody>
      </p:sp>
      <p:sp>
        <p:nvSpPr>
          <p:cNvPr id="3686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Our position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2187575" y="2425700"/>
            <a:ext cx="8615363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We can beat</a:t>
            </a:r>
            <a:b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Cray XMT</a:t>
            </a:r>
            <a:b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endParaRPr lang="en-US" sz="4800" b="1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using commodity processors</a:t>
            </a:r>
          </a:p>
          <a:p>
            <a:endParaRPr lang="en-US" sz="4800" b="1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at price and performance</a:t>
            </a:r>
            <a:b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endParaRPr lang="en-US" sz="4800" b="1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on all problems</a:t>
            </a:r>
            <a:b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endParaRPr lang="en-US" sz="4800" b="1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E46F-89D7-AC48-9D7C-472EB4395DF6}" type="slidenum">
              <a:rPr lang="en-US"/>
              <a:pPr/>
              <a:t>7</a:t>
            </a:fld>
            <a:endParaRPr lang="en-US"/>
          </a:p>
        </p:txBody>
      </p:sp>
      <p:sp>
        <p:nvSpPr>
          <p:cNvPr id="3788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Our goal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2613025" y="2476500"/>
            <a:ext cx="7764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SoftXMT:</a:t>
            </a:r>
            <a:br>
              <a:rPr lang="en-US" sz="48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3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Lightweight multithreading in software</a:t>
            </a: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1371600" y="4445000"/>
            <a:ext cx="4914900" cy="2184400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3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XMT-like</a:t>
            </a:r>
            <a:r>
              <a:rPr lang="en-US" sz="3600">
                <a:solidFill>
                  <a:schemeClr val="tx1"/>
                </a:solidFill>
                <a:latin typeface="Helvetica Neue Light" charset="0"/>
                <a:sym typeface="Helvetica Neue Light" charset="0"/>
              </a:rPr>
              <a:t/>
            </a:r>
            <a:br>
              <a:rPr lang="en-US" sz="3600">
                <a:solidFill>
                  <a:schemeClr val="tx1"/>
                </a:solidFill>
                <a:latin typeface="Helvetica Neue Light" charset="0"/>
                <a:sym typeface="Helvetica Neue Light" charset="0"/>
              </a:rPr>
            </a:br>
            <a:r>
              <a:rPr lang="en-US" sz="3600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Performance</a:t>
            </a:r>
            <a:br>
              <a:rPr lang="en-US" sz="3600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 sz="3600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Programming model</a:t>
            </a: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6705600" y="4445000"/>
            <a:ext cx="4914900" cy="2184400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3600" b="1" i="1">
                <a:solidFill>
                  <a:srgbClr val="FF6400"/>
                </a:solidFill>
                <a:ea typeface="ＭＳ Ｐゴシック" charset="0"/>
                <a:cs typeface="Helvetica Neue" charset="0"/>
              </a:rPr>
              <a:t>Commodity</a:t>
            </a:r>
            <a:r>
              <a:rPr lang="en-US" sz="3600">
                <a:solidFill>
                  <a:schemeClr val="tx1"/>
                </a:solidFill>
                <a:latin typeface="Helvetica Neue Light" charset="0"/>
                <a:sym typeface="Helvetica Neue Light" charset="0"/>
              </a:rPr>
              <a:t/>
            </a:r>
            <a:br>
              <a:rPr lang="en-US" sz="3600">
                <a:solidFill>
                  <a:schemeClr val="tx1"/>
                </a:solidFill>
                <a:latin typeface="Helvetica Neue Light" charset="0"/>
                <a:sym typeface="Helvetica Neue Light" charset="0"/>
              </a:rPr>
            </a:br>
            <a:r>
              <a:rPr lang="en-US" sz="3600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Processors</a:t>
            </a:r>
            <a:br>
              <a:rPr lang="en-US" sz="3600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</a:br>
            <a:r>
              <a:rPr lang="en-US" sz="3600" b="1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Interconnect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7151688" y="6819900"/>
            <a:ext cx="4021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Helvetica Neue" charset="0"/>
              </a:rPr>
              <a:t>(possibly including an FPGA)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24618-A59F-6A46-8DBB-CD66281996B7}" type="slidenum">
              <a:rPr lang="en-US"/>
              <a:pPr/>
              <a:t>8</a:t>
            </a:fld>
            <a:endParaRPr lang="en-US"/>
          </a:p>
        </p:txBody>
      </p:sp>
      <p:sp>
        <p:nvSpPr>
          <p:cNvPr id="3891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891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6400"/>
              </a:buClr>
            </a:pPr>
            <a:r>
              <a:rPr lang="en-US">
                <a:solidFill>
                  <a:srgbClr val="FF6400"/>
                </a:solidFill>
              </a:rPr>
              <a:t>The SoftXMT system</a:t>
            </a:r>
          </a:p>
          <a:p>
            <a:r>
              <a:rPr lang="en-US"/>
              <a:t>Implementation</a:t>
            </a:r>
          </a:p>
          <a:p>
            <a:r>
              <a:rPr lang="en-US"/>
              <a:t>Evaluation of SoftXMT coroutine overhead</a:t>
            </a:r>
          </a:p>
          <a:p>
            <a:r>
              <a:rPr lang="en-US"/>
              <a:t>Next steps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27A8A-3397-ED43-8B21-0327A53A8C04}" type="slidenum">
              <a:rPr lang="en-US"/>
              <a:pPr/>
              <a:t>9</a:t>
            </a:fld>
            <a:endParaRPr lang="en-US"/>
          </a:p>
        </p:txBody>
      </p:sp>
      <p:sp>
        <p:nvSpPr>
          <p:cNvPr id="3993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How can we beat the XMT?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2197100" y="3429000"/>
            <a:ext cx="2540000" cy="2870200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Rectangle 3"/>
          <p:cNvSpPr>
            <a:spLocks/>
          </p:cNvSpPr>
          <p:nvPr/>
        </p:nvSpPr>
        <p:spPr bwMode="auto">
          <a:xfrm>
            <a:off x="2463800" y="3721100"/>
            <a:ext cx="1905000" cy="8255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core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2463800" y="4914900"/>
            <a:ext cx="1905000" cy="3302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397500" y="5372100"/>
            <a:ext cx="876300" cy="8255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mem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3397250" y="4559300"/>
            <a:ext cx="0" cy="34131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3" name="Rectangle 7"/>
          <p:cNvSpPr>
            <a:spLocks/>
          </p:cNvSpPr>
          <p:nvPr/>
        </p:nvSpPr>
        <p:spPr bwMode="auto">
          <a:xfrm>
            <a:off x="2451100" y="5626100"/>
            <a:ext cx="1905000" cy="3302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3390900" y="5257800"/>
            <a:ext cx="6350" cy="355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4368800" y="5791200"/>
            <a:ext cx="10160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2971800" y="7035800"/>
            <a:ext cx="876300" cy="8255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nic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H="1">
            <a:off x="3860800" y="7467600"/>
            <a:ext cx="10160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8" name="AutoShape 12"/>
          <p:cNvSpPr>
            <a:spLocks/>
          </p:cNvSpPr>
          <p:nvPr/>
        </p:nvSpPr>
        <p:spPr bwMode="auto">
          <a:xfrm>
            <a:off x="4889500" y="68199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network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390900" y="5969000"/>
            <a:ext cx="6350" cy="105251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2225675" y="2082800"/>
            <a:ext cx="25209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4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XMT</a:t>
            </a:r>
            <a:br>
              <a:rPr lang="en-US" sz="4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one 500MHz core</a:t>
            </a:r>
          </a:p>
        </p:txBody>
      </p:sp>
      <p:sp>
        <p:nvSpPr>
          <p:cNvPr id="39951" name="Rectangle 15"/>
          <p:cNvSpPr>
            <a:spLocks/>
          </p:cNvSpPr>
          <p:nvPr/>
        </p:nvSpPr>
        <p:spPr bwMode="auto">
          <a:xfrm>
            <a:off x="8151813" y="2070100"/>
            <a:ext cx="26050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4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Intel Xeon</a:t>
            </a:r>
            <a:br>
              <a:rPr lang="en-US" sz="4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six 2.66GHz cores</a:t>
            </a:r>
          </a:p>
        </p:txBody>
      </p:sp>
      <p:sp>
        <p:nvSpPr>
          <p:cNvPr id="39952" name="Rectangle 16"/>
          <p:cNvSpPr>
            <a:spLocks/>
          </p:cNvSpPr>
          <p:nvPr/>
        </p:nvSpPr>
        <p:spPr bwMode="auto">
          <a:xfrm>
            <a:off x="8013700" y="3479800"/>
            <a:ext cx="2895600" cy="2870200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3" name="Rectangle 17"/>
          <p:cNvSpPr>
            <a:spLocks/>
          </p:cNvSpPr>
          <p:nvPr/>
        </p:nvSpPr>
        <p:spPr bwMode="auto">
          <a:xfrm>
            <a:off x="8267700" y="3771900"/>
            <a:ext cx="876300" cy="8255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core</a:t>
            </a:r>
          </a:p>
        </p:txBody>
      </p:sp>
      <p:sp>
        <p:nvSpPr>
          <p:cNvPr id="39954" name="Rectangle 18"/>
          <p:cNvSpPr>
            <a:spLocks/>
          </p:cNvSpPr>
          <p:nvPr/>
        </p:nvSpPr>
        <p:spPr bwMode="auto">
          <a:xfrm>
            <a:off x="9779000" y="3771900"/>
            <a:ext cx="876300" cy="8255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core</a:t>
            </a:r>
          </a:p>
        </p:txBody>
      </p:sp>
      <p:sp>
        <p:nvSpPr>
          <p:cNvPr id="39955" name="Rectangle 19"/>
          <p:cNvSpPr>
            <a:spLocks/>
          </p:cNvSpPr>
          <p:nvPr/>
        </p:nvSpPr>
        <p:spPr bwMode="auto">
          <a:xfrm>
            <a:off x="8280400" y="4965700"/>
            <a:ext cx="2387600" cy="3302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6" name="Rectangle 20"/>
          <p:cNvSpPr>
            <a:spLocks/>
          </p:cNvSpPr>
          <p:nvPr/>
        </p:nvSpPr>
        <p:spPr bwMode="auto">
          <a:xfrm>
            <a:off x="11214100" y="5422900"/>
            <a:ext cx="876300" cy="8255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mem</a:t>
            </a: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8737600" y="4610100"/>
            <a:ext cx="0" cy="34131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10236200" y="4610100"/>
            <a:ext cx="4763" cy="3397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9" name="Rectangle 23"/>
          <p:cNvSpPr>
            <a:spLocks/>
          </p:cNvSpPr>
          <p:nvPr/>
        </p:nvSpPr>
        <p:spPr bwMode="auto">
          <a:xfrm>
            <a:off x="8267700" y="5676900"/>
            <a:ext cx="2387600" cy="3302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 flipH="1">
            <a:off x="9207500" y="5308600"/>
            <a:ext cx="4763" cy="35401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>
            <a:off x="10666413" y="5842000"/>
            <a:ext cx="533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62" name="Rectangle 26"/>
          <p:cNvSpPr>
            <a:spLocks/>
          </p:cNvSpPr>
          <p:nvPr/>
        </p:nvSpPr>
        <p:spPr bwMode="auto">
          <a:xfrm>
            <a:off x="8788400" y="7086600"/>
            <a:ext cx="876300" cy="82550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nic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9677400" y="7518400"/>
            <a:ext cx="10160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64" name="AutoShape 28"/>
          <p:cNvSpPr>
            <a:spLocks/>
          </p:cNvSpPr>
          <p:nvPr/>
        </p:nvSpPr>
        <p:spPr bwMode="auto">
          <a:xfrm>
            <a:off x="10706100" y="68707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network</a:t>
            </a:r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9207500" y="6019800"/>
            <a:ext cx="6350" cy="105251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66" name="Rectangle 30"/>
          <p:cNvSpPr>
            <a:spLocks/>
          </p:cNvSpPr>
          <p:nvPr/>
        </p:nvSpPr>
        <p:spPr bwMode="auto">
          <a:xfrm>
            <a:off x="9185275" y="3886200"/>
            <a:ext cx="5381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. . .</a:t>
            </a:r>
          </a:p>
        </p:txBody>
      </p:sp>
      <p:sp>
        <p:nvSpPr>
          <p:cNvPr id="39967" name="Rectangle 31"/>
          <p:cNvSpPr>
            <a:spLocks/>
          </p:cNvSpPr>
          <p:nvPr/>
        </p:nvSpPr>
        <p:spPr bwMode="auto">
          <a:xfrm>
            <a:off x="4824413" y="4838700"/>
            <a:ext cx="13843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66 Mref/s</a:t>
            </a:r>
          </a:p>
        </p:txBody>
      </p:sp>
      <p:sp>
        <p:nvSpPr>
          <p:cNvPr id="39968" name="Rectangle 32"/>
          <p:cNvSpPr>
            <a:spLocks/>
          </p:cNvSpPr>
          <p:nvPr/>
        </p:nvSpPr>
        <p:spPr bwMode="auto">
          <a:xfrm>
            <a:off x="1824038" y="6419850"/>
            <a:ext cx="15541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140 Mref/s</a:t>
            </a:r>
          </a:p>
        </p:txBody>
      </p:sp>
      <p:sp>
        <p:nvSpPr>
          <p:cNvPr id="39969" name="Rectangle 33"/>
          <p:cNvSpPr>
            <a:spLocks/>
          </p:cNvSpPr>
          <p:nvPr/>
        </p:nvSpPr>
        <p:spPr bwMode="auto">
          <a:xfrm>
            <a:off x="2828925" y="8159750"/>
            <a:ext cx="3225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30 Mref/s to 110 Mref/s</a:t>
            </a:r>
          </a:p>
        </p:txBody>
      </p:sp>
      <p:sp>
        <p:nvSpPr>
          <p:cNvPr id="39970" name="Rectangle 34"/>
          <p:cNvSpPr>
            <a:spLocks/>
          </p:cNvSpPr>
          <p:nvPr/>
        </p:nvSpPr>
        <p:spPr bwMode="auto">
          <a:xfrm>
            <a:off x="11018838" y="4832350"/>
            <a:ext cx="15541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275 Mref/s</a:t>
            </a:r>
          </a:p>
        </p:txBody>
      </p:sp>
      <p:sp>
        <p:nvSpPr>
          <p:cNvPr id="39971" name="Rectangle 35"/>
          <p:cNvSpPr>
            <a:spLocks/>
          </p:cNvSpPr>
          <p:nvPr/>
        </p:nvSpPr>
        <p:spPr bwMode="auto">
          <a:xfrm>
            <a:off x="8682038" y="8197850"/>
            <a:ext cx="30781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26 Mref/s to 90 Mref/s</a:t>
            </a:r>
          </a:p>
        </p:txBody>
      </p:sp>
      <p:sp>
        <p:nvSpPr>
          <p:cNvPr id="39972" name="Rectangle 36"/>
          <p:cNvSpPr>
            <a:spLocks/>
          </p:cNvSpPr>
          <p:nvPr/>
        </p:nvSpPr>
        <p:spPr bwMode="auto">
          <a:xfrm>
            <a:off x="7602538" y="6508750"/>
            <a:ext cx="15541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175 Mref/s</a:t>
            </a:r>
          </a:p>
        </p:txBody>
      </p:sp>
      <p:sp>
        <p:nvSpPr>
          <p:cNvPr id="39973" name="Rectangle 37"/>
          <p:cNvSpPr>
            <a:spLocks/>
          </p:cNvSpPr>
          <p:nvPr/>
        </p:nvSpPr>
        <p:spPr bwMode="auto">
          <a:xfrm>
            <a:off x="6211888" y="2851150"/>
            <a:ext cx="177006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Memops</a:t>
            </a: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/>
            </a:r>
            <a:b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</a:b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>15.6 Bref/s</a:t>
            </a:r>
            <a:b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</a:b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>~32 in flight</a:t>
            </a:r>
            <a:b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</a:br>
            <a:endParaRPr lang="en-US">
              <a:solidFill>
                <a:schemeClr val="tx1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39974" name="Rectangle 38"/>
          <p:cNvSpPr>
            <a:spLocks/>
          </p:cNvSpPr>
          <p:nvPr/>
        </p:nvSpPr>
        <p:spPr bwMode="auto">
          <a:xfrm>
            <a:off x="-47625" y="2857500"/>
            <a:ext cx="248761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Memops</a:t>
            </a: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/>
            </a:r>
            <a:b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</a:b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>500 Mref/s</a:t>
            </a:r>
            <a:b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</a:b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>1024 in flight</a:t>
            </a:r>
            <a:b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</a:br>
            <a:endParaRPr lang="en-US">
              <a:solidFill>
                <a:schemeClr val="tx1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39975" name="Rectangle 39"/>
          <p:cNvSpPr>
            <a:spLocks/>
          </p:cNvSpPr>
          <p:nvPr/>
        </p:nvSpPr>
        <p:spPr bwMode="auto">
          <a:xfrm>
            <a:off x="6370638" y="4064000"/>
            <a:ext cx="15065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Contexts</a:t>
            </a: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/>
            </a:r>
            <a:b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</a:b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>12</a:t>
            </a:r>
          </a:p>
        </p:txBody>
      </p:sp>
      <p:sp>
        <p:nvSpPr>
          <p:cNvPr id="39976" name="Rectangle 40"/>
          <p:cNvSpPr>
            <a:spLocks/>
          </p:cNvSpPr>
          <p:nvPr/>
        </p:nvSpPr>
        <p:spPr bwMode="auto">
          <a:xfrm>
            <a:off x="427038" y="4025900"/>
            <a:ext cx="15065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Contexts</a:t>
            </a: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/>
            </a:r>
            <a:b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</a:br>
            <a:r>
              <a:rPr lang="en-US">
                <a:solidFill>
                  <a:schemeClr val="tx1"/>
                </a:solidFill>
                <a:latin typeface="Helvetica" charset="0"/>
                <a:sym typeface="Helvetica" charset="0"/>
              </a:rPr>
              <a:t>128</a:t>
            </a:r>
          </a:p>
        </p:txBody>
      </p:sp>
      <p:sp>
        <p:nvSpPr>
          <p:cNvPr id="39977" name="Oval 41"/>
          <p:cNvSpPr>
            <a:spLocks/>
          </p:cNvSpPr>
          <p:nvPr/>
        </p:nvSpPr>
        <p:spPr bwMode="auto">
          <a:xfrm>
            <a:off x="6019800" y="3594100"/>
            <a:ext cx="2146300" cy="520700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78" name="Oval 42"/>
          <p:cNvSpPr>
            <a:spLocks/>
          </p:cNvSpPr>
          <p:nvPr/>
        </p:nvSpPr>
        <p:spPr bwMode="auto">
          <a:xfrm>
            <a:off x="127000" y="3619500"/>
            <a:ext cx="2146300" cy="469900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79" name="Oval 43"/>
          <p:cNvSpPr>
            <a:spLocks/>
          </p:cNvSpPr>
          <p:nvPr/>
        </p:nvSpPr>
        <p:spPr bwMode="auto">
          <a:xfrm>
            <a:off x="6718300" y="4470400"/>
            <a:ext cx="850900" cy="406400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80" name="Oval 44"/>
          <p:cNvSpPr>
            <a:spLocks/>
          </p:cNvSpPr>
          <p:nvPr/>
        </p:nvSpPr>
        <p:spPr bwMode="auto">
          <a:xfrm>
            <a:off x="749300" y="4432300"/>
            <a:ext cx="850900" cy="406400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39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39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7" grpId="0" autoUpdateAnimBg="0"/>
      <p:bldP spid="39968" grpId="0" autoUpdateAnimBg="0"/>
      <p:bldP spid="39969" grpId="0" autoUpdateAnimBg="0"/>
      <p:bldP spid="39970" grpId="0" autoUpdateAnimBg="0"/>
      <p:bldP spid="39971" grpId="0" autoUpdateAnimBg="0"/>
      <p:bldP spid="39972" grpId="0" autoUpdateAnimBg="0"/>
      <p:bldP spid="39973" grpId="0" autoUpdateAnimBg="0"/>
      <p:bldP spid="39974" grpId="0" autoUpdateAnimBg="0"/>
      <p:bldP spid="39975" grpId="0" autoUpdateAnimBg="0"/>
      <p:bldP spid="39976" grpId="0" autoUpdateAnimBg="0"/>
      <p:bldP spid="39977" grpId="0" animBg="1"/>
      <p:bldP spid="39978" grpId="0" animBg="1"/>
      <p:bldP spid="39979" grpId="0" animBg="1"/>
      <p:bldP spid="39980" grpId="0" animBg="1"/>
    </p:bld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lank with foo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with foo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Blank with foo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&amp; Bullets,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, right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,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- Top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copy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- Top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&amp; Bullets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Title &amp; Bullets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Title &amp; Bullets copy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Title &amp; Bullets copy 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2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copy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Title &amp; Bullets copy 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3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Title - Top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copy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- Top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, half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, half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, hal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Subtitle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, two halv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, two halves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, two hal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ヒラギノ角ゴ ProN W3" charset="0"/>
            <a:cs typeface="ヒラギノ角ゴ ProN W3" charset="0"/>
            <a:sym typeface="Helvetica Neue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804</Words>
  <Characters>0</Characters>
  <Application>Microsoft Macintosh PowerPoint</Application>
  <PresentationFormat>Custom</PresentationFormat>
  <Lines>0</Lines>
  <Paragraphs>326</Paragraphs>
  <Slides>46</Slides>
  <Notes>6</Notes>
  <HiddenSlides>13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27</vt:i4>
      </vt:variant>
      <vt:variant>
        <vt:lpstr>Slide Titles</vt:lpstr>
      </vt:variant>
      <vt:variant>
        <vt:i4>46</vt:i4>
      </vt:variant>
    </vt:vector>
  </HeadingPairs>
  <TitlesOfParts>
    <vt:vector size="82" baseType="lpstr">
      <vt:lpstr>Helvetica Neue</vt:lpstr>
      <vt:lpstr>ヒラギノ角ゴ ProN W3</vt:lpstr>
      <vt:lpstr>ヒラギノ角ゴ ProN W6</vt:lpstr>
      <vt:lpstr>Helvetica Neue Light</vt:lpstr>
      <vt:lpstr>Helvetica</vt:lpstr>
      <vt:lpstr>Lucida Grande</vt:lpstr>
      <vt:lpstr>Courier</vt:lpstr>
      <vt:lpstr>Consolas</vt:lpstr>
      <vt:lpstr>Consolas Italic</vt:lpstr>
      <vt:lpstr>Title &amp; Subtitle</vt:lpstr>
      <vt:lpstr>Title &amp; Bullets</vt:lpstr>
      <vt:lpstr>Title - Top</vt:lpstr>
      <vt:lpstr>Title &amp; Bullets, half</vt:lpstr>
      <vt:lpstr>Title &amp; Subtitle copy</vt:lpstr>
      <vt:lpstr>Title &amp; Bullets, two halves</vt:lpstr>
      <vt:lpstr>Title &amp; Bullets - Left</vt:lpstr>
      <vt:lpstr>Title &amp; Bullets - Right</vt:lpstr>
      <vt:lpstr>Bullets</vt:lpstr>
      <vt:lpstr>Title, Bullets &amp; Photo</vt:lpstr>
      <vt:lpstr>Title &amp; Bullets - 2 Column</vt:lpstr>
      <vt:lpstr>Blank</vt:lpstr>
      <vt:lpstr>Blank with footer</vt:lpstr>
      <vt:lpstr>Photo - Vertical</vt:lpstr>
      <vt:lpstr>Photo - Horizontal</vt:lpstr>
      <vt:lpstr>Title - Center</vt:lpstr>
      <vt:lpstr>Title &amp; Bullets, right</vt:lpstr>
      <vt:lpstr>Title - Top copy</vt:lpstr>
      <vt:lpstr>Title &amp; Bullets copy</vt:lpstr>
      <vt:lpstr>Title - Top</vt:lpstr>
      <vt:lpstr>Title &amp; Bullets - Left</vt:lpstr>
      <vt:lpstr>Title &amp; Bullets</vt:lpstr>
      <vt:lpstr>Title &amp; Bullets copy</vt:lpstr>
      <vt:lpstr>Title &amp; Bullets copy 1</vt:lpstr>
      <vt:lpstr>Title &amp; Bullets copy 2</vt:lpstr>
      <vt:lpstr>Title &amp; Bullets copy 3</vt:lpstr>
      <vt:lpstr>Title - Top copy</vt:lpstr>
      <vt:lpstr>Crunching large graphs with commodity processors</vt:lpstr>
      <vt:lpstr>Introduction</vt:lpstr>
      <vt:lpstr>Some graphs have challenging structure</vt:lpstr>
      <vt:lpstr>Why are these graphs hard?</vt:lpstr>
      <vt:lpstr>One approach: Cray XMT</vt:lpstr>
      <vt:lpstr>Our position</vt:lpstr>
      <vt:lpstr>Our goal</vt:lpstr>
      <vt:lpstr>Outline</vt:lpstr>
      <vt:lpstr>How can we beat the XMT?</vt:lpstr>
      <vt:lpstr>SoftXMT system overview</vt:lpstr>
      <vt:lpstr>SoftXMT system overview</vt:lpstr>
      <vt:lpstr>SoftXMT programming model</vt:lpstr>
      <vt:lpstr>Outline</vt:lpstr>
      <vt:lpstr>Implementation: Key features</vt:lpstr>
      <vt:lpstr>Cooperative multithreading with coroutines</vt:lpstr>
      <vt:lpstr>Minimizing context switch overhead</vt:lpstr>
      <vt:lpstr>Global memory concurrency</vt:lpstr>
      <vt:lpstr>Exposing local memory concurrency</vt:lpstr>
      <vt:lpstr>The Global Memory Manager</vt:lpstr>
      <vt:lpstr>Exposing remote memory concurrency</vt:lpstr>
      <vt:lpstr>The Global Memory Manager</vt:lpstr>
      <vt:lpstr>Software or hardware?</vt:lpstr>
      <vt:lpstr>Low-overhead synchronization</vt:lpstr>
      <vt:lpstr>Outline</vt:lpstr>
      <vt:lpstr>Evaluation of SoftXMT coroutine overhead</vt:lpstr>
      <vt:lpstr>PowerPoint Presentation</vt:lpstr>
      <vt:lpstr>Experimental Setup</vt:lpstr>
      <vt:lpstr>Can we reach hardware’s max random reference rate using coroutines?</vt:lpstr>
      <vt:lpstr>Coroutines saturate memory bandwidth with low overhead</vt:lpstr>
      <vt:lpstr>What overhead should we expect  for a multi-node system?</vt:lpstr>
      <vt:lpstr>What overhead should we expect  for a multi-node system?</vt:lpstr>
      <vt:lpstr>Coroutines support enough concurrency to saturate network link</vt:lpstr>
      <vt:lpstr>When do we blow out the cache?</vt:lpstr>
      <vt:lpstr>When do we blow out the cache?</vt:lpstr>
      <vt:lpstr>We can saturate network bandwidth even with a modest working set</vt:lpstr>
      <vt:lpstr>Outline</vt:lpstr>
      <vt:lpstr>Next steps</vt:lpstr>
      <vt:lpstr>Related work</vt:lpstr>
      <vt:lpstr>Also in the paper</vt:lpstr>
      <vt:lpstr>Conclusion</vt:lpstr>
      <vt:lpstr>PowerPoint Presentation</vt:lpstr>
      <vt:lpstr>PowerPoint Presentation</vt:lpstr>
      <vt:lpstr>What about commodity clusters?</vt:lpstr>
      <vt:lpstr>Graph500</vt:lpstr>
      <vt:lpstr>New coroutine approach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Crunching large graphs with commodity processors</dc:title>
  <dc:subject/>
  <dc:creator/>
  <cp:keywords/>
  <dc:description/>
  <cp:lastModifiedBy>Jacob Nelson</cp:lastModifiedBy>
  <cp:revision>1</cp:revision>
  <dcterms:modified xsi:type="dcterms:W3CDTF">2011-08-03T18:04:26Z</dcterms:modified>
</cp:coreProperties>
</file>