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590" r:id="rId2"/>
  </p:sldMasterIdLst>
  <p:notesMasterIdLst>
    <p:notesMasterId r:id="rId32"/>
  </p:notesMasterIdLst>
  <p:handoutMasterIdLst>
    <p:handoutMasterId r:id="rId33"/>
  </p:handoutMasterIdLst>
  <p:sldIdLst>
    <p:sldId id="256" r:id="rId3"/>
    <p:sldId id="309" r:id="rId4"/>
    <p:sldId id="257" r:id="rId5"/>
    <p:sldId id="346" r:id="rId6"/>
    <p:sldId id="347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4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1" r:id="rId30"/>
    <p:sldId id="34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605E"/>
    <a:srgbClr val="000066"/>
    <a:srgbClr val="008080"/>
    <a:srgbClr val="777777"/>
    <a:srgbClr val="CB7023"/>
    <a:srgbClr val="737373"/>
    <a:srgbClr val="C9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4" autoAdjust="0"/>
    <p:restoredTop sz="94660"/>
  </p:normalViewPr>
  <p:slideViewPr>
    <p:cSldViewPr snapToGrid="0">
      <p:cViewPr>
        <p:scale>
          <a:sx n="105" d="100"/>
          <a:sy n="105" d="100"/>
        </p:scale>
        <p:origin x="-3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esProps" Target="presProps.xml"/><Relationship Id="rId31" Type="http://schemas.openxmlformats.org/officeDocument/2006/relationships/slide" Target="slides/slide29.xml"/><Relationship Id="rId34" Type="http://schemas.openxmlformats.org/officeDocument/2006/relationships/printerSettings" Target="printerSettings/printerSettings1.bin"/><Relationship Id="rId7" Type="http://schemas.openxmlformats.org/officeDocument/2006/relationships/slide" Target="slides/slide5.xml"/><Relationship Id="rId3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7" Type="http://schemas.openxmlformats.org/officeDocument/2006/relationships/slide" Target="slides/slide25.xml"/><Relationship Id="rId14" Type="http://schemas.openxmlformats.org/officeDocument/2006/relationships/slide" Target="slides/slide12.xml"/><Relationship Id="rId23" Type="http://schemas.openxmlformats.org/officeDocument/2006/relationships/slide" Target="slides/slide21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26" Type="http://schemas.openxmlformats.org/officeDocument/2006/relationships/slide" Target="slides/slide24.xml"/><Relationship Id="rId30" Type="http://schemas.openxmlformats.org/officeDocument/2006/relationships/slide" Target="slides/slide28.xml"/><Relationship Id="rId11" Type="http://schemas.openxmlformats.org/officeDocument/2006/relationships/slide" Target="slides/slide9.xml"/><Relationship Id="rId29" Type="http://schemas.openxmlformats.org/officeDocument/2006/relationships/slide" Target="slides/slide27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3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38" Type="http://schemas.openxmlformats.org/officeDocument/2006/relationships/tableStyles" Target="tableStyles.xml"/><Relationship Id="rId20" Type="http://schemas.openxmlformats.org/officeDocument/2006/relationships/slide" Target="slides/slide18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52758F14-609F-48E4-922D-D904F4B5F0B5}" type="datetime1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6F6FB5BE-8F03-4E5E-BB24-4D5686EC3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8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9B56E88A-BEC4-4FCF-B4A0-A5FA4644040F}" type="datetime1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9D119279-960D-48A7-ACFF-C34A84519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656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900" y="1831975"/>
            <a:ext cx="8212138" cy="906463"/>
          </a:xfrm>
        </p:spPr>
        <p:txBody>
          <a:bodyPr lIns="91440" tIns="45720" rIns="91440" bIns="45720"/>
          <a:lstStyle>
            <a:lvl1pPr>
              <a:defRPr sz="40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2973388"/>
            <a:ext cx="8208962" cy="2279650"/>
          </a:xfrm>
        </p:spPr>
        <p:txBody>
          <a:bodyPr lIns="91440" tIns="45720" rIns="91440" bIns="4572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1984A-2148-4844-BA5C-FCB83D289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4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6E00-DC19-459C-9005-2343120C4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D65CF-3879-418C-A6F6-300E61A96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7418A-5538-44E1-AA62-67475B1EA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7083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67083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1A878-53F9-4BBE-A166-ED624A247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SzPct val="6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01238-5D84-41BF-9005-74FB81C33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7062-CF13-4B3E-B465-6A8C23DAB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0135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0135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0A87B-9BF7-42E7-9261-FF2992626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94EAA-CFBF-4C24-8298-21D525A5E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2DDE4E6-2961-494B-B2AE-68AC88B83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84440" y="1599559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7906" y="1598278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19AA048-FD32-4A83-89B9-98ED85D44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10504-D77E-4811-A4D5-6A5EA4EB6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9072" y="2306490"/>
            <a:ext cx="4033772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2" y="2305209"/>
            <a:ext cx="4041648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B7F473-0496-458B-B48D-744FDC8B5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2C375F-EB9E-4AD8-B516-57288A9C9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61389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40223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DC852F9-40DA-4F50-B7A3-0C2B15A03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1389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3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DF1DECF-54A0-433D-B368-7BF749943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D705A-02D8-42DA-9BAF-16C6602B4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6609B-D8E8-4A22-ABF3-CB53C8D8C366}" type="datetimeFigureOut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D7EA1-2389-43B4-8420-BE1044A05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EDF1B-F45A-402E-8EDB-7E61E4C396AC}" type="datetimeFigureOut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ED52-4AFE-43AE-AB96-054A6560C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7EF6-C1A0-443E-98BC-A0EE1C1008B3}" type="datetimeFigureOut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4558-C90E-42AC-BF49-5002A9452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3709-1D1F-4866-AC6F-71FCE4BFD147}" type="datetimeFigureOut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5C6A6-8375-4C12-B5BC-14BBFDC39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2B92E-3768-44CF-BD2F-96C567BF2F68}" type="datetimeFigureOut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D3367-46F0-4729-BA8D-3EDB1B42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F908A-6106-4EE5-BC56-EC84A08B5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0394E-9887-45E9-ACD4-4E0B65D55B06}" type="datetimeFigureOut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07D5-C3A0-4F0B-A442-5EB11376B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B96DF-C0E8-41C3-B597-8A9DF6101A66}" type="datetimeFigureOut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28A4F-02BF-4880-8345-21C516434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2EE63-289D-4FF2-B3BA-91E318B013F1}" type="datetimeFigureOut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D4217-9EFA-4204-8760-E538D547E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F083F-2F32-4C15-8D12-FB381BF8FE01}" type="datetimeFigureOut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A870F-FCD8-4056-BDA6-F39169405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207EE-DFB9-4D94-9A91-B793370AC70C}" type="datetimeFigureOut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B2A0-A294-4FF7-BB35-A4BFC3BA9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CDE6-1BE5-4F23-9945-53E2BB971C28}" type="datetimeFigureOut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0B54F-BC2D-4E39-9657-1522F7BB8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6B8E7-9FC5-4F83-8655-859CBB3F1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497514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43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FFE9A-E86F-4DE4-80E0-A0053349AF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9324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541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5997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E73F3-2520-4045-ACDC-3C30B0B20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81500-5CF0-4CA7-AD85-A6E8EF494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F7653-7411-49B7-94A3-4D1BC09DF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8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04128-8B87-4575-B94F-9CADD1540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9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7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2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4.xml"/><Relationship Id="rId28" Type="http://schemas.openxmlformats.org/officeDocument/2006/relationships/image" Target="../media/image3.png"/><Relationship Id="rId26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29" Type="http://schemas.openxmlformats.org/officeDocument/2006/relationships/image" Target="../media/image4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73038" y="6453188"/>
            <a:ext cx="509587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3E60B7D0-F50B-4D5F-ABD9-923EDB929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  <p:sldLayoutId id="2147484637" r:id="rId12"/>
    <p:sldLayoutId id="2147484638" r:id="rId13"/>
    <p:sldLayoutId id="2147484639" r:id="rId14"/>
    <p:sldLayoutId id="2147484640" r:id="rId15"/>
    <p:sldLayoutId id="2147484641" r:id="rId16"/>
    <p:sldLayoutId id="2147484642" r:id="rId17"/>
    <p:sldLayoutId id="2147484643" r:id="rId18"/>
    <p:sldLayoutId id="2147484644" r:id="rId19"/>
    <p:sldLayoutId id="2147484645" r:id="rId20"/>
    <p:sldLayoutId id="2147484646" r:id="rId21"/>
    <p:sldLayoutId id="2147484647" r:id="rId22"/>
    <p:sldLayoutId id="2147484648" r:id="rId23"/>
    <p:sldLayoutId id="2147484649" r:id="rId24"/>
  </p:sldLayoutIdLst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ＭＳ Ｐゴシック" pitchFamily="-109" charset="-128"/>
          <a:cs typeface="ＭＳ Ｐゴシック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26"/>
        </a:buBlip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1pPr>
      <a:lvl2pPr marL="742950" indent="-285750" algn="l" rtl="0" fontAlgn="base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27"/>
        </a:buBlip>
        <a:defRPr sz="22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143000" indent="-228600" algn="l" rtl="0" fontAlgn="base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28"/>
        </a:buBlip>
        <a:defRPr sz="20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1600200" indent="-228600" algn="l" rtl="0" fontAlgn="base">
        <a:lnSpc>
          <a:spcPct val="85000"/>
        </a:lnSpc>
        <a:spcBef>
          <a:spcPct val="30000"/>
        </a:spcBef>
        <a:spcAft>
          <a:spcPct val="0"/>
        </a:spcAft>
        <a:buBlip>
          <a:blip r:embed="rId29"/>
        </a:buBlip>
        <a:defRPr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26"/>
        </a:buBlip>
        <a:defRPr sz="16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3D766985-F437-45C9-853F-8CA6225600F7}" type="datetimeFigureOut">
              <a:rPr lang="en-US"/>
              <a:pPr>
                <a:defRPr/>
              </a:pPr>
              <a:t>7/14/11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FA24FBDB-0E1B-45B9-8496-7BF31C218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4" r:id="rId2"/>
    <p:sldLayoutId id="2147484623" r:id="rId3"/>
    <p:sldLayoutId id="2147484622" r:id="rId4"/>
    <p:sldLayoutId id="2147484621" r:id="rId5"/>
    <p:sldLayoutId id="2147484620" r:id="rId6"/>
    <p:sldLayoutId id="2147484619" r:id="rId7"/>
    <p:sldLayoutId id="2147484618" r:id="rId8"/>
    <p:sldLayoutId id="2147484617" r:id="rId9"/>
    <p:sldLayoutId id="2147484616" r:id="rId10"/>
    <p:sldLayoutId id="21474846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9" Type="http://schemas.openxmlformats.org/officeDocument/2006/relationships/image" Target="../media/image2.png"/><Relationship Id="rId3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6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5" Type="http://schemas.openxmlformats.org/officeDocument/2006/relationships/image" Target="../media/image27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6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</a:rPr>
              <a:t>Task 15:  SoftXMT</a:t>
            </a:r>
          </a:p>
        </p:txBody>
      </p:sp>
      <p:sp>
        <p:nvSpPr>
          <p:cNvPr id="409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</a:rPr>
              <a:t>Towards a scalable multi-node system</a:t>
            </a:r>
          </a:p>
          <a:p>
            <a:endParaRPr lang="en-US" dirty="0" smtClean="0">
              <a:ea typeface="ＭＳ Ｐゴシック"/>
            </a:endParaRPr>
          </a:p>
          <a:p>
            <a:r>
              <a:rPr lang="en-US" dirty="0" smtClean="0">
                <a:solidFill>
                  <a:srgbClr val="000000"/>
                </a:solidFill>
                <a:ea typeface="ＭＳ Ｐゴシック"/>
              </a:rPr>
              <a:t>Simon Kahan		Jacob Nelson</a:t>
            </a:r>
          </a:p>
          <a:p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simon.kahan@pnnl.gov		nelson@cs.washington.edu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6B5CC5-AADC-4C44-B3B7-72C990E9DC33}" type="slidenum">
              <a:rPr lang="en-US" smtClean="0">
                <a:ea typeface="ＭＳ Ｐゴシック"/>
                <a:cs typeface="ＭＳ Ｐゴシック"/>
              </a:rPr>
              <a:pPr/>
              <a:t>1</a:t>
            </a:fld>
            <a:endParaRPr lang="en-US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This review: 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initial experiments with multi-node</a:t>
            </a: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UW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Approach for software acceleration of aggregation, atomics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Cray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>
                <a:cs typeface="Arial" charset="0"/>
              </a:rPr>
              <a:t>Initial multi-node experiments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>
                <a:cs typeface="Arial" charset="0"/>
              </a:rPr>
              <a:t>Result: </a:t>
            </a:r>
            <a:r>
              <a:rPr lang="en-US">
                <a:solidFill>
                  <a:srgbClr val="FF6400"/>
                </a:solidFill>
                <a:cs typeface="Arial" charset="0"/>
              </a:rPr>
              <a:t>~23 Mref/s</a:t>
            </a:r>
            <a:r>
              <a:rPr lang="en-US">
                <a:cs typeface="Arial" charset="0"/>
              </a:rPr>
              <a:t> per node on HPCC Random Access</a:t>
            </a:r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2221A501-2B25-B048-9955-65CE706FC50B}" type="slidenum">
              <a:rPr lang="en-US" sz="1300">
                <a:cs typeface="Helvetica" charset="0"/>
              </a:rPr>
              <a:pPr algn="ctr"/>
              <a:t>10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bldLvl="5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3653" r="4134" b="5531"/>
          <a:stretch>
            <a:fillRect/>
          </a:stretch>
        </p:blipFill>
        <p:spPr bwMode="auto">
          <a:xfrm>
            <a:off x="187524" y="1526977"/>
            <a:ext cx="8617148" cy="388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cs typeface="Arial" charset="0"/>
              </a:rPr>
              <a:t>SoftXMT</a:t>
            </a:r>
            <a:r>
              <a:rPr lang="en-US" dirty="0">
                <a:cs typeface="Arial" charset="0"/>
              </a:rPr>
              <a:t> system overview</a:t>
            </a:r>
            <a:endParaRPr lang="en-US" dirty="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07418" y="6626945"/>
            <a:ext cx="246682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5C2F0CC2-0A61-F94C-A73D-FCA5DEC702E3}" type="slidenum">
              <a:rPr lang="en-US" sz="1300">
                <a:cs typeface="Helvetica" charset="0"/>
              </a:rPr>
              <a:pPr algn="ctr"/>
              <a:t>11</a:t>
            </a:fld>
            <a:endParaRPr lang="en-US" sz="1300">
              <a:cs typeface="Helvetica" charset="0"/>
            </a:endParaRPr>
          </a:p>
        </p:txBody>
      </p:sp>
      <p:sp>
        <p:nvSpPr>
          <p:cNvPr id="21511" name="AutoShape 7"/>
          <p:cNvSpPr>
            <a:spLocks/>
          </p:cNvSpPr>
          <p:nvPr/>
        </p:nvSpPr>
        <p:spPr bwMode="auto">
          <a:xfrm>
            <a:off x="5393531" y="1241227"/>
            <a:ext cx="1518047" cy="1080492"/>
          </a:xfrm>
          <a:custGeom>
            <a:avLst/>
            <a:gdLst/>
            <a:ahLst/>
            <a:cxnLst/>
            <a:rect l="0" t="0" r="r" b="b"/>
            <a:pathLst>
              <a:path w="19706" h="18715">
                <a:moveTo>
                  <a:pt x="2319" y="0"/>
                </a:moveTo>
                <a:cubicBezTo>
                  <a:pt x="1038" y="0"/>
                  <a:pt x="0" y="1385"/>
                  <a:pt x="0" y="3093"/>
                </a:cubicBezTo>
                <a:lnTo>
                  <a:pt x="0" y="15621"/>
                </a:lnTo>
                <a:cubicBezTo>
                  <a:pt x="0" y="15867"/>
                  <a:pt x="29" y="16102"/>
                  <a:pt x="69" y="16332"/>
                </a:cubicBezTo>
                <a:lnTo>
                  <a:pt x="-1894" y="21600"/>
                </a:lnTo>
                <a:lnTo>
                  <a:pt x="1931" y="18661"/>
                </a:lnTo>
                <a:cubicBezTo>
                  <a:pt x="2058" y="18690"/>
                  <a:pt x="2186" y="18715"/>
                  <a:pt x="2319" y="18715"/>
                </a:cubicBezTo>
                <a:lnTo>
                  <a:pt x="17388" y="18715"/>
                </a:lnTo>
                <a:cubicBezTo>
                  <a:pt x="18668" y="18715"/>
                  <a:pt x="19706" y="17330"/>
                  <a:pt x="19706" y="15621"/>
                </a:cubicBezTo>
                <a:lnTo>
                  <a:pt x="19706" y="3093"/>
                </a:lnTo>
                <a:cubicBezTo>
                  <a:pt x="19706" y="1385"/>
                  <a:pt x="18668" y="0"/>
                  <a:pt x="17388" y="0"/>
                </a:cubicBezTo>
                <a:lnTo>
                  <a:pt x="2319" y="0"/>
                </a:lnTo>
                <a:close/>
                <a:moveTo>
                  <a:pt x="2319" y="0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 dirty="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Support more memory concurrency </a:t>
            </a:r>
          </a:p>
        </p:txBody>
      </p:sp>
    </p:spTree>
    <p:extLst>
      <p:ext uri="{BB962C8B-B14F-4D97-AF65-F5344CB8AC3E}">
        <p14:creationId xmlns:p14="http://schemas.microsoft.com/office/powerpoint/2010/main" val="369785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Global memory manager</a:t>
            </a: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133" y="1678781"/>
            <a:ext cx="5250656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  <a:buFontTx/>
              <a:buChar char="•"/>
            </a:pPr>
            <a:r>
              <a:rPr lang="en-US">
                <a:cs typeface="Arial" charset="0"/>
              </a:rPr>
              <a:t>Responsibilities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track outstanding global requests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aggregate requests 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perform atomic operations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assist with thread scheduling </a:t>
            </a:r>
            <a:endParaRPr lang="en-US"/>
          </a:p>
          <a:p>
            <a:pPr marL="241093" indent="-241093">
              <a:spcBef>
                <a:spcPts val="773"/>
              </a:spcBef>
              <a:buSzPct val="155000"/>
              <a:buFontTx/>
              <a:buChar char="•"/>
            </a:pPr>
            <a:r>
              <a:rPr lang="en-US" sz="2100">
                <a:cs typeface="Arial" charset="0"/>
              </a:rPr>
              <a:t>Three stages of implementation</a:t>
            </a:r>
            <a:endParaRPr lang="en-US" sz="2100"/>
          </a:p>
          <a:p>
            <a:pPr marL="522368" lvl="1" indent="-200911"/>
            <a:r>
              <a:rPr lang="en-US">
                <a:cs typeface="Arial" charset="0"/>
              </a:rPr>
              <a:t>Software-only: </a:t>
            </a:r>
            <a:r>
              <a:rPr lang="ja-JP" altLang="en-US">
                <a:latin typeface="Arial"/>
                <a:cs typeface="Arial" charset="0"/>
              </a:rPr>
              <a:t>“</a:t>
            </a:r>
            <a:r>
              <a:rPr lang="en-US">
                <a:cs typeface="Arial" charset="0"/>
              </a:rPr>
              <a:t>idealized</a:t>
            </a:r>
            <a:r>
              <a:rPr lang="ja-JP" altLang="en-US">
                <a:latin typeface="Arial"/>
                <a:cs typeface="Arial" charset="0"/>
              </a:rPr>
              <a:t>”</a:t>
            </a:r>
            <a:r>
              <a:rPr lang="en-US">
                <a:cs typeface="Arial" charset="0"/>
              </a:rPr>
              <a:t> NIC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Software + NIC hardware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FPGA accelerator?</a:t>
            </a:r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EF33A616-186A-E344-86F3-5DC376AE5354}" type="slidenum">
              <a:rPr lang="en-US" sz="1300">
                <a:cs typeface="Helvetica" charset="0"/>
              </a:rPr>
              <a:pPr algn="ctr"/>
              <a:t>12</a:t>
            </a:fld>
            <a:endParaRPr lang="en-US" sz="1300">
              <a:cs typeface="Helvetica" charset="0"/>
            </a:endParaRP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66" y="971104"/>
            <a:ext cx="3768328" cy="427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7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3" y="2616398"/>
            <a:ext cx="8751094" cy="24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Delegate cores</a:t>
            </a:r>
            <a:endParaRPr 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947" y="1589485"/>
            <a:ext cx="8171780" cy="17323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Abstraction of ideal RDMA-capable network interface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 sz="2400">
                <a:cs typeface="Arial" charset="0"/>
              </a:rPr>
              <a:t>Manage concurrent references, assist with scheduling</a:t>
            </a:r>
            <a:endParaRPr lang="en-US" sz="240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85303E54-EAAB-A643-AF34-0B64888F970B}" type="slidenum">
              <a:rPr lang="en-US" sz="1300">
                <a:cs typeface="Helvetica" charset="0"/>
              </a:rPr>
              <a:pPr algn="ctr"/>
              <a:t>13</a:t>
            </a:fld>
            <a:endParaRPr lang="en-US" sz="1300">
              <a:cs typeface="Helvetica" charset="0"/>
            </a:endParaRPr>
          </a:p>
        </p:txBody>
      </p:sp>
      <p:sp>
        <p:nvSpPr>
          <p:cNvPr id="24584" name="AutoShape 8"/>
          <p:cNvSpPr>
            <a:spLocks/>
          </p:cNvSpPr>
          <p:nvPr/>
        </p:nvSpPr>
        <p:spPr bwMode="auto">
          <a:xfrm rot="273985">
            <a:off x="1371824" y="3751586"/>
            <a:ext cx="753442" cy="452065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64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5" name="AutoShape 9"/>
          <p:cNvSpPr>
            <a:spLocks/>
          </p:cNvSpPr>
          <p:nvPr/>
        </p:nvSpPr>
        <p:spPr bwMode="auto">
          <a:xfrm rot="-325937">
            <a:off x="1372940" y="4259461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50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3811861" y="3202410"/>
            <a:ext cx="1942207" cy="670842"/>
            <a:chOff x="0" y="0"/>
            <a:chExt cx="1739" cy="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587" name="AutoShape 11"/>
            <p:cNvSpPr>
              <a:spLocks/>
            </p:cNvSpPr>
            <p:nvPr/>
          </p:nvSpPr>
          <p:spPr bwMode="auto">
            <a:xfrm>
              <a:off x="0" y="196"/>
              <a:ext cx="1604" cy="404"/>
            </a:xfrm>
            <a:prstGeom prst="rightArrow">
              <a:avLst>
                <a:gd name="adj1" fmla="val 37565"/>
                <a:gd name="adj2" fmla="val 69535"/>
              </a:avLst>
            </a:prstGeom>
            <a:gradFill rotWithShape="0">
              <a:gsLst>
                <a:gs pos="0">
                  <a:srgbClr val="F63011"/>
                </a:gs>
                <a:gs pos="100000">
                  <a:srgbClr val="B91109"/>
                </a:gs>
              </a:gsLst>
              <a:lin ang="5400000" scaled="1"/>
            </a:gra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8" name="AutoShape 12"/>
            <p:cNvSpPr>
              <a:spLocks/>
            </p:cNvSpPr>
            <p:nvPr/>
          </p:nvSpPr>
          <p:spPr bwMode="auto">
            <a:xfrm>
              <a:off x="135" y="0"/>
              <a:ext cx="1604" cy="404"/>
            </a:xfrm>
            <a:prstGeom prst="rightArrow">
              <a:avLst>
                <a:gd name="adj1" fmla="val 37565"/>
                <a:gd name="adj2" fmla="val 69535"/>
              </a:avLst>
            </a:prstGeom>
            <a:gradFill rotWithShape="0">
              <a:gsLst>
                <a:gs pos="0">
                  <a:srgbClr val="F63011"/>
                </a:gs>
                <a:gs pos="100000">
                  <a:srgbClr val="B91109"/>
                </a:gs>
              </a:gsLst>
              <a:lin ang="5400000" scaled="1"/>
            </a:gra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4589" name="AutoShape 13"/>
          <p:cNvSpPr>
            <a:spLocks/>
          </p:cNvSpPr>
          <p:nvPr/>
        </p:nvSpPr>
        <p:spPr bwMode="auto">
          <a:xfrm rot="-3516042">
            <a:off x="6713450" y="3267708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0" name="AutoShape 14"/>
          <p:cNvSpPr>
            <a:spLocks/>
          </p:cNvSpPr>
          <p:nvPr/>
        </p:nvSpPr>
        <p:spPr bwMode="auto">
          <a:xfrm rot="7268146">
            <a:off x="6952878" y="3526111"/>
            <a:ext cx="753443" cy="452066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4591" name="Group 15"/>
          <p:cNvGrpSpPr>
            <a:grpSpLocks/>
          </p:cNvGrpSpPr>
          <p:nvPr/>
        </p:nvGrpSpPr>
        <p:grpSpPr bwMode="auto">
          <a:xfrm rot="10800000">
            <a:off x="3614291" y="4625578"/>
            <a:ext cx="1942207" cy="669727"/>
            <a:chOff x="0" y="0"/>
            <a:chExt cx="1739" cy="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592" name="AutoShape 16"/>
            <p:cNvSpPr>
              <a:spLocks/>
            </p:cNvSpPr>
            <p:nvPr/>
          </p:nvSpPr>
          <p:spPr bwMode="auto">
            <a:xfrm>
              <a:off x="0" y="196"/>
              <a:ext cx="1604" cy="404"/>
            </a:xfrm>
            <a:prstGeom prst="rightArrow">
              <a:avLst>
                <a:gd name="adj1" fmla="val 37565"/>
                <a:gd name="adj2" fmla="val 69535"/>
              </a:avLst>
            </a:prstGeom>
            <a:gradFill rotWithShape="0">
              <a:gsLst>
                <a:gs pos="0">
                  <a:srgbClr val="F63011"/>
                </a:gs>
                <a:gs pos="100000">
                  <a:srgbClr val="B91109"/>
                </a:gs>
              </a:gsLst>
              <a:lin ang="5400000" scaled="1"/>
            </a:gra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3" name="AutoShape 17"/>
            <p:cNvSpPr>
              <a:spLocks/>
            </p:cNvSpPr>
            <p:nvPr/>
          </p:nvSpPr>
          <p:spPr bwMode="auto">
            <a:xfrm>
              <a:off x="135" y="0"/>
              <a:ext cx="1604" cy="404"/>
            </a:xfrm>
            <a:prstGeom prst="rightArrow">
              <a:avLst>
                <a:gd name="adj1" fmla="val 37565"/>
                <a:gd name="adj2" fmla="val 69535"/>
              </a:avLst>
            </a:prstGeom>
            <a:gradFill rotWithShape="0">
              <a:gsLst>
                <a:gs pos="0">
                  <a:srgbClr val="F63011"/>
                </a:gs>
                <a:gs pos="100000">
                  <a:srgbClr val="B91109"/>
                </a:gs>
              </a:gsLst>
              <a:lin ang="5400000" scaled="1"/>
            </a:gra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4594" name="AutoShape 18"/>
          <p:cNvSpPr>
            <a:spLocks/>
          </p:cNvSpPr>
          <p:nvPr/>
        </p:nvSpPr>
        <p:spPr bwMode="auto">
          <a:xfrm rot="10284041">
            <a:off x="1320478" y="4102076"/>
            <a:ext cx="753442" cy="452065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4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5" name="AutoShape 19"/>
          <p:cNvSpPr>
            <a:spLocks/>
          </p:cNvSpPr>
          <p:nvPr/>
        </p:nvSpPr>
        <p:spPr bwMode="auto">
          <a:xfrm rot="-10358429">
            <a:off x="1321594" y="3835301"/>
            <a:ext cx="752326" cy="450949"/>
          </a:xfrm>
          <a:prstGeom prst="rightArrow">
            <a:avLst>
              <a:gd name="adj1" fmla="val 37565"/>
              <a:gd name="adj2" fmla="val 69428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662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6" name="AutoShape 20"/>
          <p:cNvSpPr>
            <a:spLocks/>
          </p:cNvSpPr>
          <p:nvPr/>
        </p:nvSpPr>
        <p:spPr bwMode="auto">
          <a:xfrm rot="-3516042">
            <a:off x="6534857" y="3290032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7" name="AutoShape 21"/>
          <p:cNvSpPr>
            <a:spLocks/>
          </p:cNvSpPr>
          <p:nvPr/>
        </p:nvSpPr>
        <p:spPr bwMode="auto">
          <a:xfrm rot="7268146">
            <a:off x="7100218" y="3459138"/>
            <a:ext cx="753443" cy="420812"/>
          </a:xfrm>
          <a:prstGeom prst="rightArrow">
            <a:avLst>
              <a:gd name="adj1" fmla="val 37565"/>
              <a:gd name="adj2" fmla="val 74511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5" grpId="0" animBg="1"/>
      <p:bldP spid="24589" grpId="0" animBg="1"/>
      <p:bldP spid="24590" grpId="0" animBg="1"/>
      <p:bldP spid="24594" grpId="0" animBg="1"/>
      <p:bldP spid="24595" grpId="0" animBg="1"/>
      <p:bldP spid="24596" grpId="0" animBg="1"/>
      <p:bldP spid="245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3" y="2616398"/>
            <a:ext cx="8751094" cy="24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Delegate cores help with aggregation</a:t>
            </a:r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947" y="1589485"/>
            <a:ext cx="8171780" cy="17323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Group references by node destinations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   amortize network overhead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Combine atomic operations</a:t>
            </a:r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6C9CACAD-94F9-7549-9E73-5C15989FB864}" type="slidenum">
              <a:rPr lang="en-US" sz="1300">
                <a:cs typeface="Helvetica" charset="0"/>
              </a:rPr>
              <a:pPr algn="ctr"/>
              <a:t>14</a:t>
            </a:fld>
            <a:endParaRPr lang="en-US" sz="1300">
              <a:cs typeface="Helvetica" charset="0"/>
            </a:endParaRPr>
          </a:p>
        </p:txBody>
      </p:sp>
      <p:sp>
        <p:nvSpPr>
          <p:cNvPr id="25608" name="AutoShape 8"/>
          <p:cNvSpPr>
            <a:spLocks/>
          </p:cNvSpPr>
          <p:nvPr/>
        </p:nvSpPr>
        <p:spPr bwMode="auto">
          <a:xfrm rot="273985">
            <a:off x="1371824" y="3751586"/>
            <a:ext cx="753442" cy="452065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64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9" name="AutoShape 9"/>
          <p:cNvSpPr>
            <a:spLocks/>
          </p:cNvSpPr>
          <p:nvPr/>
        </p:nvSpPr>
        <p:spPr bwMode="auto">
          <a:xfrm rot="-325937">
            <a:off x="1372940" y="4259461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50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0" name="AutoShape 10"/>
          <p:cNvSpPr>
            <a:spLocks/>
          </p:cNvSpPr>
          <p:nvPr/>
        </p:nvSpPr>
        <p:spPr bwMode="auto">
          <a:xfrm>
            <a:off x="3811861" y="3421187"/>
            <a:ext cx="1790402" cy="452065"/>
          </a:xfrm>
          <a:prstGeom prst="rightArrow">
            <a:avLst>
              <a:gd name="adj1" fmla="val 37565"/>
              <a:gd name="adj2" fmla="val 69364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1" name="AutoShape 11"/>
          <p:cNvSpPr>
            <a:spLocks/>
          </p:cNvSpPr>
          <p:nvPr/>
        </p:nvSpPr>
        <p:spPr bwMode="auto">
          <a:xfrm rot="-3516042">
            <a:off x="6713450" y="3267708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2" name="AutoShape 12"/>
          <p:cNvSpPr>
            <a:spLocks/>
          </p:cNvSpPr>
          <p:nvPr/>
        </p:nvSpPr>
        <p:spPr bwMode="auto">
          <a:xfrm rot="7268146">
            <a:off x="6952878" y="3526111"/>
            <a:ext cx="753443" cy="452066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3" name="AutoShape 13"/>
          <p:cNvSpPr>
            <a:spLocks/>
          </p:cNvSpPr>
          <p:nvPr/>
        </p:nvSpPr>
        <p:spPr bwMode="auto">
          <a:xfrm rot="10800000">
            <a:off x="3766096" y="4625578"/>
            <a:ext cx="1790402" cy="450949"/>
          </a:xfrm>
          <a:prstGeom prst="rightArrow">
            <a:avLst>
              <a:gd name="adj1" fmla="val 37565"/>
              <a:gd name="adj2" fmla="val 69535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4" name="AutoShape 14"/>
          <p:cNvSpPr>
            <a:spLocks/>
          </p:cNvSpPr>
          <p:nvPr/>
        </p:nvSpPr>
        <p:spPr bwMode="auto">
          <a:xfrm rot="10284041">
            <a:off x="1320478" y="4102076"/>
            <a:ext cx="753442" cy="452065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4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5" name="AutoShape 15"/>
          <p:cNvSpPr>
            <a:spLocks/>
          </p:cNvSpPr>
          <p:nvPr/>
        </p:nvSpPr>
        <p:spPr bwMode="auto">
          <a:xfrm rot="-10358429">
            <a:off x="1321594" y="3835301"/>
            <a:ext cx="752326" cy="450949"/>
          </a:xfrm>
          <a:prstGeom prst="rightArrow">
            <a:avLst>
              <a:gd name="adj1" fmla="val 37565"/>
              <a:gd name="adj2" fmla="val 69428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662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6" name="AutoShape 16"/>
          <p:cNvSpPr>
            <a:spLocks/>
          </p:cNvSpPr>
          <p:nvPr/>
        </p:nvSpPr>
        <p:spPr bwMode="auto">
          <a:xfrm rot="-3516042">
            <a:off x="6534857" y="3290032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7" name="AutoShape 17"/>
          <p:cNvSpPr>
            <a:spLocks/>
          </p:cNvSpPr>
          <p:nvPr/>
        </p:nvSpPr>
        <p:spPr bwMode="auto">
          <a:xfrm rot="7268146">
            <a:off x="7100218" y="3459138"/>
            <a:ext cx="753443" cy="420812"/>
          </a:xfrm>
          <a:prstGeom prst="rightArrow">
            <a:avLst>
              <a:gd name="adj1" fmla="val 37565"/>
              <a:gd name="adj2" fmla="val 74511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nimBg="1"/>
      <p:bldP spid="25609" grpId="0" animBg="1"/>
      <p:bldP spid="25610" grpId="0" animBg="1"/>
      <p:bldP spid="25611" grpId="0" animBg="1"/>
      <p:bldP spid="25612" grpId="0" animBg="1"/>
      <p:bldP spid="25613" grpId="0" animBg="1"/>
      <p:bldP spid="25614" grpId="0" animBg="1"/>
      <p:bldP spid="25615" grpId="0" animBg="1"/>
      <p:bldP spid="25616" grpId="0" animBg="1"/>
      <p:bldP spid="256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Delegate cores help with atomic operations</a:t>
            </a: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133" y="1821656"/>
            <a:ext cx="8188523" cy="50363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Problems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Atomic operations introduce unnecessary fences on x86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Network interfaces support only basic atomic operations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Alternative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Run local atomic operations on delegate core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Analogous to an MTA memory controller</a:t>
            </a:r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7FB9461A-DB14-3B46-92A8-1C859CADB9B5}" type="slidenum">
              <a:rPr lang="en-US" sz="1300">
                <a:cs typeface="Helvetica" charset="0"/>
              </a:rPr>
              <a:pPr algn="ctr"/>
              <a:t>15</a:t>
            </a:fld>
            <a:endParaRPr lang="en-US" sz="1300">
              <a:cs typeface="Helvetica" charset="0"/>
            </a:endParaRPr>
          </a:p>
        </p:txBody>
      </p:sp>
      <p:sp>
        <p:nvSpPr>
          <p:cNvPr id="26631" name="Rectangle 7"/>
          <p:cNvSpPr>
            <a:spLocks/>
          </p:cNvSpPr>
          <p:nvPr/>
        </p:nvSpPr>
        <p:spPr bwMode="auto">
          <a:xfrm>
            <a:off x="2551659" y="4184050"/>
            <a:ext cx="353231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atomic_mark_node( &amp;node1 );</a:t>
            </a:r>
          </a:p>
          <a:p>
            <a:r>
              <a:rPr lang="en-US" sz="170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atomic_mark_node( &amp;node2 );</a:t>
            </a:r>
          </a:p>
          <a:p>
            <a:r>
              <a:rPr lang="en-US" sz="170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atomic_mark_node( &amp;node3 );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295430" y="4460379"/>
            <a:ext cx="589359" cy="102691"/>
          </a:xfrm>
          <a:prstGeom prst="line">
            <a:avLst/>
          </a:prstGeom>
          <a:noFill/>
          <a:ln w="508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Rectangle 9"/>
          <p:cNvSpPr>
            <a:spLocks/>
          </p:cNvSpPr>
          <p:nvPr/>
        </p:nvSpPr>
        <p:spPr bwMode="auto">
          <a:xfrm>
            <a:off x="6975277" y="4465408"/>
            <a:ext cx="1736409" cy="28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5000"/>
              </a:lnSpc>
              <a:spcBef>
                <a:spcPts val="791"/>
              </a:spcBef>
            </a:pPr>
            <a:r>
              <a:rPr lang="en-US" sz="2100" dirty="0">
                <a:ea typeface="ＭＳ Ｐゴシック" charset="0"/>
                <a:cs typeface="Arial" charset="0"/>
                <a:sym typeface="Arial" charset="0"/>
              </a:rPr>
              <a:t>Implied fences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rot="10800000" flipH="1">
            <a:off x="6294314" y="4622230"/>
            <a:ext cx="588243" cy="108272"/>
          </a:xfrm>
          <a:prstGeom prst="line">
            <a:avLst/>
          </a:prstGeom>
          <a:noFill/>
          <a:ln w="508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rot="10800000" flipH="1">
            <a:off x="2773785" y="4473773"/>
            <a:ext cx="3424535" cy="0"/>
          </a:xfrm>
          <a:prstGeom prst="line">
            <a:avLst/>
          </a:prstGeom>
          <a:noFill/>
          <a:ln w="50800" cap="flat">
            <a:solidFill>
              <a:srgbClr val="FF64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778250" y="4741664"/>
            <a:ext cx="3420070" cy="0"/>
          </a:xfrm>
          <a:prstGeom prst="line">
            <a:avLst/>
          </a:prstGeom>
          <a:noFill/>
          <a:ln w="50800" cap="flat">
            <a:solidFill>
              <a:srgbClr val="FF64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bldLvl="5" autoUpdateAnimBg="0" advAuto="0"/>
      <p:bldP spid="26631" grpId="0" autoUpdateAnimBg="0"/>
      <p:bldP spid="26632" grpId="0" animBg="1"/>
      <p:bldP spid="26633" grpId="0" autoUpdateAnimBg="0"/>
      <p:bldP spid="26634" grpId="0" animBg="1"/>
      <p:bldP spid="26635" grpId="0" animBg="1"/>
      <p:bldP spid="266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3" y="2616398"/>
            <a:ext cx="8751094" cy="24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</a:rPr>
              <a:t>Delegate cores help with </a:t>
            </a:r>
            <a:r>
              <a:rPr lang="en-US" dirty="0" smtClean="0">
                <a:cs typeface="Arial" charset="0"/>
              </a:rPr>
              <a:t>atomic operations</a:t>
            </a:r>
            <a:endParaRPr lang="en-US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947" y="1589485"/>
            <a:ext cx="8322469" cy="17323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22368" lvl="1" indent="-200911"/>
            <a:r>
              <a:rPr lang="en-US">
                <a:cs typeface="Arial" charset="0"/>
              </a:rPr>
              <a:t>Programmer marks synchronization variables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All synchronization variables accessed through delegate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 Local non-sync variables accessed by workers directly</a:t>
            </a:r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68345BFC-422E-9E4C-9C03-2BE786B537A2}" type="slidenum">
              <a:rPr lang="en-US" sz="1300">
                <a:cs typeface="Helvetica" charset="0"/>
              </a:rPr>
              <a:pPr algn="ctr"/>
              <a:t>16</a:t>
            </a:fld>
            <a:endParaRPr lang="en-US" sz="1300">
              <a:cs typeface="Helvetica" charset="0"/>
            </a:endParaRPr>
          </a:p>
        </p:txBody>
      </p:sp>
      <p:sp>
        <p:nvSpPr>
          <p:cNvPr id="28680" name="AutoShape 8"/>
          <p:cNvSpPr>
            <a:spLocks/>
          </p:cNvSpPr>
          <p:nvPr/>
        </p:nvSpPr>
        <p:spPr bwMode="auto">
          <a:xfrm rot="273985">
            <a:off x="1371824" y="3751586"/>
            <a:ext cx="753442" cy="452065"/>
          </a:xfrm>
          <a:prstGeom prst="rightArrow">
            <a:avLst>
              <a:gd name="adj1" fmla="val 37565"/>
              <a:gd name="adj2" fmla="val 69360"/>
            </a:avLst>
          </a:prstGeom>
          <a:solidFill>
            <a:srgbClr val="008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1" name="AutoShape 9"/>
          <p:cNvSpPr>
            <a:spLocks/>
          </p:cNvSpPr>
          <p:nvPr/>
        </p:nvSpPr>
        <p:spPr bwMode="auto">
          <a:xfrm rot="10800000">
            <a:off x="3815209" y="3358679"/>
            <a:ext cx="1790402" cy="450949"/>
          </a:xfrm>
          <a:prstGeom prst="rightArrow">
            <a:avLst>
              <a:gd name="adj1" fmla="val 37565"/>
              <a:gd name="adj2" fmla="val 69535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2" name="AutoShape 10"/>
          <p:cNvSpPr>
            <a:spLocks/>
          </p:cNvSpPr>
          <p:nvPr/>
        </p:nvSpPr>
        <p:spPr bwMode="auto">
          <a:xfrm rot="10284041">
            <a:off x="7156029" y="3747121"/>
            <a:ext cx="752326" cy="452065"/>
          </a:xfrm>
          <a:prstGeom prst="rightArrow">
            <a:avLst>
              <a:gd name="adj1" fmla="val 37565"/>
              <a:gd name="adj2" fmla="val 69257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4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3" name="AutoShape 11"/>
          <p:cNvSpPr>
            <a:spLocks/>
          </p:cNvSpPr>
          <p:nvPr/>
        </p:nvSpPr>
        <p:spPr bwMode="auto">
          <a:xfrm rot="-7409532">
            <a:off x="2041550" y="3147715"/>
            <a:ext cx="500063" cy="455414"/>
          </a:xfrm>
          <a:prstGeom prst="rightArrow">
            <a:avLst>
              <a:gd name="adj1" fmla="val 37565"/>
              <a:gd name="adj2" fmla="val 68841"/>
            </a:avLst>
          </a:prstGeom>
          <a:solidFill>
            <a:srgbClr val="D90B00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4" name="AutoShape 12"/>
          <p:cNvSpPr>
            <a:spLocks/>
          </p:cNvSpPr>
          <p:nvPr/>
        </p:nvSpPr>
        <p:spPr bwMode="auto">
          <a:xfrm rot="-7409532">
            <a:off x="2311673" y="3567410"/>
            <a:ext cx="500063" cy="455414"/>
          </a:xfrm>
          <a:prstGeom prst="rightArrow">
            <a:avLst>
              <a:gd name="adj1" fmla="val 37565"/>
              <a:gd name="adj2" fmla="val 68841"/>
            </a:avLst>
          </a:prstGeom>
          <a:solidFill>
            <a:srgbClr val="008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5" name="AutoShape 13"/>
          <p:cNvSpPr>
            <a:spLocks/>
          </p:cNvSpPr>
          <p:nvPr/>
        </p:nvSpPr>
        <p:spPr bwMode="auto">
          <a:xfrm>
            <a:off x="696516" y="4947047"/>
            <a:ext cx="2277070" cy="830461"/>
          </a:xfrm>
          <a:custGeom>
            <a:avLst/>
            <a:gdLst/>
            <a:ahLst/>
            <a:cxnLst/>
            <a:rect l="0" t="0" r="r" b="b"/>
            <a:pathLst>
              <a:path w="21600" h="14663">
                <a:moveTo>
                  <a:pt x="15840" y="-6937"/>
                </a:moveTo>
                <a:lnTo>
                  <a:pt x="14993" y="0"/>
                </a:lnTo>
                <a:lnTo>
                  <a:pt x="1694" y="0"/>
                </a:lnTo>
                <a:cubicBezTo>
                  <a:pt x="758" y="0"/>
                  <a:pt x="0" y="1412"/>
                  <a:pt x="0" y="3154"/>
                </a:cubicBezTo>
                <a:lnTo>
                  <a:pt x="0" y="11510"/>
                </a:lnTo>
                <a:cubicBezTo>
                  <a:pt x="0" y="13251"/>
                  <a:pt x="758" y="14663"/>
                  <a:pt x="1694" y="14663"/>
                </a:cubicBezTo>
                <a:lnTo>
                  <a:pt x="19906" y="14663"/>
                </a:lnTo>
                <a:cubicBezTo>
                  <a:pt x="20842" y="14663"/>
                  <a:pt x="21600" y="13251"/>
                  <a:pt x="21600" y="11510"/>
                </a:cubicBezTo>
                <a:lnTo>
                  <a:pt x="21600" y="3154"/>
                </a:lnTo>
                <a:cubicBezTo>
                  <a:pt x="21600" y="1412"/>
                  <a:pt x="20842" y="0"/>
                  <a:pt x="19906" y="0"/>
                </a:cubicBezTo>
                <a:lnTo>
                  <a:pt x="16687" y="0"/>
                </a:lnTo>
                <a:lnTo>
                  <a:pt x="15840" y="-6937"/>
                </a:lnTo>
                <a:close/>
                <a:moveTo>
                  <a:pt x="15840" y="-6937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No atomic operations necessary</a:t>
            </a:r>
          </a:p>
        </p:txBody>
      </p:sp>
      <p:sp>
        <p:nvSpPr>
          <p:cNvPr id="28686" name="AutoShape 14"/>
          <p:cNvSpPr>
            <a:spLocks/>
          </p:cNvSpPr>
          <p:nvPr/>
        </p:nvSpPr>
        <p:spPr bwMode="auto">
          <a:xfrm>
            <a:off x="696516" y="4947047"/>
            <a:ext cx="2277070" cy="830461"/>
          </a:xfrm>
          <a:custGeom>
            <a:avLst/>
            <a:gdLst/>
            <a:ahLst/>
            <a:cxnLst/>
            <a:rect l="0" t="0" r="r" b="b"/>
            <a:pathLst>
              <a:path w="21600" h="14771">
                <a:moveTo>
                  <a:pt x="2880" y="-6829"/>
                </a:moveTo>
                <a:lnTo>
                  <a:pt x="2033" y="0"/>
                </a:lnTo>
                <a:lnTo>
                  <a:pt x="1694" y="0"/>
                </a:lnTo>
                <a:cubicBezTo>
                  <a:pt x="758" y="0"/>
                  <a:pt x="0" y="1423"/>
                  <a:pt x="0" y="3177"/>
                </a:cubicBezTo>
                <a:lnTo>
                  <a:pt x="0" y="11595"/>
                </a:lnTo>
                <a:cubicBezTo>
                  <a:pt x="0" y="13349"/>
                  <a:pt x="758" y="14771"/>
                  <a:pt x="1694" y="14771"/>
                </a:cubicBezTo>
                <a:lnTo>
                  <a:pt x="19906" y="14771"/>
                </a:lnTo>
                <a:cubicBezTo>
                  <a:pt x="20842" y="14771"/>
                  <a:pt x="21600" y="13349"/>
                  <a:pt x="21600" y="11595"/>
                </a:cubicBezTo>
                <a:lnTo>
                  <a:pt x="21600" y="3177"/>
                </a:lnTo>
                <a:cubicBezTo>
                  <a:pt x="21600" y="1423"/>
                  <a:pt x="20842" y="0"/>
                  <a:pt x="19906" y="0"/>
                </a:cubicBezTo>
                <a:lnTo>
                  <a:pt x="3727" y="0"/>
                </a:lnTo>
                <a:lnTo>
                  <a:pt x="2880" y="-6829"/>
                </a:lnTo>
                <a:close/>
                <a:moveTo>
                  <a:pt x="2880" y="-6829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 dirty="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No atomic operations necessary</a:t>
            </a:r>
          </a:p>
        </p:txBody>
      </p:sp>
      <p:sp>
        <p:nvSpPr>
          <p:cNvPr id="28687" name="AutoShape 15"/>
          <p:cNvSpPr>
            <a:spLocks/>
          </p:cNvSpPr>
          <p:nvPr/>
        </p:nvSpPr>
        <p:spPr bwMode="auto">
          <a:xfrm>
            <a:off x="3178969" y="4866680"/>
            <a:ext cx="2393156" cy="767953"/>
          </a:xfrm>
          <a:custGeom>
            <a:avLst/>
            <a:gdLst/>
            <a:ahLst/>
            <a:cxnLst/>
            <a:rect l="0" t="0" r="r" b="b"/>
            <a:pathLst>
              <a:path w="18204" h="15352">
                <a:moveTo>
                  <a:pt x="-3396" y="-6248"/>
                </a:moveTo>
                <a:lnTo>
                  <a:pt x="15" y="3169"/>
                </a:lnTo>
                <a:cubicBezTo>
                  <a:pt x="9" y="3302"/>
                  <a:pt x="0" y="3433"/>
                  <a:pt x="0" y="3570"/>
                </a:cubicBezTo>
                <a:lnTo>
                  <a:pt x="0" y="11782"/>
                </a:lnTo>
                <a:cubicBezTo>
                  <a:pt x="0" y="13754"/>
                  <a:pt x="608" y="15352"/>
                  <a:pt x="1359" y="15352"/>
                </a:cubicBezTo>
                <a:lnTo>
                  <a:pt x="16846" y="15352"/>
                </a:lnTo>
                <a:cubicBezTo>
                  <a:pt x="17596" y="15352"/>
                  <a:pt x="18204" y="13754"/>
                  <a:pt x="18204" y="11782"/>
                </a:cubicBezTo>
                <a:lnTo>
                  <a:pt x="18204" y="3570"/>
                </a:lnTo>
                <a:cubicBezTo>
                  <a:pt x="18204" y="1598"/>
                  <a:pt x="17596" y="0"/>
                  <a:pt x="16846" y="0"/>
                </a:cubicBezTo>
                <a:lnTo>
                  <a:pt x="1359" y="0"/>
                </a:lnTo>
                <a:cubicBezTo>
                  <a:pt x="1193" y="0"/>
                  <a:pt x="1036" y="86"/>
                  <a:pt x="890" y="229"/>
                </a:cubicBezTo>
                <a:lnTo>
                  <a:pt x="-3396" y="-6248"/>
                </a:lnTo>
                <a:close/>
                <a:moveTo>
                  <a:pt x="-3396" y="-6248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 dirty="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Caching improves hotspot performance</a:t>
            </a:r>
          </a:p>
        </p:txBody>
      </p:sp>
    </p:spTree>
    <p:extLst>
      <p:ext uri="{BB962C8B-B14F-4D97-AF65-F5344CB8AC3E}">
        <p14:creationId xmlns:p14="http://schemas.microsoft.com/office/powerpoint/2010/main" val="237753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  <p:bldP spid="28681" grpId="0" animBg="1"/>
      <p:bldP spid="28682" grpId="0" animBg="1"/>
      <p:bldP spid="28683" grpId="0" animBg="1"/>
      <p:bldP spid="28684" grpId="0" animBg="1"/>
      <p:bldP spid="28685" grpId="0" animBg="1" autoUpdateAnimBg="0"/>
      <p:bldP spid="28686" grpId="0" animBg="1" autoUpdateAnimBg="0"/>
      <p:bldP spid="2868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45" y="3491508"/>
            <a:ext cx="2544961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Delegate mechanism</a:t>
            </a:r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2157" y="1330523"/>
            <a:ext cx="4214813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State: 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Memory descriptor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Communication: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Delegate queues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   Single-reader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   Single-writer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   Cacheline 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Behavior: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 sz="2400">
                <a:solidFill>
                  <a:srgbClr val="0000FF"/>
                </a:solidFill>
                <a:cs typeface="Arial" charset="0"/>
              </a:rPr>
              <a:t>Coroutine</a:t>
            </a:r>
            <a:endParaRPr lang="en-US" sz="2400">
              <a:solidFill>
                <a:srgbClr val="0000FF"/>
              </a:solidFill>
            </a:endParaRPr>
          </a:p>
          <a:p>
            <a:pPr marL="522368" lvl="1" indent="-200911">
              <a:spcBef>
                <a:spcPts val="844"/>
              </a:spcBef>
            </a:pPr>
            <a:r>
              <a:rPr lang="en-US" sz="2400">
                <a:solidFill>
                  <a:srgbClr val="00FF00"/>
                </a:solidFill>
                <a:cs typeface="Arial" charset="0"/>
              </a:rPr>
              <a:t>Worker core </a:t>
            </a:r>
            <a:endParaRPr lang="en-US" sz="2400">
              <a:solidFill>
                <a:srgbClr val="00FF00"/>
              </a:solidFill>
            </a:endParaRPr>
          </a:p>
          <a:p>
            <a:pPr marL="522368" lvl="1" indent="-200911">
              <a:spcBef>
                <a:spcPts val="844"/>
              </a:spcBef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Delegate core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62C72C17-AF67-0B40-A5E8-62A3EA866527}" type="slidenum">
              <a:rPr lang="en-US" sz="1300">
                <a:cs typeface="Helvetica" charset="0"/>
              </a:rPr>
              <a:pPr algn="ctr"/>
              <a:t>17</a:t>
            </a:fld>
            <a:endParaRPr lang="en-US" sz="1300">
              <a:cs typeface="Helvetica" charset="0"/>
            </a:endParaRPr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79"/>
          <a:stretch>
            <a:fillRect/>
          </a:stretch>
        </p:blipFill>
        <p:spPr bwMode="auto">
          <a:xfrm>
            <a:off x="4732734" y="2857500"/>
            <a:ext cx="3402211" cy="212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45" y="1329408"/>
            <a:ext cx="1946672" cy="120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AutoShape 10"/>
          <p:cNvSpPr>
            <a:spLocks/>
          </p:cNvSpPr>
          <p:nvPr/>
        </p:nvSpPr>
        <p:spPr bwMode="auto">
          <a:xfrm>
            <a:off x="6346775" y="3024932"/>
            <a:ext cx="500063" cy="455414"/>
          </a:xfrm>
          <a:prstGeom prst="rightArrow">
            <a:avLst>
              <a:gd name="adj1" fmla="val 37565"/>
              <a:gd name="adj2" fmla="val 68841"/>
            </a:avLst>
          </a:prstGeom>
          <a:solidFill>
            <a:srgbClr val="00FF00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7" name="Freeform 11"/>
          <p:cNvSpPr>
            <a:spLocks/>
          </p:cNvSpPr>
          <p:nvPr/>
        </p:nvSpPr>
        <p:spPr bwMode="auto">
          <a:xfrm>
            <a:off x="4579814" y="1839516"/>
            <a:ext cx="929803" cy="1964531"/>
          </a:xfrm>
          <a:custGeom>
            <a:avLst/>
            <a:gdLst>
              <a:gd name="T0" fmla="+- 0 21600 546"/>
              <a:gd name="T1" fmla="*/ T0 w 21054"/>
              <a:gd name="T2" fmla="*/ 0 h 21600"/>
              <a:gd name="T3" fmla="+- 0 557 546"/>
              <a:gd name="T4" fmla="*/ T3 w 21054"/>
              <a:gd name="T5" fmla="*/ 11193 h 21600"/>
              <a:gd name="T6" fmla="+- 0 12090 546"/>
              <a:gd name="T7" fmla="*/ T6 w 21054"/>
              <a:gd name="T8" fmla="*/ 216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</a:cxnLst>
            <a:rect l="0" t="0" r="r" b="b"/>
            <a:pathLst>
              <a:path w="21054" h="21600">
                <a:moveTo>
                  <a:pt x="21054" y="0"/>
                </a:moveTo>
                <a:cubicBezTo>
                  <a:pt x="21054" y="0"/>
                  <a:pt x="-546" y="114"/>
                  <a:pt x="11" y="11193"/>
                </a:cubicBezTo>
                <a:cubicBezTo>
                  <a:pt x="416" y="19244"/>
                  <a:pt x="11544" y="21600"/>
                  <a:pt x="11544" y="21600"/>
                </a:cubicBezTo>
              </a:path>
            </a:pathLst>
          </a:custGeom>
          <a:noFill/>
          <a:ln w="762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8" name="Freeform 12"/>
          <p:cNvSpPr>
            <a:spLocks/>
          </p:cNvSpPr>
          <p:nvPr/>
        </p:nvSpPr>
        <p:spPr bwMode="auto">
          <a:xfrm rot="-9065594">
            <a:off x="5507385" y="2366367"/>
            <a:ext cx="634008" cy="1781473"/>
          </a:xfrm>
          <a:custGeom>
            <a:avLst/>
            <a:gdLst>
              <a:gd name="T0" fmla="+- 0 21600 583"/>
              <a:gd name="T1" fmla="*/ T0 w 21017"/>
              <a:gd name="T2" fmla="*/ 0 h 21600"/>
              <a:gd name="T3" fmla="+- 0 595 583"/>
              <a:gd name="T4" fmla="*/ T3 w 21017"/>
              <a:gd name="T5" fmla="*/ 10766 h 21600"/>
              <a:gd name="T6" fmla="+- 0 9568 583"/>
              <a:gd name="T7" fmla="*/ T6 w 21017"/>
              <a:gd name="T8" fmla="*/ 216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</a:cxnLst>
            <a:rect l="0" t="0" r="r" b="b"/>
            <a:pathLst>
              <a:path w="21017" h="21600">
                <a:moveTo>
                  <a:pt x="21017" y="0"/>
                </a:moveTo>
                <a:cubicBezTo>
                  <a:pt x="21017" y="0"/>
                  <a:pt x="-583" y="48"/>
                  <a:pt x="12" y="10766"/>
                </a:cubicBezTo>
                <a:cubicBezTo>
                  <a:pt x="445" y="18555"/>
                  <a:pt x="8985" y="21600"/>
                  <a:pt x="8985" y="21600"/>
                </a:cubicBezTo>
              </a:path>
            </a:pathLst>
          </a:custGeom>
          <a:noFill/>
          <a:ln w="762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>
            <a:off x="8008814" y="3536156"/>
            <a:ext cx="753442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 rot="10800000">
            <a:off x="8006581" y="3785072"/>
            <a:ext cx="753442" cy="452065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 rot="10800000">
            <a:off x="6349008" y="4275088"/>
            <a:ext cx="500063" cy="455414"/>
          </a:xfrm>
          <a:prstGeom prst="rightArrow">
            <a:avLst>
              <a:gd name="adj1" fmla="val 37565"/>
              <a:gd name="adj2" fmla="val 68841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2" name="AutoShape 16"/>
          <p:cNvSpPr>
            <a:spLocks/>
          </p:cNvSpPr>
          <p:nvPr/>
        </p:nvSpPr>
        <p:spPr bwMode="auto">
          <a:xfrm rot="-8100000">
            <a:off x="5200427" y="4343177"/>
            <a:ext cx="964406" cy="455414"/>
          </a:xfrm>
          <a:prstGeom prst="rightArrow">
            <a:avLst>
              <a:gd name="adj1" fmla="val 37565"/>
              <a:gd name="adj2" fmla="val 68843"/>
            </a:avLst>
          </a:prstGeom>
          <a:solidFill>
            <a:srgbClr val="00FF00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3" name="AutoShape 17"/>
          <p:cNvSpPr>
            <a:spLocks/>
          </p:cNvSpPr>
          <p:nvPr/>
        </p:nvSpPr>
        <p:spPr bwMode="auto">
          <a:xfrm rot="13471847" flipH="1">
            <a:off x="6465094" y="2407667"/>
            <a:ext cx="1393031" cy="455414"/>
          </a:xfrm>
          <a:prstGeom prst="rightArrow">
            <a:avLst>
              <a:gd name="adj1" fmla="val 37565"/>
              <a:gd name="adj2" fmla="val 68838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8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4" name="AutoShape 18"/>
          <p:cNvSpPr>
            <a:spLocks/>
          </p:cNvSpPr>
          <p:nvPr/>
        </p:nvSpPr>
        <p:spPr bwMode="auto">
          <a:xfrm rot="-8128153">
            <a:off x="6468443" y="2530451"/>
            <a:ext cx="946547" cy="455414"/>
          </a:xfrm>
          <a:prstGeom prst="rightArrow">
            <a:avLst>
              <a:gd name="adj1" fmla="val 37565"/>
              <a:gd name="adj2" fmla="val 68838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8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 bldLvl="5" autoUpdateAnimBg="0" advAuto="0"/>
      <p:bldP spid="29706" grpId="0" animBg="1"/>
      <p:bldP spid="29707" grpId="0" animBg="1"/>
      <p:bldP spid="29708" grpId="0" animBg="1"/>
      <p:bldP spid="29709" grpId="0" animBg="1"/>
      <p:bldP spid="29710" grpId="0" animBg="1"/>
      <p:bldP spid="29711" grpId="0" animBg="1"/>
      <p:bldP spid="29712" grpId="0" animBg="1"/>
      <p:bldP spid="29713" grpId="0" animBg="1"/>
      <p:bldP spid="297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39" y="4282902"/>
            <a:ext cx="1857375" cy="56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2902148"/>
            <a:ext cx="8751094" cy="24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</a:rPr>
              <a:t>Delegate protocol</a:t>
            </a:r>
            <a:endParaRPr lang="en-US" dirty="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BAE99983-B130-F748-AE4F-E25C9717B608}" type="slidenum">
              <a:rPr lang="en-US" sz="1300">
                <a:cs typeface="Helvetica" charset="0"/>
              </a:rPr>
              <a:pPr algn="ctr"/>
              <a:t>18</a:t>
            </a:fld>
            <a:endParaRPr lang="en-US" sz="1300">
              <a:cs typeface="Helvetica" charset="0"/>
            </a:endParaRPr>
          </a:p>
        </p:txBody>
      </p:sp>
      <p:sp>
        <p:nvSpPr>
          <p:cNvPr id="30728" name="AutoShape 8"/>
          <p:cNvSpPr>
            <a:spLocks/>
          </p:cNvSpPr>
          <p:nvPr/>
        </p:nvSpPr>
        <p:spPr bwMode="auto">
          <a:xfrm>
            <a:off x="3820791" y="3706937"/>
            <a:ext cx="1790402" cy="452065"/>
          </a:xfrm>
          <a:prstGeom prst="rightArrow">
            <a:avLst>
              <a:gd name="adj1" fmla="val 37565"/>
              <a:gd name="adj2" fmla="val 69364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9" name="AutoShape 9"/>
          <p:cNvSpPr>
            <a:spLocks/>
          </p:cNvSpPr>
          <p:nvPr/>
        </p:nvSpPr>
        <p:spPr bwMode="auto">
          <a:xfrm rot="-3516042">
            <a:off x="6722380" y="3553458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0" name="AutoShape 10"/>
          <p:cNvSpPr>
            <a:spLocks/>
          </p:cNvSpPr>
          <p:nvPr/>
        </p:nvSpPr>
        <p:spPr bwMode="auto">
          <a:xfrm rot="7268146">
            <a:off x="6961807" y="3811861"/>
            <a:ext cx="753443" cy="452066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1" name="AutoShape 11"/>
          <p:cNvSpPr>
            <a:spLocks/>
          </p:cNvSpPr>
          <p:nvPr/>
        </p:nvSpPr>
        <p:spPr bwMode="auto">
          <a:xfrm rot="10800000">
            <a:off x="3775026" y="4911328"/>
            <a:ext cx="1790402" cy="450949"/>
          </a:xfrm>
          <a:prstGeom prst="rightArrow">
            <a:avLst>
              <a:gd name="adj1" fmla="val 37565"/>
              <a:gd name="adj2" fmla="val 69535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1915" y="1494607"/>
            <a:ext cx="3865439" cy="120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3" name="AutoShape 13"/>
          <p:cNvSpPr>
            <a:spLocks/>
          </p:cNvSpPr>
          <p:nvPr/>
        </p:nvSpPr>
        <p:spPr bwMode="auto">
          <a:xfrm rot="-4317018">
            <a:off x="49114" y="3095253"/>
            <a:ext cx="1662038" cy="452066"/>
          </a:xfrm>
          <a:prstGeom prst="rightArrow">
            <a:avLst>
              <a:gd name="adj1" fmla="val 37565"/>
              <a:gd name="adj2" fmla="val 69344"/>
            </a:avLst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4" name="AutoShape 14"/>
          <p:cNvSpPr>
            <a:spLocks/>
          </p:cNvSpPr>
          <p:nvPr/>
        </p:nvSpPr>
        <p:spPr bwMode="auto">
          <a:xfrm rot="6748466">
            <a:off x="353281" y="3123717"/>
            <a:ext cx="1663154" cy="452065"/>
          </a:xfrm>
          <a:prstGeom prst="rightArrow">
            <a:avLst>
              <a:gd name="adj1" fmla="val 37565"/>
              <a:gd name="adj2" fmla="val 69390"/>
            </a:avLst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5" name="AutoShape 15"/>
          <p:cNvSpPr>
            <a:spLocks/>
          </p:cNvSpPr>
          <p:nvPr/>
        </p:nvSpPr>
        <p:spPr bwMode="auto">
          <a:xfrm rot="3868206">
            <a:off x="1250715" y="3196270"/>
            <a:ext cx="1790402" cy="452066"/>
          </a:xfrm>
          <a:prstGeom prst="rightArrow">
            <a:avLst>
              <a:gd name="adj1" fmla="val 37565"/>
              <a:gd name="adj2" fmla="val 69364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200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6" name="AutoShape 16"/>
          <p:cNvSpPr>
            <a:spLocks/>
          </p:cNvSpPr>
          <p:nvPr/>
        </p:nvSpPr>
        <p:spPr bwMode="auto">
          <a:xfrm rot="-7038011">
            <a:off x="1621297" y="3021025"/>
            <a:ext cx="1663154" cy="452065"/>
          </a:xfrm>
          <a:prstGeom prst="rightArrow">
            <a:avLst>
              <a:gd name="adj1" fmla="val 37565"/>
              <a:gd name="adj2" fmla="val 69390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992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7" name="AutoShape 17"/>
          <p:cNvSpPr>
            <a:spLocks/>
          </p:cNvSpPr>
          <p:nvPr/>
        </p:nvSpPr>
        <p:spPr bwMode="auto">
          <a:xfrm>
            <a:off x="1560463" y="3819674"/>
            <a:ext cx="500063" cy="455414"/>
          </a:xfrm>
          <a:prstGeom prst="rightArrow">
            <a:avLst>
              <a:gd name="adj1" fmla="val 37565"/>
              <a:gd name="adj2" fmla="val 68841"/>
            </a:avLst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8" name="AutoShape 18"/>
          <p:cNvSpPr>
            <a:spLocks/>
          </p:cNvSpPr>
          <p:nvPr/>
        </p:nvSpPr>
        <p:spPr bwMode="auto">
          <a:xfrm rot="10800000">
            <a:off x="1562695" y="4909096"/>
            <a:ext cx="500063" cy="455414"/>
          </a:xfrm>
          <a:prstGeom prst="rightArrow">
            <a:avLst>
              <a:gd name="adj1" fmla="val 37565"/>
              <a:gd name="adj2" fmla="val 68841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9" name="Rectangle 19"/>
          <p:cNvSpPr>
            <a:spLocks/>
          </p:cNvSpPr>
          <p:nvPr/>
        </p:nvSpPr>
        <p:spPr bwMode="auto">
          <a:xfrm>
            <a:off x="3973711" y="1272480"/>
            <a:ext cx="4955977" cy="163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241093" indent="-241093">
              <a:lnSpc>
                <a:spcPct val="85000"/>
              </a:lnSpc>
              <a:spcBef>
                <a:spcPts val="861"/>
              </a:spcBef>
              <a:buSzPct val="155000"/>
              <a:buBlip>
                <a:blip r:embed="rId8"/>
              </a:buBlip>
            </a:pPr>
            <a:r>
              <a:rPr lang="en-US" sz="2400" dirty="0">
                <a:ea typeface="ＭＳ Ｐゴシック" charset="0"/>
                <a:cs typeface="Arial" charset="0"/>
                <a:sym typeface="Arial" charset="0"/>
              </a:rPr>
              <a:t>No synchronizing operations!</a:t>
            </a:r>
          </a:p>
          <a:p>
            <a:pPr marL="241093" indent="-241093">
              <a:lnSpc>
                <a:spcPct val="85000"/>
              </a:lnSpc>
              <a:spcBef>
                <a:spcPts val="861"/>
              </a:spcBef>
              <a:buSzPct val="155000"/>
              <a:buBlip>
                <a:blip r:embed="rId8"/>
              </a:buBlip>
            </a:pPr>
            <a:r>
              <a:rPr lang="en-US" sz="2400" dirty="0">
                <a:ea typeface="ＭＳ Ｐゴシック" charset="0"/>
                <a:cs typeface="Arial" charset="0"/>
                <a:sym typeface="Arial" charset="0"/>
              </a:rPr>
              <a:t>Tradeoffs</a:t>
            </a:r>
          </a:p>
          <a:p>
            <a:pPr marL="522368" lvl="1" indent="-200911">
              <a:lnSpc>
                <a:spcPct val="85000"/>
              </a:lnSpc>
              <a:spcBef>
                <a:spcPts val="861"/>
              </a:spcBef>
              <a:buSzPct val="80000"/>
              <a:buBlip>
                <a:blip r:embed="rId9"/>
              </a:buBlip>
            </a:pPr>
            <a:r>
              <a:rPr lang="en-US" sz="2400" dirty="0">
                <a:ea typeface="ＭＳ Ｐゴシック" charset="0"/>
                <a:cs typeface="Arial" charset="0"/>
                <a:sym typeface="Arial" charset="0"/>
              </a:rPr>
              <a:t>Send pointer? Entire descriptor?</a:t>
            </a:r>
          </a:p>
          <a:p>
            <a:pPr marL="522368" lvl="1" indent="-200911">
              <a:lnSpc>
                <a:spcPct val="85000"/>
              </a:lnSpc>
              <a:spcBef>
                <a:spcPts val="861"/>
              </a:spcBef>
              <a:buSzPct val="80000"/>
              <a:buBlip>
                <a:blip r:embed="rId9"/>
              </a:buBlip>
            </a:pPr>
            <a:r>
              <a:rPr lang="en-US" sz="2400" dirty="0">
                <a:ea typeface="ＭＳ Ｐゴシック" charset="0"/>
                <a:cs typeface="Arial" charset="0"/>
                <a:sym typeface="Arial" charset="0"/>
              </a:rPr>
              <a:t>Receive data? Thread Id?</a:t>
            </a:r>
          </a:p>
        </p:txBody>
      </p:sp>
    </p:spTree>
    <p:extLst>
      <p:ext uri="{BB962C8B-B14F-4D97-AF65-F5344CB8AC3E}">
        <p14:creationId xmlns:p14="http://schemas.microsoft.com/office/powerpoint/2010/main" val="356754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/>
      <p:bldP spid="30729" grpId="0" animBg="1"/>
      <p:bldP spid="30730" grpId="0" animBg="1"/>
      <p:bldP spid="30731" grpId="0" animBg="1"/>
      <p:bldP spid="30733" grpId="0" animBg="1"/>
      <p:bldP spid="30734" grpId="0" animBg="1"/>
      <p:bldP spid="30735" grpId="0" animBg="1"/>
      <p:bldP spid="30736" grpId="0" animBg="1"/>
      <p:bldP spid="30737" grpId="0" animBg="1"/>
      <p:bldP spid="30738" grpId="0" animBg="1"/>
      <p:bldP spid="307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Why not depend on the network interface?</a:t>
            </a: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133" y="1678781"/>
            <a:ext cx="4080867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Network card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Basic atomic operations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Atomic operations cause unnecessary serialization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Message aggregation must be done in NIC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NIC-to-local-memory bandwidth may be limited</a:t>
            </a:r>
            <a:endParaRPr lang="en-US" dirty="0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67198FD1-2889-EB40-8D0D-C426C22C0F98}" type="slidenum">
              <a:rPr lang="en-US" sz="1300">
                <a:cs typeface="Helvetica" charset="0"/>
              </a:rPr>
              <a:pPr algn="ctr"/>
              <a:t>19</a:t>
            </a:fld>
            <a:endParaRPr lang="en-US" sz="1300">
              <a:cs typeface="Helvetica" charset="0"/>
            </a:endParaRPr>
          </a:p>
        </p:txBody>
      </p:sp>
      <p:sp>
        <p:nvSpPr>
          <p:cNvPr id="31751" name="Rectangle 7"/>
          <p:cNvSpPr>
            <a:spLocks/>
          </p:cNvSpPr>
          <p:nvPr/>
        </p:nvSpPr>
        <p:spPr bwMode="auto">
          <a:xfrm>
            <a:off x="4572000" y="1678781"/>
            <a:ext cx="4080867" cy="517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41093" indent="-241093">
              <a:lnSpc>
                <a:spcPct val="85000"/>
              </a:lnSpc>
              <a:spcBef>
                <a:spcPts val="861"/>
              </a:spcBef>
              <a:buSzPct val="155000"/>
              <a:buBlip>
                <a:blip r:embed="rId5"/>
              </a:buBlip>
            </a:pPr>
            <a:r>
              <a:rPr lang="en-US" sz="2400">
                <a:ea typeface="ＭＳ Ｐゴシック" charset="0"/>
                <a:cs typeface="Arial" charset="0"/>
                <a:sym typeface="Arial" charset="0"/>
              </a:rPr>
              <a:t>Delegate core</a:t>
            </a:r>
          </a:p>
          <a:p>
            <a:pPr marL="522368" lvl="1" indent="-200911">
              <a:lnSpc>
                <a:spcPct val="85000"/>
              </a:lnSpc>
              <a:spcBef>
                <a:spcPts val="791"/>
              </a:spcBef>
              <a:buSzPct val="80000"/>
              <a:buBlip>
                <a:blip r:embed="rId6"/>
              </a:buBlip>
            </a:pPr>
            <a:r>
              <a:rPr lang="en-US" sz="2100">
                <a:ea typeface="ＭＳ Ｐゴシック" charset="0"/>
                <a:cs typeface="Arial" charset="0"/>
                <a:sym typeface="Arial" charset="0"/>
              </a:rPr>
              <a:t>Extended atomic operations</a:t>
            </a:r>
            <a:br>
              <a:rPr lang="en-US" sz="2100">
                <a:ea typeface="ＭＳ Ｐゴシック" charset="0"/>
                <a:cs typeface="Arial" charset="0"/>
                <a:sym typeface="Arial" charset="0"/>
              </a:rPr>
            </a:br>
            <a:endParaRPr lang="en-US" sz="2100">
              <a:ea typeface="ＭＳ Ｐゴシック" charset="0"/>
              <a:cs typeface="Arial" charset="0"/>
              <a:sym typeface="Arial" charset="0"/>
            </a:endParaRPr>
          </a:p>
          <a:p>
            <a:pPr marL="522368" lvl="1" indent="-200911">
              <a:lnSpc>
                <a:spcPct val="85000"/>
              </a:lnSpc>
              <a:spcBef>
                <a:spcPts val="791"/>
              </a:spcBef>
              <a:buSzPct val="80000"/>
              <a:buBlip>
                <a:blip r:embed="rId6"/>
              </a:buBlip>
            </a:pPr>
            <a:r>
              <a:rPr lang="en-US" sz="2100">
                <a:ea typeface="ＭＳ Ｐゴシック" charset="0"/>
                <a:cs typeface="Arial" charset="0"/>
                <a:sym typeface="Arial" charset="0"/>
              </a:rPr>
              <a:t>Atomic operations can be done without synchronization</a:t>
            </a:r>
            <a:br>
              <a:rPr lang="en-US" sz="2100">
                <a:ea typeface="ＭＳ Ｐゴシック" charset="0"/>
                <a:cs typeface="Arial" charset="0"/>
                <a:sym typeface="Arial" charset="0"/>
              </a:rPr>
            </a:br>
            <a:endParaRPr lang="en-US" sz="2100">
              <a:ea typeface="ＭＳ Ｐゴシック" charset="0"/>
              <a:cs typeface="Arial" charset="0"/>
              <a:sym typeface="Arial" charset="0"/>
            </a:endParaRPr>
          </a:p>
          <a:p>
            <a:pPr marL="522368" lvl="1" indent="-200911">
              <a:lnSpc>
                <a:spcPct val="85000"/>
              </a:lnSpc>
              <a:spcBef>
                <a:spcPts val="791"/>
              </a:spcBef>
              <a:buSzPct val="80000"/>
              <a:buBlip>
                <a:blip r:embed="rId6"/>
              </a:buBlip>
            </a:pPr>
            <a:r>
              <a:rPr lang="en-US" sz="2100">
                <a:ea typeface="ＭＳ Ｐゴシック" charset="0"/>
                <a:cs typeface="Arial" charset="0"/>
                <a:sym typeface="Arial" charset="0"/>
              </a:rPr>
              <a:t>Software can also aggregate messages</a:t>
            </a:r>
            <a:br>
              <a:rPr lang="en-US" sz="2100">
                <a:ea typeface="ＭＳ Ｐゴシック" charset="0"/>
                <a:cs typeface="Arial" charset="0"/>
                <a:sym typeface="Arial" charset="0"/>
              </a:rPr>
            </a:br>
            <a:endParaRPr lang="en-US" sz="2100">
              <a:ea typeface="ＭＳ Ｐゴシック" charset="0"/>
              <a:cs typeface="Arial" charset="0"/>
              <a:sym typeface="Arial" charset="0"/>
            </a:endParaRPr>
          </a:p>
          <a:p>
            <a:pPr marL="522368" lvl="1" indent="-200911">
              <a:lnSpc>
                <a:spcPct val="85000"/>
              </a:lnSpc>
              <a:spcBef>
                <a:spcPts val="791"/>
              </a:spcBef>
              <a:buSzPct val="80000"/>
              <a:buBlip>
                <a:blip r:embed="rId6"/>
              </a:buBlip>
            </a:pPr>
            <a:r>
              <a:rPr lang="en-US" sz="2100">
                <a:ea typeface="ＭＳ Ｐゴシック" charset="0"/>
                <a:cs typeface="Arial" charset="0"/>
                <a:sym typeface="Arial" charset="0"/>
              </a:rPr>
              <a:t>Memory bandwidth scales with multiple delegates and memory partitioning</a:t>
            </a:r>
          </a:p>
        </p:txBody>
      </p:sp>
    </p:spTree>
    <p:extLst>
      <p:ext uri="{BB962C8B-B14F-4D97-AF65-F5344CB8AC3E}">
        <p14:creationId xmlns:p14="http://schemas.microsoft.com/office/powerpoint/2010/main" val="115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uiExpand="1" build="p" bldLvl="5" autoUpdateAnimBg="0" advAuto="0"/>
      <p:bldP spid="31751" grpId="0" uiExpand="1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and SoftXMT Vision – Simon</a:t>
            </a:r>
          </a:p>
          <a:p>
            <a:r>
              <a:rPr lang="en-US" dirty="0" smtClean="0"/>
              <a:t>2011Q3 Progress and Plans -- 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010504-D77E-4811-A4D5-6A5EA4EB695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cs typeface="Arial" charset="0"/>
              </a:rPr>
              <a:t>Let</a:t>
            </a:r>
            <a:r>
              <a:rPr lang="en-US" dirty="0" smtClean="0">
                <a:latin typeface="Arial"/>
                <a:cs typeface="Arial" charset="0"/>
              </a:rPr>
              <a:t>’</a:t>
            </a:r>
            <a:r>
              <a:rPr lang="en-US" dirty="0" smtClean="0">
                <a:cs typeface="Arial" charset="0"/>
              </a:rPr>
              <a:t>s </a:t>
            </a:r>
            <a:r>
              <a:rPr lang="en-US" dirty="0">
                <a:cs typeface="Arial" charset="0"/>
              </a:rPr>
              <a:t>look at some numbers</a:t>
            </a:r>
            <a:endParaRPr lang="en-US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What do we have now?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Our proof-of-implementation</a:t>
            </a:r>
            <a:endParaRPr lang="en-US" dirty="0"/>
          </a:p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Where do we think we can get?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Our GUPS-specialized delegate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Cray benchmarks</a:t>
            </a:r>
            <a:endParaRPr lang="en-US" dirty="0"/>
          </a:p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What will Blue Waters contribute?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Estimates based on documentation</a:t>
            </a:r>
            <a:endParaRPr lang="en-US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2942994D-44F2-7943-82EE-E8754149CD7E}" type="slidenum">
              <a:rPr lang="en-US" sz="1300">
                <a:cs typeface="Helvetica" charset="0"/>
              </a:rPr>
              <a:pPr algn="ctr"/>
              <a:t>20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0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Current delegate results</a:t>
            </a: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Benchmark: Parallel list chasing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Two single-socket Xeon "nodes"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 sz="2400">
                <a:cs typeface="Arial" charset="0"/>
              </a:rPr>
              <a:t>Delegate core manages remote communication</a:t>
            </a:r>
            <a:endParaRPr lang="en-US" sz="2400"/>
          </a:p>
          <a:p>
            <a:pPr marL="522368" lvl="1" indent="-200911">
              <a:spcBef>
                <a:spcPts val="844"/>
              </a:spcBef>
            </a:pPr>
            <a:r>
              <a:rPr lang="en-US" sz="2400">
                <a:cs typeface="Arial" charset="0"/>
              </a:rPr>
              <a:t>Network simulated through shared memory</a:t>
            </a:r>
            <a:endParaRPr lang="en-US" sz="2400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Goal: demonstrate that delegate data flow works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Currently zero optimization: 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Experiments with individual components suggest 10x more</a:t>
            </a:r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4E03C262-4C9B-5040-BC02-4CDC9033F8AC}" type="slidenum">
              <a:rPr lang="en-US" sz="1300">
                <a:cs typeface="Helvetica" charset="0"/>
              </a:rPr>
              <a:pPr algn="ctr"/>
              <a:t>21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Delegate infrastructure works</a:t>
            </a:r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C31CEC6F-483A-C747-8255-E62CAE373AC9}" type="slidenum">
              <a:rPr lang="en-US" sz="1300">
                <a:cs typeface="Helvetica" charset="0"/>
              </a:rPr>
              <a:pPr algn="ctr"/>
              <a:t>22</a:t>
            </a:fld>
            <a:endParaRPr lang="en-US" sz="1300">
              <a:cs typeface="Helvetica" charset="0"/>
            </a:endParaRP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20" y="928688"/>
            <a:ext cx="5573241" cy="475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AutoShape 7"/>
          <p:cNvSpPr>
            <a:spLocks/>
          </p:cNvSpPr>
          <p:nvPr/>
        </p:nvSpPr>
        <p:spPr bwMode="auto">
          <a:xfrm>
            <a:off x="5393531" y="2134195"/>
            <a:ext cx="2393156" cy="767953"/>
          </a:xfrm>
          <a:custGeom>
            <a:avLst/>
            <a:gdLst/>
            <a:ahLst/>
            <a:cxnLst/>
            <a:rect l="0" t="0" r="r" b="b"/>
            <a:pathLst>
              <a:path w="20898" h="9726">
                <a:moveTo>
                  <a:pt x="-702" y="-11874"/>
                </a:moveTo>
                <a:lnTo>
                  <a:pt x="477" y="636"/>
                </a:lnTo>
                <a:cubicBezTo>
                  <a:pt x="184" y="1048"/>
                  <a:pt x="0" y="1623"/>
                  <a:pt x="0" y="2262"/>
                </a:cubicBezTo>
                <a:lnTo>
                  <a:pt x="0" y="7464"/>
                </a:lnTo>
                <a:cubicBezTo>
                  <a:pt x="0" y="8713"/>
                  <a:pt x="698" y="9726"/>
                  <a:pt x="1559" y="9726"/>
                </a:cubicBezTo>
                <a:lnTo>
                  <a:pt x="19338" y="9726"/>
                </a:lnTo>
                <a:cubicBezTo>
                  <a:pt x="20200" y="9726"/>
                  <a:pt x="20898" y="8713"/>
                  <a:pt x="20898" y="7464"/>
                </a:cubicBezTo>
                <a:lnTo>
                  <a:pt x="20898" y="2262"/>
                </a:lnTo>
                <a:cubicBezTo>
                  <a:pt x="20898" y="1013"/>
                  <a:pt x="20200" y="0"/>
                  <a:pt x="19338" y="0"/>
                </a:cubicBezTo>
                <a:lnTo>
                  <a:pt x="2013" y="0"/>
                </a:lnTo>
                <a:lnTo>
                  <a:pt x="-702" y="-11874"/>
                </a:lnTo>
                <a:close/>
                <a:moveTo>
                  <a:pt x="-702" y="-11874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4 Mref/s per </a:t>
            </a:r>
            <a:r>
              <a:rPr lang="ja-JP" altLang="en-US" sz="1700">
                <a:latin typeface="Arial"/>
                <a:ea typeface="ＭＳ Ｐゴシック" charset="0"/>
                <a:cs typeface="Helvetica Neue" charset="0"/>
                <a:sym typeface="Helvetica Neue" charset="0"/>
              </a:rPr>
              <a:t>“</a:t>
            </a:r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node</a:t>
            </a:r>
            <a:r>
              <a:rPr lang="ja-JP" altLang="en-US" sz="1700">
                <a:latin typeface="Arial"/>
                <a:ea typeface="ＭＳ Ｐゴシック" charset="0"/>
                <a:cs typeface="Helvetica Neue" charset="0"/>
                <a:sym typeface="Helvetica Neue" charset="0"/>
              </a:rPr>
              <a:t>”</a:t>
            </a:r>
            <a:endParaRPr lang="en-US" sz="1700"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15" y="3786188"/>
            <a:ext cx="1117327" cy="136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102" y="5664771"/>
            <a:ext cx="1250156" cy="16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32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Delegate performance will improve</a:t>
            </a:r>
            <a:endParaRPr 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53A1B3AA-DF49-7940-B682-785A5F53A269}" type="slidenum">
              <a:rPr lang="en-US" sz="1300">
                <a:cs typeface="Helvetica" charset="0"/>
              </a:rPr>
              <a:pPr algn="ctr"/>
              <a:t>23</a:t>
            </a:fld>
            <a:endParaRPr lang="en-US" sz="1300">
              <a:cs typeface="Helvetica" charset="0"/>
            </a:endParaRP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70" y="3268266"/>
            <a:ext cx="2402086" cy="7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98" y="1678781"/>
            <a:ext cx="4584279" cy="283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AutoShape 8"/>
          <p:cNvSpPr>
            <a:spLocks/>
          </p:cNvSpPr>
          <p:nvPr/>
        </p:nvSpPr>
        <p:spPr bwMode="auto">
          <a:xfrm>
            <a:off x="2312789" y="4714875"/>
            <a:ext cx="1544836" cy="821531"/>
          </a:xfrm>
          <a:custGeom>
            <a:avLst/>
            <a:gdLst/>
            <a:ahLst/>
            <a:cxnLst/>
            <a:rect l="0" t="0" r="r" b="b"/>
            <a:pathLst>
              <a:path w="19262" h="11971">
                <a:moveTo>
                  <a:pt x="21600" y="-9629"/>
                </a:moveTo>
                <a:lnTo>
                  <a:pt x="16750" y="0"/>
                </a:lnTo>
                <a:lnTo>
                  <a:pt x="2227" y="0"/>
                </a:lnTo>
                <a:cubicBezTo>
                  <a:pt x="997" y="0"/>
                  <a:pt x="0" y="1165"/>
                  <a:pt x="0" y="2602"/>
                </a:cubicBezTo>
                <a:lnTo>
                  <a:pt x="0" y="9369"/>
                </a:lnTo>
                <a:cubicBezTo>
                  <a:pt x="0" y="10806"/>
                  <a:pt x="997" y="11971"/>
                  <a:pt x="2227" y="11971"/>
                </a:cubicBezTo>
                <a:lnTo>
                  <a:pt x="17035" y="11971"/>
                </a:lnTo>
                <a:cubicBezTo>
                  <a:pt x="18265" y="11971"/>
                  <a:pt x="19262" y="10806"/>
                  <a:pt x="19262" y="9369"/>
                </a:cubicBezTo>
                <a:lnTo>
                  <a:pt x="19262" y="2602"/>
                </a:lnTo>
                <a:cubicBezTo>
                  <a:pt x="19262" y="2043"/>
                  <a:pt x="19109" y="1526"/>
                  <a:pt x="18851" y="1102"/>
                </a:cubicBezTo>
                <a:lnTo>
                  <a:pt x="21600" y="-9629"/>
                </a:lnTo>
                <a:close/>
                <a:moveTo>
                  <a:pt x="21600" y="-9629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&gt; 100 Mref/s</a:t>
            </a:r>
          </a:p>
        </p:txBody>
      </p:sp>
      <p:sp>
        <p:nvSpPr>
          <p:cNvPr id="35849" name="AutoShape 9"/>
          <p:cNvSpPr>
            <a:spLocks/>
          </p:cNvSpPr>
          <p:nvPr/>
        </p:nvSpPr>
        <p:spPr bwMode="auto">
          <a:xfrm>
            <a:off x="5741789" y="1955602"/>
            <a:ext cx="1544836" cy="821531"/>
          </a:xfrm>
          <a:custGeom>
            <a:avLst/>
            <a:gdLst/>
            <a:ahLst/>
            <a:cxnLst/>
            <a:rect l="0" t="0" r="r" b="b"/>
            <a:pathLst>
              <a:path w="14829" h="21140">
                <a:moveTo>
                  <a:pt x="1715" y="0"/>
                </a:moveTo>
                <a:cubicBezTo>
                  <a:pt x="768" y="0"/>
                  <a:pt x="0" y="2058"/>
                  <a:pt x="0" y="4596"/>
                </a:cubicBezTo>
                <a:lnTo>
                  <a:pt x="0" y="15166"/>
                </a:lnTo>
                <a:lnTo>
                  <a:pt x="-6771" y="21600"/>
                </a:lnTo>
                <a:lnTo>
                  <a:pt x="477" y="19719"/>
                </a:lnTo>
                <a:cubicBezTo>
                  <a:pt x="789" y="20593"/>
                  <a:pt x="1228" y="21140"/>
                  <a:pt x="1715" y="21140"/>
                </a:cubicBezTo>
                <a:lnTo>
                  <a:pt x="13115" y="21140"/>
                </a:lnTo>
                <a:cubicBezTo>
                  <a:pt x="14061" y="21140"/>
                  <a:pt x="14829" y="19083"/>
                  <a:pt x="14829" y="16545"/>
                </a:cubicBezTo>
                <a:lnTo>
                  <a:pt x="14829" y="4596"/>
                </a:lnTo>
                <a:cubicBezTo>
                  <a:pt x="14829" y="2058"/>
                  <a:pt x="14061" y="0"/>
                  <a:pt x="13115" y="0"/>
                </a:cubicBezTo>
                <a:lnTo>
                  <a:pt x="1715" y="0"/>
                </a:lnTo>
                <a:close/>
                <a:moveTo>
                  <a:pt x="1715" y="0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&gt; 100 Mref/s</a:t>
            </a:r>
          </a:p>
        </p:txBody>
      </p:sp>
      <p:sp>
        <p:nvSpPr>
          <p:cNvPr id="35850" name="AutoShape 10"/>
          <p:cNvSpPr>
            <a:spLocks/>
          </p:cNvSpPr>
          <p:nvPr/>
        </p:nvSpPr>
        <p:spPr bwMode="auto">
          <a:xfrm>
            <a:off x="6697266" y="4205883"/>
            <a:ext cx="1544836" cy="821531"/>
          </a:xfrm>
          <a:custGeom>
            <a:avLst/>
            <a:gdLst/>
            <a:ahLst/>
            <a:cxnLst/>
            <a:rect l="0" t="0" r="r" b="b"/>
            <a:pathLst>
              <a:path w="18778" h="19675">
                <a:moveTo>
                  <a:pt x="-2822" y="-1925"/>
                </a:moveTo>
                <a:lnTo>
                  <a:pt x="0" y="4350"/>
                </a:lnTo>
                <a:lnTo>
                  <a:pt x="0" y="15398"/>
                </a:lnTo>
                <a:cubicBezTo>
                  <a:pt x="0" y="17760"/>
                  <a:pt x="972" y="19675"/>
                  <a:pt x="2171" y="19675"/>
                </a:cubicBezTo>
                <a:lnTo>
                  <a:pt x="16607" y="19675"/>
                </a:lnTo>
                <a:cubicBezTo>
                  <a:pt x="17806" y="19675"/>
                  <a:pt x="18778" y="17760"/>
                  <a:pt x="18778" y="15398"/>
                </a:cubicBezTo>
                <a:lnTo>
                  <a:pt x="18778" y="4277"/>
                </a:lnTo>
                <a:cubicBezTo>
                  <a:pt x="18778" y="1915"/>
                  <a:pt x="17806" y="0"/>
                  <a:pt x="16607" y="0"/>
                </a:cubicBezTo>
                <a:lnTo>
                  <a:pt x="2171" y="0"/>
                </a:lnTo>
                <a:cubicBezTo>
                  <a:pt x="1849" y="0"/>
                  <a:pt x="1547" y="146"/>
                  <a:pt x="1272" y="394"/>
                </a:cubicBezTo>
                <a:lnTo>
                  <a:pt x="-2822" y="-1925"/>
                </a:lnTo>
                <a:close/>
                <a:moveTo>
                  <a:pt x="-2822" y="-1925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23 Mref/s ?</a:t>
            </a:r>
          </a:p>
        </p:txBody>
      </p:sp>
    </p:spTree>
    <p:extLst>
      <p:ext uri="{BB962C8B-B14F-4D97-AF65-F5344CB8AC3E}">
        <p14:creationId xmlns:p14="http://schemas.microsoft.com/office/powerpoint/2010/main" val="37508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animBg="1" autoUpdateAnimBg="0"/>
      <p:bldP spid="35849" grpId="0" animBg="1" autoUpdateAnimBg="0"/>
      <p:bldP spid="3585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Specialized delegate performance</a:t>
            </a: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133" y="1678781"/>
            <a:ext cx="8188523" cy="1482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Single-node GUPS: 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Delegate specialized for doing local atomic increments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You saw this last review</a:t>
            </a:r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C52319F6-5FD6-AF4C-B68C-D4C3082658F8}" type="slidenum">
              <a:rPr lang="en-US" sz="1300">
                <a:cs typeface="Helvetica" charset="0"/>
              </a:rPr>
              <a:pPr algn="ctr"/>
              <a:t>24</a:t>
            </a:fld>
            <a:endParaRPr lang="en-US" sz="1300">
              <a:cs typeface="Helvetica" charset="0"/>
            </a:endParaRPr>
          </a:p>
        </p:txBody>
      </p:sp>
      <p:sp>
        <p:nvSpPr>
          <p:cNvPr id="36871" name="Rectangle 7"/>
          <p:cNvSpPr>
            <a:spLocks/>
          </p:cNvSpPr>
          <p:nvPr/>
        </p:nvSpPr>
        <p:spPr bwMode="auto">
          <a:xfrm>
            <a:off x="1732360" y="3451324"/>
            <a:ext cx="5679281" cy="116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5000"/>
              </a:lnSpc>
              <a:spcBef>
                <a:spcPts val="861"/>
              </a:spcBef>
            </a:pPr>
            <a:r>
              <a:rPr lang="en-US" sz="240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for i in 1..field_width {</a:t>
            </a:r>
            <a:br>
              <a:rPr lang="en-US" sz="2400">
                <a:latin typeface="Courier" charset="0"/>
                <a:ea typeface="ＭＳ Ｐゴシック" charset="0"/>
                <a:cs typeface="Courier" charset="0"/>
                <a:sym typeface="Courier" charset="0"/>
              </a:rPr>
            </a:br>
            <a:r>
              <a:rPr lang="en-US" sz="240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a[ b[i] ]++</a:t>
            </a:r>
          </a:p>
          <a:p>
            <a:pPr>
              <a:lnSpc>
                <a:spcPct val="85000"/>
              </a:lnSpc>
              <a:spcBef>
                <a:spcPts val="861"/>
              </a:spcBef>
            </a:pPr>
            <a:r>
              <a:rPr lang="en-US" sz="240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} </a:t>
            </a:r>
          </a:p>
        </p:txBody>
      </p:sp>
      <p:sp>
        <p:nvSpPr>
          <p:cNvPr id="36872" name="Rectangle 8"/>
          <p:cNvSpPr>
            <a:spLocks/>
          </p:cNvSpPr>
          <p:nvPr/>
        </p:nvSpPr>
        <p:spPr bwMode="auto">
          <a:xfrm>
            <a:off x="4952629" y="4566687"/>
            <a:ext cx="12277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rgbClr val="FF0000"/>
                </a:solidFill>
                <a:ea typeface="ＭＳ Ｐゴシック" charset="0"/>
                <a:cs typeface="Helvetica" charset="0"/>
              </a:rPr>
              <a:t>Delegated</a:t>
            </a:r>
          </a:p>
        </p:txBody>
      </p:sp>
      <p:sp>
        <p:nvSpPr>
          <p:cNvPr id="36873" name="Freeform 9"/>
          <p:cNvSpPr>
            <a:spLocks/>
          </p:cNvSpPr>
          <p:nvPr/>
        </p:nvSpPr>
        <p:spPr bwMode="auto">
          <a:xfrm>
            <a:off x="4419079" y="4170164"/>
            <a:ext cx="530200" cy="563687"/>
          </a:xfrm>
          <a:custGeom>
            <a:avLst/>
            <a:gdLst>
              <a:gd name="T0" fmla="*/ 21600 w 21600"/>
              <a:gd name="T1" fmla="*/ 17896 h 18137"/>
              <a:gd name="T2" fmla="*/ 0 w 21600"/>
              <a:gd name="T3" fmla="*/ 0 h 181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18137">
                <a:moveTo>
                  <a:pt x="21600" y="17896"/>
                </a:moveTo>
                <a:cubicBezTo>
                  <a:pt x="21600" y="17896"/>
                  <a:pt x="12602" y="21600"/>
                  <a:pt x="0" y="0"/>
                </a:cubicBezTo>
              </a:path>
            </a:pathLst>
          </a:cu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Specialized delegate performance</a:t>
            </a:r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834AA130-FD0B-3740-8683-EB99187BDBA6}" type="slidenum">
              <a:rPr lang="en-US" sz="1300">
                <a:cs typeface="Helvetica" charset="0"/>
              </a:rPr>
              <a:pPr algn="ctr"/>
              <a:t>25</a:t>
            </a:fld>
            <a:endParaRPr lang="en-US" sz="1300">
              <a:cs typeface="Helvetica" charset="0"/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20" y="892969"/>
            <a:ext cx="6975202" cy="453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AutoShape 7"/>
          <p:cNvSpPr>
            <a:spLocks/>
          </p:cNvSpPr>
          <p:nvPr/>
        </p:nvSpPr>
        <p:spPr bwMode="auto">
          <a:xfrm>
            <a:off x="4804172" y="1080492"/>
            <a:ext cx="2393156" cy="821531"/>
          </a:xfrm>
          <a:custGeom>
            <a:avLst/>
            <a:gdLst/>
            <a:ahLst/>
            <a:cxnLst/>
            <a:rect l="0" t="0" r="r" b="b"/>
            <a:pathLst>
              <a:path w="14400" h="21600">
                <a:moveTo>
                  <a:pt x="1075" y="0"/>
                </a:moveTo>
                <a:cubicBezTo>
                  <a:pt x="702" y="0"/>
                  <a:pt x="374" y="831"/>
                  <a:pt x="181" y="2091"/>
                </a:cubicBezTo>
                <a:lnTo>
                  <a:pt x="-7200" y="2817"/>
                </a:lnTo>
                <a:lnTo>
                  <a:pt x="0" y="6809"/>
                </a:lnTo>
                <a:lnTo>
                  <a:pt x="0" y="16904"/>
                </a:lnTo>
                <a:cubicBezTo>
                  <a:pt x="0" y="19498"/>
                  <a:pt x="481" y="21600"/>
                  <a:pt x="1075" y="21600"/>
                </a:cubicBezTo>
                <a:lnTo>
                  <a:pt x="13325" y="21600"/>
                </a:lnTo>
                <a:cubicBezTo>
                  <a:pt x="13919" y="21600"/>
                  <a:pt x="14400" y="19498"/>
                  <a:pt x="14400" y="16904"/>
                </a:cubicBezTo>
                <a:lnTo>
                  <a:pt x="14400" y="4696"/>
                </a:lnTo>
                <a:cubicBezTo>
                  <a:pt x="14400" y="2102"/>
                  <a:pt x="13919" y="0"/>
                  <a:pt x="13325" y="0"/>
                </a:cubicBezTo>
                <a:lnTo>
                  <a:pt x="1075" y="0"/>
                </a:lnTo>
                <a:close/>
                <a:moveTo>
                  <a:pt x="1075" y="0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Up to 330 Mref/s</a:t>
            </a:r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543" y="3542854"/>
            <a:ext cx="1080492" cy="131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26" y="5241727"/>
            <a:ext cx="609451" cy="1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66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Another data point: 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Cray</a:t>
            </a:r>
            <a:r>
              <a:rPr lang="ja-JP" altLang="en-US">
                <a:latin typeface="Arial"/>
                <a:cs typeface="Arial" charset="0"/>
              </a:rPr>
              <a:t>’</a:t>
            </a:r>
            <a:r>
              <a:rPr lang="en-US">
                <a:cs typeface="Arial" charset="0"/>
              </a:rPr>
              <a:t>s multi-node experiments</a:t>
            </a: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  <a:buFontTx/>
              <a:buChar char="•"/>
            </a:pPr>
            <a:r>
              <a:rPr lang="en-US">
                <a:cs typeface="Arial" charset="0"/>
              </a:rPr>
              <a:t>Cray took our code and implemented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their own lightweight context switching library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global memory library using Gemini network interface</a:t>
            </a:r>
            <a:endParaRPr lang="en-US" sz="2400"/>
          </a:p>
          <a:p>
            <a:pPr marL="241093" indent="-241093">
              <a:buSzPct val="155000"/>
              <a:buFontTx/>
              <a:buChar char="•"/>
            </a:pPr>
            <a:r>
              <a:rPr lang="en-US">
                <a:cs typeface="Arial" charset="0"/>
              </a:rPr>
              <a:t>Benchmarks show promise</a:t>
            </a:r>
            <a:endParaRPr lang="en-US"/>
          </a:p>
          <a:p>
            <a:pPr marL="522368" lvl="1" indent="-200911"/>
            <a:r>
              <a:rPr lang="en-US">
                <a:solidFill>
                  <a:srgbClr val="FF6400"/>
                </a:solidFill>
                <a:cs typeface="Arial" charset="0"/>
              </a:rPr>
              <a:t>~23 Mref/s</a:t>
            </a:r>
            <a:r>
              <a:rPr lang="en-US">
                <a:cs typeface="Arial" charset="0"/>
              </a:rPr>
              <a:t> per node for 8-node HPCC Random Access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65% of XMT1 performance on same benchmark,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even though XMT aggregates messages and XE6 doesn</a:t>
            </a:r>
            <a:r>
              <a:rPr lang="ja-JP" altLang="en-US">
                <a:latin typeface="Arial"/>
                <a:cs typeface="Arial" charset="0"/>
              </a:rPr>
              <a:t>’</a:t>
            </a:r>
            <a:r>
              <a:rPr lang="en-US">
                <a:cs typeface="Arial" charset="0"/>
              </a:rPr>
              <a:t>t</a:t>
            </a:r>
            <a:endParaRPr lang="en-US"/>
          </a:p>
          <a:p>
            <a:pPr marL="241093" indent="-241093">
              <a:buSzPct val="155000"/>
              <a:buFontTx/>
              <a:buChar char="•"/>
            </a:pPr>
            <a:r>
              <a:rPr lang="en-US">
                <a:cs typeface="Arial" charset="0"/>
              </a:rPr>
              <a:t>We believe the delegate approach can compete with this</a:t>
            </a:r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62D10281-8BF2-C44B-B5EB-EC7D65FF9349}" type="slidenum">
              <a:rPr lang="en-US" sz="1300">
                <a:cs typeface="Helvetica" charset="0"/>
              </a:rPr>
              <a:pPr algn="ctr"/>
              <a:t>26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</a:rPr>
              <a:t>What about Blue Waters?</a:t>
            </a:r>
            <a:endParaRPr lang="en-US" dirty="0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3D4DC582-59F1-6E4C-ABD3-89BF6D053999}" type="slidenum">
              <a:rPr lang="en-US" sz="1300">
                <a:cs typeface="Helvetica" charset="0"/>
              </a:rPr>
              <a:pPr algn="ctr"/>
              <a:t>27</a:t>
            </a:fld>
            <a:endParaRPr lang="en-US" sz="1300">
              <a:cs typeface="Helvetica" charset="0"/>
            </a:endParaRP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580554" y="1687711"/>
            <a:ext cx="1785938" cy="2018109"/>
          </a:xfrm>
          <a:prstGeom prst="rect">
            <a:avLst/>
          </a:prstGeom>
          <a:solidFill>
            <a:srgbClr val="FFFF33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43" name="Rectangle 7"/>
          <p:cNvSpPr>
            <a:spLocks/>
          </p:cNvSpPr>
          <p:nvPr/>
        </p:nvSpPr>
        <p:spPr bwMode="auto">
          <a:xfrm>
            <a:off x="1768078" y="1893094"/>
            <a:ext cx="1339453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core</a:t>
            </a:r>
          </a:p>
        </p:txBody>
      </p:sp>
      <p:sp>
        <p:nvSpPr>
          <p:cNvPr id="39944" name="Rectangle 8"/>
          <p:cNvSpPr>
            <a:spLocks/>
          </p:cNvSpPr>
          <p:nvPr/>
        </p:nvSpPr>
        <p:spPr bwMode="auto">
          <a:xfrm>
            <a:off x="1768078" y="2732484"/>
            <a:ext cx="1339453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45" name="Rectangle 9"/>
          <p:cNvSpPr>
            <a:spLocks/>
          </p:cNvSpPr>
          <p:nvPr/>
        </p:nvSpPr>
        <p:spPr bwMode="auto">
          <a:xfrm>
            <a:off x="3830836" y="3053953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mem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2424410" y="2482453"/>
            <a:ext cx="0" cy="23998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1759149" y="3232547"/>
            <a:ext cx="1339453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>
            <a:off x="2419945" y="2973586"/>
            <a:ext cx="4465" cy="2500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>
            <a:off x="3107531" y="3348633"/>
            <a:ext cx="7143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50" name="Rectangle 14"/>
          <p:cNvSpPr>
            <a:spLocks/>
          </p:cNvSpPr>
          <p:nvPr/>
        </p:nvSpPr>
        <p:spPr bwMode="auto">
          <a:xfrm>
            <a:off x="2125266" y="422374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nic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>
            <a:off x="2750344" y="4527352"/>
            <a:ext cx="7143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52" name="AutoShape 16"/>
          <p:cNvSpPr>
            <a:spLocks/>
          </p:cNvSpPr>
          <p:nvPr/>
        </p:nvSpPr>
        <p:spPr bwMode="auto">
          <a:xfrm>
            <a:off x="3473648" y="4071937"/>
            <a:ext cx="892969" cy="892969"/>
          </a:xfrm>
          <a:prstGeom prst="roundRect">
            <a:avLst>
              <a:gd name="adj" fmla="val 15000"/>
            </a:avLst>
          </a:prstGeom>
          <a:solidFill>
            <a:srgbClr val="FDA53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network</a:t>
            </a: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419945" y="3473649"/>
            <a:ext cx="4465" cy="74004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54" name="Rectangle 18"/>
          <p:cNvSpPr>
            <a:spLocks/>
          </p:cNvSpPr>
          <p:nvPr/>
        </p:nvSpPr>
        <p:spPr bwMode="auto">
          <a:xfrm>
            <a:off x="1547069" y="937617"/>
            <a:ext cx="1875234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000" dirty="0">
                <a:ea typeface="ＭＳ Ｐゴシック" charset="0"/>
                <a:cs typeface="Helvetica" charset="0"/>
              </a:rPr>
              <a:t>XMT</a:t>
            </a:r>
            <a:br>
              <a:rPr lang="en-US" sz="3000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one 500 MHz core</a:t>
            </a:r>
          </a:p>
        </p:txBody>
      </p:sp>
      <p:sp>
        <p:nvSpPr>
          <p:cNvPr id="39955" name="Rectangle 19"/>
          <p:cNvSpPr>
            <a:spLocks/>
          </p:cNvSpPr>
          <p:nvPr/>
        </p:nvSpPr>
        <p:spPr bwMode="auto">
          <a:xfrm>
            <a:off x="5571009" y="928687"/>
            <a:ext cx="2268141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000">
                <a:ea typeface="ＭＳ Ｐゴシック" charset="0"/>
                <a:cs typeface="Helvetica" charset="0"/>
              </a:rPr>
              <a:t>IBM Power7</a:t>
            </a:r>
            <a:br>
              <a:rPr lang="en-US" sz="3000">
                <a:ea typeface="ＭＳ Ｐゴシック" charset="0"/>
                <a:cs typeface="Helvetica" charset="0"/>
              </a:rPr>
            </a:br>
            <a:r>
              <a:rPr lang="en-US" sz="1700">
                <a:ea typeface="ＭＳ Ｐゴシック" charset="0"/>
                <a:cs typeface="Helvetica" charset="0"/>
              </a:rPr>
              <a:t>eight 4 GHz cores</a:t>
            </a:r>
          </a:p>
        </p:txBody>
      </p:sp>
      <p:sp>
        <p:nvSpPr>
          <p:cNvPr id="39956" name="Rectangle 20"/>
          <p:cNvSpPr>
            <a:spLocks/>
          </p:cNvSpPr>
          <p:nvPr/>
        </p:nvSpPr>
        <p:spPr bwMode="auto">
          <a:xfrm>
            <a:off x="5670351" y="1723430"/>
            <a:ext cx="2035969" cy="2018109"/>
          </a:xfrm>
          <a:prstGeom prst="rect">
            <a:avLst/>
          </a:prstGeom>
          <a:solidFill>
            <a:srgbClr val="FFFF33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57" name="Rectangle 21"/>
          <p:cNvSpPr>
            <a:spLocks/>
          </p:cNvSpPr>
          <p:nvPr/>
        </p:nvSpPr>
        <p:spPr bwMode="auto">
          <a:xfrm>
            <a:off x="5848946" y="192881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core</a:t>
            </a:r>
          </a:p>
        </p:txBody>
      </p:sp>
      <p:sp>
        <p:nvSpPr>
          <p:cNvPr id="39958" name="Rectangle 22"/>
          <p:cNvSpPr>
            <a:spLocks/>
          </p:cNvSpPr>
          <p:nvPr/>
        </p:nvSpPr>
        <p:spPr bwMode="auto">
          <a:xfrm>
            <a:off x="6911578" y="192881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core</a:t>
            </a:r>
          </a:p>
        </p:txBody>
      </p:sp>
      <p:sp>
        <p:nvSpPr>
          <p:cNvPr id="39959" name="Rectangle 23"/>
          <p:cNvSpPr>
            <a:spLocks/>
          </p:cNvSpPr>
          <p:nvPr/>
        </p:nvSpPr>
        <p:spPr bwMode="auto">
          <a:xfrm>
            <a:off x="5857875" y="2768203"/>
            <a:ext cx="1678781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0" name="Rectangle 24"/>
          <p:cNvSpPr>
            <a:spLocks/>
          </p:cNvSpPr>
          <p:nvPr/>
        </p:nvSpPr>
        <p:spPr bwMode="auto">
          <a:xfrm>
            <a:off x="7920633" y="308967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mem</a:t>
            </a: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6179344" y="2518172"/>
            <a:ext cx="0" cy="23998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7233047" y="2518172"/>
            <a:ext cx="3349" cy="238869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3" name="Rectangle 27"/>
          <p:cNvSpPr>
            <a:spLocks/>
          </p:cNvSpPr>
          <p:nvPr/>
        </p:nvSpPr>
        <p:spPr bwMode="auto">
          <a:xfrm>
            <a:off x="5848945" y="3268266"/>
            <a:ext cx="1678781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H="1">
            <a:off x="6509743" y="3009305"/>
            <a:ext cx="3349" cy="24891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 flipH="1">
            <a:off x="7535540" y="3384352"/>
            <a:ext cx="375047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6" name="Rectangle 30"/>
          <p:cNvSpPr>
            <a:spLocks/>
          </p:cNvSpPr>
          <p:nvPr/>
        </p:nvSpPr>
        <p:spPr bwMode="auto">
          <a:xfrm>
            <a:off x="6215063" y="4259461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nic</a:t>
            </a:r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 flipH="1">
            <a:off x="6840141" y="4563070"/>
            <a:ext cx="7143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8" name="AutoShape 32"/>
          <p:cNvSpPr>
            <a:spLocks/>
          </p:cNvSpPr>
          <p:nvPr/>
        </p:nvSpPr>
        <p:spPr bwMode="auto">
          <a:xfrm>
            <a:off x="7563445" y="4107656"/>
            <a:ext cx="892969" cy="892969"/>
          </a:xfrm>
          <a:prstGeom prst="roundRect">
            <a:avLst>
              <a:gd name="adj" fmla="val 15000"/>
            </a:avLst>
          </a:prstGeom>
          <a:solidFill>
            <a:srgbClr val="FDA53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network</a:t>
            </a: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6509742" y="3509368"/>
            <a:ext cx="4465" cy="74004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70" name="Rectangle 34"/>
          <p:cNvSpPr>
            <a:spLocks/>
          </p:cNvSpPr>
          <p:nvPr/>
        </p:nvSpPr>
        <p:spPr bwMode="auto">
          <a:xfrm>
            <a:off x="6494116" y="2009180"/>
            <a:ext cx="378396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. . .</a:t>
            </a:r>
          </a:p>
        </p:txBody>
      </p:sp>
      <p:sp>
        <p:nvSpPr>
          <p:cNvPr id="39971" name="Rectangle 35"/>
          <p:cNvSpPr>
            <a:spLocks/>
          </p:cNvSpPr>
          <p:nvPr/>
        </p:nvSpPr>
        <p:spPr bwMode="auto">
          <a:xfrm>
            <a:off x="3427884" y="2678906"/>
            <a:ext cx="973336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66 Mref/s</a:t>
            </a:r>
          </a:p>
        </p:txBody>
      </p:sp>
      <p:sp>
        <p:nvSpPr>
          <p:cNvPr id="39972" name="Rectangle 36"/>
          <p:cNvSpPr>
            <a:spLocks/>
          </p:cNvSpPr>
          <p:nvPr/>
        </p:nvSpPr>
        <p:spPr bwMode="auto">
          <a:xfrm>
            <a:off x="1318246" y="3790653"/>
            <a:ext cx="1092770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140 Mref/s</a:t>
            </a:r>
          </a:p>
        </p:txBody>
      </p:sp>
      <p:sp>
        <p:nvSpPr>
          <p:cNvPr id="39973" name="Rectangle 37"/>
          <p:cNvSpPr>
            <a:spLocks/>
          </p:cNvSpPr>
          <p:nvPr/>
        </p:nvSpPr>
        <p:spPr bwMode="auto">
          <a:xfrm>
            <a:off x="2024806" y="5014020"/>
            <a:ext cx="2268141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30 Mref/s to 110 Mref/s</a:t>
            </a:r>
          </a:p>
        </p:txBody>
      </p:sp>
      <p:sp>
        <p:nvSpPr>
          <p:cNvPr id="39974" name="Rectangle 38"/>
          <p:cNvSpPr>
            <a:spLocks/>
          </p:cNvSpPr>
          <p:nvPr/>
        </p:nvSpPr>
        <p:spPr bwMode="auto">
          <a:xfrm>
            <a:off x="7783339" y="2674442"/>
            <a:ext cx="1092770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~1 Gref/s</a:t>
            </a:r>
          </a:p>
        </p:txBody>
      </p:sp>
      <p:sp>
        <p:nvSpPr>
          <p:cNvPr id="39975" name="Rectangle 39"/>
          <p:cNvSpPr>
            <a:spLocks/>
          </p:cNvSpPr>
          <p:nvPr/>
        </p:nvSpPr>
        <p:spPr bwMode="auto">
          <a:xfrm>
            <a:off x="6068839" y="5005090"/>
            <a:ext cx="2164333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3.5 Gref/s ?</a:t>
            </a:r>
          </a:p>
        </p:txBody>
      </p:sp>
      <p:sp>
        <p:nvSpPr>
          <p:cNvPr id="39976" name="Rectangle 40"/>
          <p:cNvSpPr>
            <a:spLocks/>
          </p:cNvSpPr>
          <p:nvPr/>
        </p:nvSpPr>
        <p:spPr bwMode="auto">
          <a:xfrm>
            <a:off x="4875609" y="3719215"/>
            <a:ext cx="1571625" cy="59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 ~188 Mref/s to ~1.5 Gref/s?</a:t>
            </a:r>
          </a:p>
        </p:txBody>
      </p:sp>
      <p:sp>
        <p:nvSpPr>
          <p:cNvPr id="39977" name="Rectangle 41"/>
          <p:cNvSpPr>
            <a:spLocks/>
          </p:cNvSpPr>
          <p:nvPr/>
        </p:nvSpPr>
        <p:spPr bwMode="auto">
          <a:xfrm>
            <a:off x="4290715" y="1151930"/>
            <a:ext cx="1357313" cy="11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 b="1" dirty="0" err="1">
                <a:ea typeface="ＭＳ Ｐゴシック" charset="0"/>
                <a:cs typeface="Helvetica" charset="0"/>
              </a:rPr>
              <a:t>Memops</a:t>
            </a:r>
            <a:r>
              <a:rPr lang="en-US" sz="1700" b="1">
                <a:ea typeface="ＭＳ Ｐゴシック" charset="0"/>
                <a:cs typeface="Helvetica" charset="0"/>
              </a:rPr>
              <a:t/>
            </a:r>
            <a:br>
              <a:rPr lang="en-US" sz="1700" b="1">
                <a:ea typeface="ＭＳ Ｐゴシック" charset="0"/>
                <a:cs typeface="Helvetica" charset="0"/>
              </a:rPr>
            </a:br>
            <a:r>
              <a:rPr lang="en-US" sz="1700" smtClean="0">
                <a:ea typeface="ＭＳ Ｐゴシック" charset="0"/>
                <a:cs typeface="Helvetica" charset="0"/>
              </a:rPr>
              <a:t>64</a:t>
            </a:r>
            <a:r>
              <a:rPr lang="en-US" sz="1700" smtClean="0">
                <a:ea typeface="ＭＳ Ｐゴシック" charset="0"/>
                <a:cs typeface="Helvetica" charset="0"/>
              </a:rPr>
              <a:t> </a:t>
            </a:r>
            <a:r>
              <a:rPr lang="en-US" sz="1700" dirty="0" err="1">
                <a:ea typeface="ＭＳ Ｐゴシック" charset="0"/>
                <a:cs typeface="Helvetica" charset="0"/>
              </a:rPr>
              <a:t>Gref</a:t>
            </a:r>
            <a:r>
              <a:rPr lang="en-US" sz="1700" dirty="0">
                <a:ea typeface="ＭＳ Ｐゴシック" charset="0"/>
                <a:cs typeface="Helvetica" charset="0"/>
              </a:rPr>
              <a:t>/s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~64 in flight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endParaRPr lang="en-US" sz="1700" dirty="0">
              <a:ea typeface="ＭＳ Ｐゴシック" charset="0"/>
              <a:cs typeface="Helvetica" charset="0"/>
            </a:endParaRPr>
          </a:p>
        </p:txBody>
      </p:sp>
      <p:sp>
        <p:nvSpPr>
          <p:cNvPr id="39978" name="Rectangle 42"/>
          <p:cNvSpPr>
            <a:spLocks/>
          </p:cNvSpPr>
          <p:nvPr/>
        </p:nvSpPr>
        <p:spPr bwMode="auto">
          <a:xfrm>
            <a:off x="1116" y="1156395"/>
            <a:ext cx="1750219" cy="11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 b="1" dirty="0" err="1">
                <a:ea typeface="ＭＳ Ｐゴシック" charset="0"/>
                <a:cs typeface="Helvetica" charset="0"/>
              </a:rPr>
              <a:t>Memops</a:t>
            </a:r>
            <a:r>
              <a:rPr lang="en-US" sz="1700" b="1" dirty="0">
                <a:ea typeface="ＭＳ Ｐゴシック" charset="0"/>
                <a:cs typeface="Helvetica" charset="0"/>
              </a:rPr>
              <a:t/>
            </a:r>
            <a:br>
              <a:rPr lang="en-US" sz="1700" b="1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500 </a:t>
            </a:r>
            <a:r>
              <a:rPr lang="en-US" sz="1700" dirty="0" err="1">
                <a:ea typeface="ＭＳ Ｐゴシック" charset="0"/>
                <a:cs typeface="Helvetica" charset="0"/>
              </a:rPr>
              <a:t>Mref</a:t>
            </a:r>
            <a:r>
              <a:rPr lang="en-US" sz="1700" dirty="0">
                <a:ea typeface="ＭＳ Ｐゴシック" charset="0"/>
                <a:cs typeface="Helvetica" charset="0"/>
              </a:rPr>
              <a:t>/s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1024 in flight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endParaRPr lang="en-US" sz="1700" dirty="0">
              <a:ea typeface="ＭＳ Ｐゴシック" charset="0"/>
              <a:cs typeface="Helvetica" charset="0"/>
            </a:endParaRPr>
          </a:p>
        </p:txBody>
      </p:sp>
      <p:sp>
        <p:nvSpPr>
          <p:cNvPr id="39979" name="Rectangle 43"/>
          <p:cNvSpPr>
            <a:spLocks/>
          </p:cNvSpPr>
          <p:nvPr/>
        </p:nvSpPr>
        <p:spPr bwMode="auto">
          <a:xfrm>
            <a:off x="4515074" y="2134196"/>
            <a:ext cx="1059284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pPr algn="ctr"/>
            <a:r>
              <a:rPr lang="en-US" sz="1700" b="1">
                <a:ea typeface="ＭＳ Ｐゴシック" charset="0"/>
                <a:cs typeface="Helvetica" charset="0"/>
              </a:rPr>
              <a:t>Contexts</a:t>
            </a:r>
            <a:br>
              <a:rPr lang="en-US" sz="1700" b="1">
                <a:ea typeface="ＭＳ Ｐゴシック" charset="0"/>
                <a:cs typeface="Helvetica" charset="0"/>
              </a:rPr>
            </a:br>
            <a:r>
              <a:rPr lang="en-US" sz="1700">
                <a:ea typeface="ＭＳ Ｐゴシック" charset="0"/>
                <a:cs typeface="Helvetica" charset="0"/>
              </a:rPr>
              <a:t>32</a:t>
            </a:r>
          </a:p>
        </p:txBody>
      </p:sp>
      <p:sp>
        <p:nvSpPr>
          <p:cNvPr id="39980" name="Rectangle 44"/>
          <p:cNvSpPr>
            <a:spLocks/>
          </p:cNvSpPr>
          <p:nvPr/>
        </p:nvSpPr>
        <p:spPr bwMode="auto">
          <a:xfrm>
            <a:off x="335980" y="2107406"/>
            <a:ext cx="1059284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pPr algn="ctr"/>
            <a:r>
              <a:rPr lang="en-US" sz="1700" b="1">
                <a:ea typeface="ＭＳ Ｐゴシック" charset="0"/>
                <a:cs typeface="Helvetica" charset="0"/>
              </a:rPr>
              <a:t>Contexts</a:t>
            </a:r>
            <a:br>
              <a:rPr lang="en-US" sz="1700" b="1">
                <a:ea typeface="ＭＳ Ｐゴシック" charset="0"/>
                <a:cs typeface="Helvetica" charset="0"/>
              </a:rPr>
            </a:br>
            <a:r>
              <a:rPr lang="en-US" sz="1700">
                <a:ea typeface="ＭＳ Ｐゴシック" charset="0"/>
                <a:cs typeface="Helvetica" charset="0"/>
              </a:rPr>
              <a:t>128</a:t>
            </a:r>
          </a:p>
        </p:txBody>
      </p:sp>
      <p:sp>
        <p:nvSpPr>
          <p:cNvPr id="39981" name="AutoShape 45"/>
          <p:cNvSpPr>
            <a:spLocks/>
          </p:cNvSpPr>
          <p:nvPr/>
        </p:nvSpPr>
        <p:spPr bwMode="auto">
          <a:xfrm>
            <a:off x="4211411" y="5361545"/>
            <a:ext cx="1893094" cy="767953"/>
          </a:xfrm>
          <a:custGeom>
            <a:avLst/>
            <a:gdLst/>
            <a:ahLst/>
            <a:cxnLst/>
            <a:rect l="0" t="0" r="r" b="b"/>
            <a:pathLst>
              <a:path w="17749" h="21109">
                <a:moveTo>
                  <a:pt x="21600" y="-491"/>
                </a:moveTo>
                <a:lnTo>
                  <a:pt x="17131" y="1120"/>
                </a:lnTo>
                <a:cubicBezTo>
                  <a:pt x="16843" y="427"/>
                  <a:pt x="16477" y="0"/>
                  <a:pt x="16074" y="0"/>
                </a:cubicBezTo>
                <a:lnTo>
                  <a:pt x="1674" y="0"/>
                </a:lnTo>
                <a:cubicBezTo>
                  <a:pt x="750" y="0"/>
                  <a:pt x="0" y="2198"/>
                  <a:pt x="0" y="4909"/>
                </a:cubicBezTo>
                <a:lnTo>
                  <a:pt x="0" y="16200"/>
                </a:lnTo>
                <a:cubicBezTo>
                  <a:pt x="0" y="18911"/>
                  <a:pt x="750" y="21109"/>
                  <a:pt x="1674" y="21109"/>
                </a:cubicBezTo>
                <a:lnTo>
                  <a:pt x="16074" y="21109"/>
                </a:lnTo>
                <a:cubicBezTo>
                  <a:pt x="16999" y="21109"/>
                  <a:pt x="17749" y="18911"/>
                  <a:pt x="17749" y="16200"/>
                </a:cubicBezTo>
                <a:lnTo>
                  <a:pt x="17749" y="5983"/>
                </a:lnTo>
                <a:lnTo>
                  <a:pt x="21600" y="-491"/>
                </a:lnTo>
                <a:close/>
                <a:moveTo>
                  <a:pt x="21600" y="-491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For 32-core node</a:t>
            </a:r>
          </a:p>
        </p:txBody>
      </p:sp>
    </p:spTree>
    <p:extLst>
      <p:ext uri="{BB962C8B-B14F-4D97-AF65-F5344CB8AC3E}">
        <p14:creationId xmlns:p14="http://schemas.microsoft.com/office/powerpoint/2010/main" val="8876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39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39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39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39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1" grpId="0" autoUpdateAnimBg="0"/>
      <p:bldP spid="39972" grpId="0" autoUpdateAnimBg="0"/>
      <p:bldP spid="39973" grpId="0" autoUpdateAnimBg="0"/>
      <p:bldP spid="39974" grpId="0" autoUpdateAnimBg="0"/>
      <p:bldP spid="39975" grpId="0" autoUpdateAnimBg="0"/>
      <p:bldP spid="39976" grpId="0" autoUpdateAnimBg="0"/>
      <p:bldP spid="39977" grpId="0" autoUpdateAnimBg="0"/>
      <p:bldP spid="39978" grpId="0" autoUpdateAnimBg="0"/>
      <p:bldP spid="39979" grpId="0" autoUpdateAnimBg="0"/>
      <p:bldP spid="39980" grpId="0" autoUpdateAnimBg="0"/>
      <p:bldP spid="3998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Next steps</a:t>
            </a: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 dirty="0">
                <a:cs typeface="Arial" charset="0"/>
              </a:rPr>
              <a:t>This summer: throughput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Improve delegate performance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Get network working with delegate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Explore aggregation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41093" indent="-241093">
              <a:buSzPct val="155000"/>
            </a:pPr>
            <a:r>
              <a:rPr lang="en-US" dirty="0">
                <a:cs typeface="Arial" charset="0"/>
              </a:rPr>
              <a:t>Fall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Synchronization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Initial Blue Waters exploration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FBC924D4-7DAE-574E-A956-96D88E687E46}" type="slidenum">
              <a:rPr lang="en-US" sz="1300">
                <a:cs typeface="Helvetica" charset="0"/>
              </a:rPr>
              <a:pPr algn="ctr"/>
              <a:t>28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cs typeface="Arial" charset="0"/>
              </a:rPr>
              <a:t>Summary</a:t>
            </a:r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 dirty="0" smtClean="0">
                <a:cs typeface="Arial" charset="0"/>
              </a:rPr>
              <a:t>We have a plan for multi-node </a:t>
            </a:r>
            <a:endParaRPr lang="en-US" dirty="0"/>
          </a:p>
          <a:p>
            <a:pPr marL="522368" lvl="1" indent="-200911"/>
            <a:r>
              <a:rPr lang="en-US" dirty="0" smtClean="0">
                <a:cs typeface="Arial" charset="0"/>
              </a:rPr>
              <a:t>Now we’re executing that plan</a:t>
            </a:r>
            <a:endParaRPr lang="en-US" dirty="0"/>
          </a:p>
          <a:p>
            <a:pPr marL="241093" indent="-241093">
              <a:buSzPct val="155000"/>
            </a:pPr>
            <a:r>
              <a:rPr lang="en-US" dirty="0" smtClean="0">
                <a:cs typeface="Arial" charset="0"/>
              </a:rPr>
              <a:t>Software delegate offers advantages over NIC</a:t>
            </a:r>
            <a:endParaRPr lang="en-US" dirty="0"/>
          </a:p>
          <a:p>
            <a:pPr marL="522368" lvl="1" indent="-200911"/>
            <a:r>
              <a:rPr lang="en-US" dirty="0" smtClean="0">
                <a:cs typeface="Arial" charset="0"/>
              </a:rPr>
              <a:t>Opportunity for aggregation</a:t>
            </a:r>
            <a:endParaRPr lang="en-US" dirty="0"/>
          </a:p>
          <a:p>
            <a:pPr marL="522368" lvl="1" indent="-200911"/>
            <a:r>
              <a:rPr lang="en-US" dirty="0" smtClean="0">
                <a:cs typeface="Arial" charset="0"/>
              </a:rPr>
              <a:t>Accelerate more general synchronization</a:t>
            </a:r>
          </a:p>
          <a:p>
            <a:pPr marL="122318" indent="-200911"/>
            <a:r>
              <a:rPr lang="en-US" dirty="0" smtClean="0">
                <a:cs typeface="Arial" charset="0"/>
              </a:rPr>
              <a:t>Initial performance results are promising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67B03EAC-1DED-3949-AFFC-72200D89ABC8}" type="slidenum">
              <a:rPr lang="en-US" sz="1300">
                <a:cs typeface="Helvetica" charset="0"/>
              </a:rPr>
              <a:pPr algn="ctr"/>
              <a:t>29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</a:rPr>
              <a:t>Team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ea typeface="ＭＳ Ｐゴシック"/>
              </a:rPr>
              <a:t>UW – started 9/30/2010 – </a:t>
            </a:r>
            <a:r>
              <a:rPr lang="en-US" sz="1800" dirty="0" err="1" smtClean="0">
                <a:ea typeface="ＭＳ Ｐゴシック"/>
              </a:rPr>
              <a:t>softxmt.cs.washington.edu</a:t>
            </a:r>
            <a:endParaRPr lang="en-US" sz="1800" dirty="0" smtClean="0">
              <a:ea typeface="ＭＳ Ｐゴシック"/>
            </a:endParaRPr>
          </a:p>
          <a:p>
            <a:pPr lvl="1"/>
            <a:r>
              <a:rPr lang="en-US" sz="1800" dirty="0" smtClean="0">
                <a:ea typeface="ＭＳ Ｐゴシック"/>
              </a:rPr>
              <a:t>Graduate Students:</a:t>
            </a:r>
          </a:p>
          <a:p>
            <a:pPr lvl="2"/>
            <a:r>
              <a:rPr lang="en-US" sz="1600" dirty="0" smtClean="0">
                <a:ea typeface="ＭＳ Ｐゴシック"/>
              </a:rPr>
              <a:t>Andrew Hunter – on leave at Google [</a:t>
            </a:r>
            <a:r>
              <a:rPr lang="en-US" sz="1600" dirty="0" err="1" smtClean="0">
                <a:ea typeface="ＭＳ Ｐゴシック"/>
              </a:rPr>
              <a:t>coroutine</a:t>
            </a:r>
            <a:r>
              <a:rPr lang="en-US" sz="1600" dirty="0" smtClean="0">
                <a:ea typeface="ＭＳ Ｐゴシック"/>
              </a:rPr>
              <a:t> library (“green threads”)]</a:t>
            </a:r>
          </a:p>
          <a:p>
            <a:pPr lvl="2"/>
            <a:r>
              <a:rPr lang="en-US" sz="1600" dirty="0" smtClean="0">
                <a:ea typeface="ＭＳ Ｐゴシック"/>
              </a:rPr>
              <a:t>Brandon Myers – architecture, </a:t>
            </a:r>
            <a:r>
              <a:rPr lang="en-US" sz="1600" dirty="0" err="1" smtClean="0">
                <a:ea typeface="ＭＳ Ｐゴシック"/>
              </a:rPr>
              <a:t>FPGAs</a:t>
            </a:r>
            <a:endParaRPr lang="en-US" sz="1600" dirty="0" smtClean="0">
              <a:ea typeface="ＭＳ Ｐゴシック"/>
            </a:endParaRPr>
          </a:p>
          <a:p>
            <a:pPr lvl="2"/>
            <a:r>
              <a:rPr lang="en-US" sz="1600" dirty="0" smtClean="0">
                <a:ea typeface="ＭＳ Ｐゴシック"/>
              </a:rPr>
              <a:t>Jacob Nelson – systems, </a:t>
            </a:r>
            <a:r>
              <a:rPr lang="en-US" sz="1600" dirty="0" err="1" smtClean="0">
                <a:ea typeface="ＭＳ Ｐゴシック"/>
              </a:rPr>
              <a:t>FPGAs</a:t>
            </a:r>
            <a:endParaRPr lang="en-US" sz="1600" dirty="0" smtClean="0">
              <a:ea typeface="ＭＳ Ｐゴシック"/>
            </a:endParaRPr>
          </a:p>
          <a:p>
            <a:pPr lvl="1"/>
            <a:r>
              <a:rPr lang="en-US" sz="1800" dirty="0" smtClean="0">
                <a:ea typeface="ＭＳ Ｐゴシック"/>
              </a:rPr>
              <a:t>Faculty:</a:t>
            </a:r>
          </a:p>
          <a:p>
            <a:pPr lvl="2"/>
            <a:r>
              <a:rPr lang="en-US" sz="1600" dirty="0" smtClean="0">
                <a:ea typeface="ＭＳ Ｐゴシック"/>
              </a:rPr>
              <a:t>Luis </a:t>
            </a:r>
            <a:r>
              <a:rPr lang="en-US" sz="1600" dirty="0" err="1" smtClean="0">
                <a:ea typeface="ＭＳ Ｐゴシック"/>
              </a:rPr>
              <a:t>Ceze</a:t>
            </a:r>
            <a:r>
              <a:rPr lang="en-US" sz="1600" dirty="0" smtClean="0">
                <a:ea typeface="ＭＳ Ｐゴシック"/>
              </a:rPr>
              <a:t> – programming &amp; reliability of </a:t>
            </a:r>
            <a:r>
              <a:rPr lang="en-US" sz="1600" dirty="0" err="1" smtClean="0">
                <a:ea typeface="ＭＳ Ｐゴシック"/>
              </a:rPr>
              <a:t>multicore</a:t>
            </a:r>
            <a:r>
              <a:rPr lang="en-US" sz="1600" dirty="0" smtClean="0">
                <a:ea typeface="ＭＳ Ｐゴシック"/>
              </a:rPr>
              <a:t> systems</a:t>
            </a:r>
          </a:p>
          <a:p>
            <a:pPr lvl="2"/>
            <a:r>
              <a:rPr lang="en-US" sz="1600" dirty="0" smtClean="0">
                <a:ea typeface="ＭＳ Ｐゴシック"/>
              </a:rPr>
              <a:t>Carl </a:t>
            </a:r>
            <a:r>
              <a:rPr lang="en-US" sz="1600" dirty="0" err="1" smtClean="0">
                <a:ea typeface="ＭＳ Ｐゴシック"/>
              </a:rPr>
              <a:t>Ebeling</a:t>
            </a:r>
            <a:r>
              <a:rPr lang="en-US" sz="1600" dirty="0" smtClean="0">
                <a:ea typeface="ＭＳ Ｐゴシック"/>
              </a:rPr>
              <a:t> – FPGA technologies</a:t>
            </a:r>
          </a:p>
          <a:p>
            <a:pPr lvl="2"/>
            <a:r>
              <a:rPr lang="en-US" sz="1600" dirty="0" smtClean="0">
                <a:ea typeface="ＭＳ Ｐゴシック"/>
              </a:rPr>
              <a:t>Dan Grossman – programming language implementation</a:t>
            </a:r>
          </a:p>
          <a:p>
            <a:pPr lvl="2"/>
            <a:r>
              <a:rPr lang="en-US" sz="1600" dirty="0" smtClean="0">
                <a:ea typeface="ＭＳ Ｐゴシック"/>
              </a:rPr>
              <a:t>Mark </a:t>
            </a:r>
            <a:r>
              <a:rPr lang="en-US" sz="1600" dirty="0" err="1" smtClean="0">
                <a:ea typeface="ＭＳ Ｐゴシック"/>
              </a:rPr>
              <a:t>Oskin</a:t>
            </a:r>
            <a:r>
              <a:rPr lang="en-US" sz="1600" dirty="0" smtClean="0">
                <a:ea typeface="ＭＳ Ｐゴシック"/>
              </a:rPr>
              <a:t> – parallel architecture</a:t>
            </a:r>
          </a:p>
          <a:p>
            <a:r>
              <a:rPr lang="en-US" sz="1800" dirty="0" smtClean="0">
                <a:ea typeface="ＭＳ Ｐゴシック"/>
              </a:rPr>
              <a:t>Independent</a:t>
            </a:r>
          </a:p>
          <a:p>
            <a:pPr lvl="1"/>
            <a:r>
              <a:rPr lang="en-US" sz="1600" dirty="0" smtClean="0">
                <a:ea typeface="ＭＳ Ｐゴシック"/>
              </a:rPr>
              <a:t>Preston Briggs (</a:t>
            </a:r>
            <a:r>
              <a:rPr lang="en-US" sz="1600" dirty="0" err="1" smtClean="0">
                <a:ea typeface="ＭＳ Ｐゴシック"/>
              </a:rPr>
              <a:t>preston@cs.washington.edu</a:t>
            </a:r>
            <a:r>
              <a:rPr lang="en-US" sz="1600" dirty="0" smtClean="0">
                <a:ea typeface="ＭＳ Ｐゴシック"/>
              </a:rPr>
              <a:t>)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7702DB-87C8-47EE-85D5-F2811A537874}" type="slidenum">
              <a:rPr lang="en-US" smtClean="0">
                <a:ea typeface="ＭＳ Ｐゴシック"/>
                <a:cs typeface="ＭＳ Ｐゴシック"/>
              </a:rPr>
              <a:pPr/>
              <a:t>3</a:t>
            </a:fld>
            <a:endParaRPr lang="en-US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Shaping Activities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990C5-3171-844A-83A9-57433623FF12}" type="slidenum">
              <a:rPr lang="en-US"/>
              <a:pPr/>
              <a:t>4</a:t>
            </a:fld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39787" y="6671593"/>
            <a:ext cx="181943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47063959-5907-6945-95C6-A54975BA6F49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4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492125" y="1144210"/>
            <a:ext cx="8186738" cy="3575050"/>
          </a:xfrm>
          <a:ln/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5"/>
              </a:buBlip>
            </a:pPr>
            <a:r>
              <a:rPr lang="en-US" sz="2000" dirty="0"/>
              <a:t>Weekly meeting at UW – notes: </a:t>
            </a:r>
            <a:r>
              <a:rPr lang="en-US" sz="2000" dirty="0" err="1"/>
              <a:t>softxmt.cs.washington.edu</a:t>
            </a:r>
            <a:endParaRPr lang="en-US" dirty="0"/>
          </a:p>
          <a:p>
            <a:pPr>
              <a:spcBef>
                <a:spcPts val="703"/>
              </a:spcBef>
            </a:pPr>
            <a:r>
              <a:rPr lang="en-US" sz="2000" dirty="0"/>
              <a:t>Cray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Task 15 report: Multi-node exploration</a:t>
            </a:r>
            <a:endParaRPr lang="en-US" dirty="0"/>
          </a:p>
          <a:p>
            <a:pPr lvl="1">
              <a:spcBef>
                <a:spcPts val="703"/>
              </a:spcBef>
            </a:pPr>
            <a:r>
              <a:rPr lang="en-US" sz="2000" dirty="0"/>
              <a:t>Preliminary XE (Gemini) performance</a:t>
            </a:r>
          </a:p>
          <a:p>
            <a:pPr lvl="1">
              <a:spcBef>
                <a:spcPts val="703"/>
              </a:spcBef>
            </a:pPr>
            <a:r>
              <a:rPr lang="en-US" sz="2000" dirty="0"/>
              <a:t>Validates our continued exploration into multi-node</a:t>
            </a:r>
            <a:endParaRPr lang="en-US" dirty="0"/>
          </a:p>
          <a:p>
            <a:pPr>
              <a:spcBef>
                <a:spcPts val="703"/>
              </a:spcBef>
            </a:pPr>
            <a:r>
              <a:rPr lang="en-US" sz="2000" dirty="0"/>
              <a:t>Blue Waters</a:t>
            </a:r>
            <a:endParaRPr lang="en-US" dirty="0"/>
          </a:p>
          <a:p>
            <a:pPr lvl="1">
              <a:spcBef>
                <a:spcPts val="703"/>
              </a:spcBef>
            </a:pPr>
            <a:r>
              <a:rPr lang="en-US" sz="2000" dirty="0"/>
              <a:t>Have NCSA account; waiting for access this fall</a:t>
            </a:r>
            <a:endParaRPr lang="en-US" dirty="0"/>
          </a:p>
          <a:p>
            <a:pPr>
              <a:spcBef>
                <a:spcPts val="703"/>
              </a:spcBef>
            </a:pPr>
            <a:r>
              <a:rPr lang="en-US" sz="2000" dirty="0" err="1"/>
              <a:t>Tilera</a:t>
            </a:r>
            <a:endParaRPr lang="en-US" dirty="0"/>
          </a:p>
          <a:p>
            <a:pPr lvl="1">
              <a:spcBef>
                <a:spcPts val="703"/>
              </a:spcBef>
            </a:pPr>
            <a:r>
              <a:rPr lang="en-US" sz="2000" dirty="0"/>
              <a:t>Recruiting a postdoc to study latency </a:t>
            </a:r>
            <a:r>
              <a:rPr lang="en-US" sz="2000" dirty="0" smtClean="0"/>
              <a:t>tolerance</a:t>
            </a:r>
            <a:endParaRPr lang="en-US" dirty="0"/>
          </a:p>
          <a:p>
            <a:pPr>
              <a:spcBef>
                <a:spcPts val="703"/>
              </a:spcBef>
            </a:pPr>
            <a:r>
              <a:rPr lang="ja-JP" altLang="en-US" sz="2000" dirty="0" smtClean="0">
                <a:latin typeface="Arial"/>
              </a:rPr>
              <a:t>“</a:t>
            </a:r>
            <a:r>
              <a:rPr lang="en-US" sz="2000" dirty="0"/>
              <a:t>Crunching Large Graphs with Commodity Processors</a:t>
            </a:r>
            <a:r>
              <a:rPr lang="ja-JP" altLang="en-US" sz="2000" dirty="0">
                <a:latin typeface="Arial"/>
              </a:rPr>
              <a:t>”</a:t>
            </a:r>
            <a:endParaRPr lang="en-US" sz="2000" dirty="0"/>
          </a:p>
          <a:p>
            <a:pPr lvl="1">
              <a:spcBef>
                <a:spcPts val="633"/>
              </a:spcBef>
            </a:pPr>
            <a:r>
              <a:rPr lang="en-US" sz="1700" dirty="0"/>
              <a:t>Students</a:t>
            </a:r>
            <a:r>
              <a:rPr lang="ja-JP" altLang="en-US" sz="1700" dirty="0">
                <a:latin typeface="Arial"/>
              </a:rPr>
              <a:t>’</a:t>
            </a:r>
            <a:r>
              <a:rPr lang="en-US" sz="1700" dirty="0"/>
              <a:t> paper presented in </a:t>
            </a:r>
            <a:r>
              <a:rPr lang="en-US" sz="1700" dirty="0" err="1"/>
              <a:t>HotPar</a:t>
            </a:r>
            <a:r>
              <a:rPr lang="en-US" sz="1700" dirty="0"/>
              <a:t> May, 2011 </a:t>
            </a:r>
            <a:endParaRPr lang="en-US" dirty="0"/>
          </a:p>
          <a:p>
            <a:pPr>
              <a:spcBef>
                <a:spcPts val="703"/>
              </a:spcBef>
            </a:pPr>
            <a:r>
              <a:rPr lang="en-US" sz="2000" dirty="0" smtClean="0"/>
              <a:t>“</a:t>
            </a:r>
            <a:r>
              <a:rPr lang="en-US" sz="2000" dirty="0" err="1" smtClean="0"/>
              <a:t>Jumpthreads</a:t>
            </a:r>
            <a:r>
              <a:rPr lang="en-US" sz="2000" dirty="0"/>
              <a:t>: software multithreading for latency tolerance</a:t>
            </a:r>
            <a:r>
              <a:rPr lang="ja-JP" altLang="en-US" sz="2000" dirty="0">
                <a:latin typeface="Arial"/>
              </a:rPr>
              <a:t>”</a:t>
            </a:r>
            <a:endParaRPr lang="en-US" dirty="0"/>
          </a:p>
          <a:p>
            <a:pPr lvl="1">
              <a:spcBef>
                <a:spcPts val="633"/>
              </a:spcBef>
            </a:pPr>
            <a:r>
              <a:rPr lang="en-US" sz="1700" dirty="0"/>
              <a:t>Andrew Hunter</a:t>
            </a:r>
            <a:r>
              <a:rPr lang="ja-JP" altLang="en-US" sz="1700" dirty="0">
                <a:latin typeface="Arial"/>
              </a:rPr>
              <a:t>’</a:t>
            </a:r>
            <a:r>
              <a:rPr lang="en-US" sz="1700" dirty="0"/>
              <a:t>s </a:t>
            </a:r>
            <a:r>
              <a:rPr lang="en-US" sz="1700" dirty="0" err="1"/>
              <a:t>Quals</a:t>
            </a:r>
            <a:r>
              <a:rPr lang="en-US" sz="1700" dirty="0"/>
              <a:t>, in prep for </a:t>
            </a:r>
            <a:r>
              <a:rPr lang="en-US" sz="1700" dirty="0" err="1"/>
              <a:t>PPoPP</a:t>
            </a:r>
            <a:r>
              <a:rPr lang="en-US" sz="1700" dirty="0"/>
              <a:t> 2012</a:t>
            </a:r>
            <a:endParaRPr lang="en-US" dirty="0"/>
          </a:p>
          <a:p>
            <a:pPr lvl="1">
              <a:spcBef>
                <a:spcPts val="633"/>
              </a:spcBef>
            </a:pPr>
            <a:r>
              <a:rPr lang="en-US" sz="1700" dirty="0"/>
              <a:t>3x speedup on graph search &amp; </a:t>
            </a:r>
            <a:r>
              <a:rPr lang="en-US" sz="1700" dirty="0" err="1"/>
              <a:t>treap</a:t>
            </a:r>
            <a:r>
              <a:rPr lang="en-US" sz="1700" dirty="0"/>
              <a:t> operations; 1.4x on </a:t>
            </a:r>
            <a:r>
              <a:rPr lang="en-US" sz="1700" dirty="0" err="1"/>
              <a:t>sqrts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815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SoftXMT Vision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dirty="0"/>
              <a:t>Scale up irregular apps using mass market </a:t>
            </a:r>
            <a:r>
              <a:rPr lang="en-US" dirty="0" smtClean="0"/>
              <a:t>components</a:t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dirty="0" smtClean="0"/>
              <a:t>What characterizes irregular apps?</a:t>
            </a:r>
            <a:br>
              <a:rPr lang="en-US" dirty="0" smtClean="0"/>
            </a:br>
            <a:endParaRPr lang="en-US" dirty="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dirty="0" smtClean="0"/>
              <a:t>Task flow “interrupted” by unpredictable remote references and dependencies</a:t>
            </a:r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dirty="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dirty="0" smtClean="0"/>
              <a:t>What are their special needs?</a:t>
            </a:r>
            <a:br>
              <a:rPr lang="en-US" dirty="0" smtClean="0"/>
            </a:br>
            <a:endParaRPr lang="en-US" dirty="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dirty="0" smtClean="0"/>
              <a:t>Sustained task throughput in the presence of synchronization and random access latencies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65EB6-959F-E44D-9314-5CD6C9118788}" type="slidenum">
              <a:rPr lang="en-US"/>
              <a:pPr/>
              <a:t>5</a:t>
            </a:fld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39787" y="6671593"/>
            <a:ext cx="181943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D4F9DFD9-041F-8749-888F-EB78B9CF71CD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5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3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</a:rPr>
              <a:t>How can we compete with the XMT?</a:t>
            </a:r>
            <a:endParaRPr lang="en-US" dirty="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46484" y="6626945"/>
            <a:ext cx="169664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FC5A18CE-CBCF-F04C-9DDA-B13BB1229524}" type="slidenum">
              <a:rPr lang="en-US" sz="1300">
                <a:cs typeface="Helvetica" charset="0"/>
              </a:rPr>
              <a:pPr algn="ctr"/>
              <a:t>6</a:t>
            </a:fld>
            <a:endParaRPr lang="en-US" sz="1300">
              <a:cs typeface="Helvetica" charset="0"/>
            </a:endParaRP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580554" y="1687711"/>
            <a:ext cx="1785938" cy="2018109"/>
          </a:xfrm>
          <a:prstGeom prst="rect">
            <a:avLst/>
          </a:prstGeom>
          <a:solidFill>
            <a:srgbClr val="FFFF33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1" name="Rectangle 7"/>
          <p:cNvSpPr>
            <a:spLocks/>
          </p:cNvSpPr>
          <p:nvPr/>
        </p:nvSpPr>
        <p:spPr bwMode="auto">
          <a:xfrm>
            <a:off x="1768078" y="1893094"/>
            <a:ext cx="1339453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core</a:t>
            </a:r>
          </a:p>
        </p:txBody>
      </p:sp>
      <p:sp>
        <p:nvSpPr>
          <p:cNvPr id="16392" name="Rectangle 8"/>
          <p:cNvSpPr>
            <a:spLocks/>
          </p:cNvSpPr>
          <p:nvPr/>
        </p:nvSpPr>
        <p:spPr bwMode="auto">
          <a:xfrm>
            <a:off x="1768078" y="2732484"/>
            <a:ext cx="1339453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3" name="Rectangle 9"/>
          <p:cNvSpPr>
            <a:spLocks/>
          </p:cNvSpPr>
          <p:nvPr/>
        </p:nvSpPr>
        <p:spPr bwMode="auto">
          <a:xfrm>
            <a:off x="3830836" y="3053953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mem</a:t>
            </a:r>
            <a:endParaRPr lang="en-US" sz="17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0"/>
              <a:cs typeface="Helvetica" charset="0"/>
            </a:endParaRP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424410" y="2482453"/>
            <a:ext cx="0" cy="23998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5" name="Rectangle 11"/>
          <p:cNvSpPr>
            <a:spLocks/>
          </p:cNvSpPr>
          <p:nvPr/>
        </p:nvSpPr>
        <p:spPr bwMode="auto">
          <a:xfrm>
            <a:off x="1759149" y="3232547"/>
            <a:ext cx="1339453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2419945" y="2973586"/>
            <a:ext cx="4465" cy="2500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3107531" y="3348633"/>
            <a:ext cx="7143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8" name="Rectangle 14"/>
          <p:cNvSpPr>
            <a:spLocks/>
          </p:cNvSpPr>
          <p:nvPr/>
        </p:nvSpPr>
        <p:spPr bwMode="auto">
          <a:xfrm>
            <a:off x="2125266" y="422374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nic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2750344" y="4527352"/>
            <a:ext cx="7143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0" name="AutoShape 16"/>
          <p:cNvSpPr>
            <a:spLocks/>
          </p:cNvSpPr>
          <p:nvPr/>
        </p:nvSpPr>
        <p:spPr bwMode="auto">
          <a:xfrm>
            <a:off x="3473648" y="4071937"/>
            <a:ext cx="892969" cy="892969"/>
          </a:xfrm>
          <a:prstGeom prst="roundRect">
            <a:avLst>
              <a:gd name="adj" fmla="val 15000"/>
            </a:avLst>
          </a:prstGeom>
          <a:solidFill>
            <a:srgbClr val="FDA53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network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419945" y="3473649"/>
            <a:ext cx="4465" cy="74004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2" name="Rectangle 18"/>
          <p:cNvSpPr>
            <a:spLocks/>
          </p:cNvSpPr>
          <p:nvPr/>
        </p:nvSpPr>
        <p:spPr bwMode="auto">
          <a:xfrm>
            <a:off x="1591717" y="937617"/>
            <a:ext cx="1772543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000" dirty="0">
                <a:ea typeface="ＭＳ Ｐゴシック" charset="0"/>
                <a:cs typeface="Helvetica" charset="0"/>
              </a:rPr>
              <a:t>XMT</a:t>
            </a:r>
            <a:br>
              <a:rPr lang="en-US" sz="3000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one 500MHz core</a:t>
            </a:r>
          </a:p>
        </p:txBody>
      </p:sp>
      <p:sp>
        <p:nvSpPr>
          <p:cNvPr id="16403" name="Rectangle 19"/>
          <p:cNvSpPr>
            <a:spLocks/>
          </p:cNvSpPr>
          <p:nvPr/>
        </p:nvSpPr>
        <p:spPr bwMode="auto">
          <a:xfrm>
            <a:off x="5758533" y="928687"/>
            <a:ext cx="1831702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000" dirty="0">
                <a:ea typeface="ＭＳ Ｐゴシック" charset="0"/>
                <a:cs typeface="Helvetica" charset="0"/>
              </a:rPr>
              <a:t>Intel Xeon</a:t>
            </a:r>
            <a:br>
              <a:rPr lang="en-US" sz="3000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six 2.66GHz cores</a:t>
            </a:r>
          </a:p>
        </p:txBody>
      </p:sp>
      <p:sp>
        <p:nvSpPr>
          <p:cNvPr id="16404" name="Rectangle 20"/>
          <p:cNvSpPr>
            <a:spLocks/>
          </p:cNvSpPr>
          <p:nvPr/>
        </p:nvSpPr>
        <p:spPr bwMode="auto">
          <a:xfrm>
            <a:off x="5670351" y="1723430"/>
            <a:ext cx="2035969" cy="2018109"/>
          </a:xfrm>
          <a:prstGeom prst="rect">
            <a:avLst/>
          </a:prstGeom>
          <a:solidFill>
            <a:srgbClr val="FFFF33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5" name="Rectangle 21"/>
          <p:cNvSpPr>
            <a:spLocks/>
          </p:cNvSpPr>
          <p:nvPr/>
        </p:nvSpPr>
        <p:spPr bwMode="auto">
          <a:xfrm>
            <a:off x="5848946" y="192881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core</a:t>
            </a:r>
          </a:p>
        </p:txBody>
      </p:sp>
      <p:sp>
        <p:nvSpPr>
          <p:cNvPr id="16406" name="Rectangle 22"/>
          <p:cNvSpPr>
            <a:spLocks/>
          </p:cNvSpPr>
          <p:nvPr/>
        </p:nvSpPr>
        <p:spPr bwMode="auto">
          <a:xfrm>
            <a:off x="6911578" y="192881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core</a:t>
            </a:r>
          </a:p>
        </p:txBody>
      </p:sp>
      <p:sp>
        <p:nvSpPr>
          <p:cNvPr id="16407" name="Rectangle 23"/>
          <p:cNvSpPr>
            <a:spLocks/>
          </p:cNvSpPr>
          <p:nvPr/>
        </p:nvSpPr>
        <p:spPr bwMode="auto">
          <a:xfrm>
            <a:off x="5857875" y="2768203"/>
            <a:ext cx="1678781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8" name="Rectangle 24"/>
          <p:cNvSpPr>
            <a:spLocks/>
          </p:cNvSpPr>
          <p:nvPr/>
        </p:nvSpPr>
        <p:spPr bwMode="auto">
          <a:xfrm>
            <a:off x="7920633" y="308967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mem</a:t>
            </a:r>
            <a:endParaRPr lang="en-US" sz="17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0"/>
              <a:cs typeface="Helvetica" charset="0"/>
            </a:endParaRP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6179344" y="2518172"/>
            <a:ext cx="0" cy="23998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7233047" y="2518172"/>
            <a:ext cx="3349" cy="238869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1" name="Rectangle 27"/>
          <p:cNvSpPr>
            <a:spLocks/>
          </p:cNvSpPr>
          <p:nvPr/>
        </p:nvSpPr>
        <p:spPr bwMode="auto">
          <a:xfrm>
            <a:off x="5848945" y="3268266"/>
            <a:ext cx="1678781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H="1">
            <a:off x="6509743" y="3009305"/>
            <a:ext cx="3349" cy="24891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H="1">
            <a:off x="7535540" y="3384352"/>
            <a:ext cx="375047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4" name="Rectangle 30"/>
          <p:cNvSpPr>
            <a:spLocks/>
          </p:cNvSpPr>
          <p:nvPr/>
        </p:nvSpPr>
        <p:spPr bwMode="auto">
          <a:xfrm>
            <a:off x="6215063" y="4259461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nic</a:t>
            </a:r>
            <a:endParaRPr lang="en-US" sz="17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0"/>
              <a:cs typeface="Helvetica" charset="0"/>
            </a:endParaRPr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H="1">
            <a:off x="6840141" y="4563070"/>
            <a:ext cx="7143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6" name="AutoShape 32"/>
          <p:cNvSpPr>
            <a:spLocks/>
          </p:cNvSpPr>
          <p:nvPr/>
        </p:nvSpPr>
        <p:spPr bwMode="auto">
          <a:xfrm>
            <a:off x="7563445" y="4107656"/>
            <a:ext cx="892969" cy="892969"/>
          </a:xfrm>
          <a:prstGeom prst="roundRect">
            <a:avLst>
              <a:gd name="adj" fmla="val 15000"/>
            </a:avLst>
          </a:prstGeom>
          <a:solidFill>
            <a:srgbClr val="FDA53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network</a:t>
            </a:r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6509742" y="3509368"/>
            <a:ext cx="4465" cy="74004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8" name="Rectangle 34"/>
          <p:cNvSpPr>
            <a:spLocks/>
          </p:cNvSpPr>
          <p:nvPr/>
        </p:nvSpPr>
        <p:spPr bwMode="auto">
          <a:xfrm>
            <a:off x="6494116" y="2009180"/>
            <a:ext cx="378396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ea typeface="ＭＳ Ｐゴシック" charset="0"/>
                <a:cs typeface="Helvetica" charset="0"/>
              </a:rPr>
              <a:t>. . .</a:t>
            </a:r>
          </a:p>
        </p:txBody>
      </p:sp>
      <p:sp>
        <p:nvSpPr>
          <p:cNvPr id="16419" name="Rectangle 35"/>
          <p:cNvSpPr>
            <a:spLocks/>
          </p:cNvSpPr>
          <p:nvPr/>
        </p:nvSpPr>
        <p:spPr bwMode="auto">
          <a:xfrm>
            <a:off x="3427884" y="2678906"/>
            <a:ext cx="973336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 dirty="0">
                <a:ea typeface="ＭＳ Ｐゴシック" charset="0"/>
                <a:cs typeface="Helvetica" charset="0"/>
              </a:rPr>
              <a:t>66 </a:t>
            </a:r>
            <a:r>
              <a:rPr lang="en-US" sz="1700" dirty="0" err="1">
                <a:ea typeface="ＭＳ Ｐゴシック" charset="0"/>
                <a:cs typeface="Helvetica" charset="0"/>
              </a:rPr>
              <a:t>Mref</a:t>
            </a:r>
            <a:r>
              <a:rPr lang="en-US" sz="1700" dirty="0">
                <a:ea typeface="ＭＳ Ｐゴシック" charset="0"/>
                <a:cs typeface="Helvetica" charset="0"/>
              </a:rPr>
              <a:t>/s</a:t>
            </a:r>
          </a:p>
        </p:txBody>
      </p:sp>
      <p:sp>
        <p:nvSpPr>
          <p:cNvPr id="16420" name="Rectangle 36"/>
          <p:cNvSpPr>
            <a:spLocks/>
          </p:cNvSpPr>
          <p:nvPr/>
        </p:nvSpPr>
        <p:spPr bwMode="auto">
          <a:xfrm>
            <a:off x="1318246" y="3790653"/>
            <a:ext cx="1092770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ea typeface="ＭＳ Ｐゴシック" charset="0"/>
                <a:cs typeface="Helvetica" charset="0"/>
              </a:rPr>
              <a:t>140 Mref/s</a:t>
            </a:r>
          </a:p>
        </p:txBody>
      </p:sp>
      <p:sp>
        <p:nvSpPr>
          <p:cNvPr id="16421" name="Rectangle 37"/>
          <p:cNvSpPr>
            <a:spLocks/>
          </p:cNvSpPr>
          <p:nvPr/>
        </p:nvSpPr>
        <p:spPr bwMode="auto">
          <a:xfrm>
            <a:off x="2024806" y="5014020"/>
            <a:ext cx="2268141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ea typeface="ＭＳ Ｐゴシック" charset="0"/>
                <a:cs typeface="Helvetica" charset="0"/>
              </a:rPr>
              <a:t>30 Mref/s to 110 Mref/s</a:t>
            </a:r>
          </a:p>
        </p:txBody>
      </p:sp>
      <p:sp>
        <p:nvSpPr>
          <p:cNvPr id="16422" name="Rectangle 38"/>
          <p:cNvSpPr>
            <a:spLocks/>
          </p:cNvSpPr>
          <p:nvPr/>
        </p:nvSpPr>
        <p:spPr bwMode="auto">
          <a:xfrm>
            <a:off x="7783339" y="2674442"/>
            <a:ext cx="1092770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 dirty="0">
                <a:ea typeface="ＭＳ Ｐゴシック" charset="0"/>
                <a:cs typeface="Helvetica" charset="0"/>
              </a:rPr>
              <a:t>275 </a:t>
            </a:r>
            <a:r>
              <a:rPr lang="en-US" sz="1700" dirty="0" err="1">
                <a:ea typeface="ＭＳ Ｐゴシック" charset="0"/>
                <a:cs typeface="Helvetica" charset="0"/>
              </a:rPr>
              <a:t>Mref</a:t>
            </a:r>
            <a:r>
              <a:rPr lang="en-US" sz="1700" dirty="0">
                <a:ea typeface="ＭＳ Ｐゴシック" charset="0"/>
                <a:cs typeface="Helvetica" charset="0"/>
              </a:rPr>
              <a:t>/s</a:t>
            </a:r>
          </a:p>
        </p:txBody>
      </p:sp>
      <p:sp>
        <p:nvSpPr>
          <p:cNvPr id="16423" name="Rectangle 39"/>
          <p:cNvSpPr>
            <a:spLocks/>
          </p:cNvSpPr>
          <p:nvPr/>
        </p:nvSpPr>
        <p:spPr bwMode="auto">
          <a:xfrm>
            <a:off x="6033120" y="5040809"/>
            <a:ext cx="2164333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ea typeface="ＭＳ Ｐゴシック" charset="0"/>
                <a:cs typeface="Helvetica" charset="0"/>
              </a:rPr>
              <a:t>26 Mref/s to 90 Mref/s</a:t>
            </a:r>
          </a:p>
        </p:txBody>
      </p:sp>
      <p:sp>
        <p:nvSpPr>
          <p:cNvPr id="16424" name="Rectangle 40"/>
          <p:cNvSpPr>
            <a:spLocks/>
          </p:cNvSpPr>
          <p:nvPr/>
        </p:nvSpPr>
        <p:spPr bwMode="auto">
          <a:xfrm>
            <a:off x="5381253" y="3853160"/>
            <a:ext cx="1092770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ea typeface="ＭＳ Ｐゴシック" charset="0"/>
                <a:cs typeface="Helvetica" charset="0"/>
              </a:rPr>
              <a:t>175 Mref/s</a:t>
            </a:r>
          </a:p>
        </p:txBody>
      </p:sp>
      <p:sp>
        <p:nvSpPr>
          <p:cNvPr id="16425" name="Rectangle 41"/>
          <p:cNvSpPr>
            <a:spLocks/>
          </p:cNvSpPr>
          <p:nvPr/>
        </p:nvSpPr>
        <p:spPr bwMode="auto">
          <a:xfrm>
            <a:off x="4403452" y="1151930"/>
            <a:ext cx="1244575" cy="11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 b="1" dirty="0" err="1">
                <a:ea typeface="ＭＳ Ｐゴシック" charset="0"/>
                <a:cs typeface="Helvetica" charset="0"/>
              </a:rPr>
              <a:t>Memops</a:t>
            </a:r>
            <a:r>
              <a:rPr lang="en-US" sz="1700" b="1" dirty="0">
                <a:ea typeface="ＭＳ Ｐゴシック" charset="0"/>
                <a:cs typeface="Helvetica" charset="0"/>
              </a:rPr>
              <a:t/>
            </a:r>
            <a:br>
              <a:rPr lang="en-US" sz="1700" b="1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15.6 </a:t>
            </a:r>
            <a:r>
              <a:rPr lang="en-US" sz="1700" dirty="0" err="1">
                <a:ea typeface="ＭＳ Ｐゴシック" charset="0"/>
                <a:cs typeface="Helvetica" charset="0"/>
              </a:rPr>
              <a:t>Bref</a:t>
            </a:r>
            <a:r>
              <a:rPr lang="en-US" sz="1700" dirty="0">
                <a:ea typeface="ＭＳ Ｐゴシック" charset="0"/>
                <a:cs typeface="Helvetica" charset="0"/>
              </a:rPr>
              <a:t>/s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~32 in flight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endParaRPr lang="en-US" sz="1700" dirty="0">
              <a:ea typeface="ＭＳ Ｐゴシック" charset="0"/>
              <a:cs typeface="Helvetica" charset="0"/>
            </a:endParaRPr>
          </a:p>
        </p:txBody>
      </p:sp>
      <p:sp>
        <p:nvSpPr>
          <p:cNvPr id="16426" name="Rectangle 42"/>
          <p:cNvSpPr>
            <a:spLocks/>
          </p:cNvSpPr>
          <p:nvPr/>
        </p:nvSpPr>
        <p:spPr bwMode="auto">
          <a:xfrm>
            <a:off x="1116" y="1156395"/>
            <a:ext cx="1750219" cy="11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 b="1" dirty="0" err="1">
                <a:ea typeface="ＭＳ Ｐゴシック" charset="0"/>
                <a:cs typeface="Helvetica" charset="0"/>
              </a:rPr>
              <a:t>Memops</a:t>
            </a:r>
            <a:r>
              <a:rPr lang="en-US" sz="1700" b="1" dirty="0">
                <a:ea typeface="ＭＳ Ｐゴシック" charset="0"/>
                <a:cs typeface="Helvetica" charset="0"/>
              </a:rPr>
              <a:t/>
            </a:r>
            <a:br>
              <a:rPr lang="en-US" sz="1700" b="1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500 </a:t>
            </a:r>
            <a:r>
              <a:rPr lang="en-US" sz="1700" dirty="0" err="1">
                <a:ea typeface="ＭＳ Ｐゴシック" charset="0"/>
                <a:cs typeface="Helvetica" charset="0"/>
              </a:rPr>
              <a:t>Mref</a:t>
            </a:r>
            <a:r>
              <a:rPr lang="en-US" sz="1700" dirty="0">
                <a:ea typeface="ＭＳ Ｐゴシック" charset="0"/>
                <a:cs typeface="Helvetica" charset="0"/>
              </a:rPr>
              <a:t>/s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1024 in flight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endParaRPr lang="en-US" sz="1700" dirty="0">
              <a:ea typeface="ＭＳ Ｐゴシック" charset="0"/>
              <a:cs typeface="Helvetica" charset="0"/>
            </a:endParaRPr>
          </a:p>
        </p:txBody>
      </p:sp>
      <p:sp>
        <p:nvSpPr>
          <p:cNvPr id="16427" name="Rectangle 43"/>
          <p:cNvSpPr>
            <a:spLocks/>
          </p:cNvSpPr>
          <p:nvPr/>
        </p:nvSpPr>
        <p:spPr bwMode="auto">
          <a:xfrm>
            <a:off x="4515074" y="2134196"/>
            <a:ext cx="1059284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pPr algn="ctr"/>
            <a:r>
              <a:rPr lang="en-US" sz="1700" b="1" dirty="0">
                <a:ea typeface="ＭＳ Ｐゴシック" charset="0"/>
                <a:cs typeface="Helvetica" charset="0"/>
              </a:rPr>
              <a:t>Contexts</a:t>
            </a:r>
            <a:br>
              <a:rPr lang="en-US" sz="1700" b="1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12</a:t>
            </a:r>
          </a:p>
        </p:txBody>
      </p:sp>
      <p:sp>
        <p:nvSpPr>
          <p:cNvPr id="16428" name="Rectangle 44"/>
          <p:cNvSpPr>
            <a:spLocks/>
          </p:cNvSpPr>
          <p:nvPr/>
        </p:nvSpPr>
        <p:spPr bwMode="auto">
          <a:xfrm>
            <a:off x="335980" y="2107406"/>
            <a:ext cx="1059284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pPr algn="ctr"/>
            <a:r>
              <a:rPr lang="en-US" sz="1700" b="1" dirty="0">
                <a:ea typeface="ＭＳ Ｐゴシック" charset="0"/>
                <a:cs typeface="Helvetica" charset="0"/>
              </a:rPr>
              <a:t>Contexts</a:t>
            </a:r>
            <a:br>
              <a:rPr lang="en-US" sz="1700" b="1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128</a:t>
            </a:r>
          </a:p>
        </p:txBody>
      </p:sp>
      <p:sp>
        <p:nvSpPr>
          <p:cNvPr id="16429" name="Oval 45"/>
          <p:cNvSpPr>
            <a:spLocks/>
          </p:cNvSpPr>
          <p:nvPr/>
        </p:nvSpPr>
        <p:spPr bwMode="auto">
          <a:xfrm>
            <a:off x="4280119" y="1690110"/>
            <a:ext cx="1509117" cy="366117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0" name="Oval 46"/>
          <p:cNvSpPr>
            <a:spLocks/>
          </p:cNvSpPr>
          <p:nvPr/>
        </p:nvSpPr>
        <p:spPr bwMode="auto">
          <a:xfrm>
            <a:off x="149023" y="1690111"/>
            <a:ext cx="1509117" cy="330398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1" name="Oval 47"/>
          <p:cNvSpPr>
            <a:spLocks/>
          </p:cNvSpPr>
          <p:nvPr/>
        </p:nvSpPr>
        <p:spPr bwMode="auto">
          <a:xfrm>
            <a:off x="4759523" y="2480420"/>
            <a:ext cx="598289" cy="285750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2" name="Oval 48"/>
          <p:cNvSpPr>
            <a:spLocks/>
          </p:cNvSpPr>
          <p:nvPr/>
        </p:nvSpPr>
        <p:spPr bwMode="auto">
          <a:xfrm>
            <a:off x="562570" y="2453631"/>
            <a:ext cx="598289" cy="285750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3" name="Oval 49"/>
          <p:cNvSpPr>
            <a:spLocks/>
          </p:cNvSpPr>
          <p:nvPr/>
        </p:nvSpPr>
        <p:spPr bwMode="auto">
          <a:xfrm>
            <a:off x="1794867" y="5021650"/>
            <a:ext cx="2732484" cy="366117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4" name="Oval 50"/>
          <p:cNvSpPr>
            <a:spLocks/>
          </p:cNvSpPr>
          <p:nvPr/>
        </p:nvSpPr>
        <p:spPr bwMode="auto">
          <a:xfrm>
            <a:off x="5750719" y="5039509"/>
            <a:ext cx="2732484" cy="366117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6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9" grpId="0" autoUpdateAnimBg="0"/>
      <p:bldP spid="16420" grpId="0" autoUpdateAnimBg="0"/>
      <p:bldP spid="16421" grpId="0" autoUpdateAnimBg="0"/>
      <p:bldP spid="16422" grpId="0" autoUpdateAnimBg="0"/>
      <p:bldP spid="16423" grpId="0" autoUpdateAnimBg="0"/>
      <p:bldP spid="16424" grpId="0" autoUpdateAnimBg="0"/>
      <p:bldP spid="16425" grpId="0" autoUpdateAnimBg="0"/>
      <p:bldP spid="16426" grpId="0" autoUpdateAnimBg="0"/>
      <p:bldP spid="16427" grpId="0" autoUpdateAnimBg="0"/>
      <p:bldP spid="16428" grpId="0" autoUpdateAnimBg="0"/>
      <p:bldP spid="16429" grpId="0" animBg="1"/>
      <p:bldP spid="16430" grpId="0" animBg="1"/>
      <p:bldP spid="16431" grpId="0" animBg="1"/>
      <p:bldP spid="16432" grpId="0" animBg="1"/>
      <p:bldP spid="16433" grpId="0" animBg="1"/>
      <p:bldP spid="164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3653" r="4134" b="5531"/>
          <a:stretch>
            <a:fillRect/>
          </a:stretch>
        </p:blipFill>
        <p:spPr bwMode="auto">
          <a:xfrm>
            <a:off x="187524" y="1526977"/>
            <a:ext cx="8617148" cy="388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cs typeface="Arial" charset="0"/>
              </a:rPr>
              <a:t>SoftXMT</a:t>
            </a:r>
            <a:r>
              <a:rPr lang="en-US" dirty="0">
                <a:cs typeface="Arial" charset="0"/>
              </a:rPr>
              <a:t> system overview</a:t>
            </a:r>
            <a:endParaRPr lang="en-US" dirty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46484" y="6626945"/>
            <a:ext cx="169664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F88EB924-5A42-D041-A63C-B475850BC72A}" type="slidenum">
              <a:rPr lang="en-US" sz="1300">
                <a:cs typeface="Helvetica" charset="0"/>
              </a:rPr>
              <a:pPr algn="ctr"/>
              <a:t>7</a:t>
            </a:fld>
            <a:endParaRPr lang="en-US" sz="1300">
              <a:cs typeface="Helvetica" charset="0"/>
            </a:endParaRPr>
          </a:p>
        </p:txBody>
      </p:sp>
      <p:sp>
        <p:nvSpPr>
          <p:cNvPr id="17415" name="AutoShape 7"/>
          <p:cNvSpPr>
            <a:spLocks/>
          </p:cNvSpPr>
          <p:nvPr/>
        </p:nvSpPr>
        <p:spPr bwMode="auto">
          <a:xfrm>
            <a:off x="1463524" y="1098352"/>
            <a:ext cx="1572571" cy="1080492"/>
          </a:xfrm>
          <a:custGeom>
            <a:avLst/>
            <a:gdLst/>
            <a:ahLst/>
            <a:cxnLst/>
            <a:rect l="0" t="0" r="r" b="b"/>
            <a:pathLst>
              <a:path w="19112" h="18715">
                <a:moveTo>
                  <a:pt x="2531" y="0"/>
                </a:moveTo>
                <a:cubicBezTo>
                  <a:pt x="1133" y="0"/>
                  <a:pt x="0" y="1385"/>
                  <a:pt x="0" y="3093"/>
                </a:cubicBezTo>
                <a:lnTo>
                  <a:pt x="0" y="15621"/>
                </a:lnTo>
                <a:cubicBezTo>
                  <a:pt x="0" y="17330"/>
                  <a:pt x="1133" y="18715"/>
                  <a:pt x="2531" y="18715"/>
                </a:cubicBezTo>
                <a:lnTo>
                  <a:pt x="16581" y="18715"/>
                </a:lnTo>
                <a:cubicBezTo>
                  <a:pt x="16770" y="18715"/>
                  <a:pt x="16953" y="18685"/>
                  <a:pt x="17130" y="18637"/>
                </a:cubicBezTo>
                <a:lnTo>
                  <a:pt x="21600" y="21600"/>
                </a:lnTo>
                <a:lnTo>
                  <a:pt x="19065" y="16221"/>
                </a:lnTo>
                <a:cubicBezTo>
                  <a:pt x="19096" y="16027"/>
                  <a:pt x="19112" y="15826"/>
                  <a:pt x="19112" y="15621"/>
                </a:cubicBezTo>
                <a:lnTo>
                  <a:pt x="19112" y="3093"/>
                </a:lnTo>
                <a:cubicBezTo>
                  <a:pt x="19112" y="1385"/>
                  <a:pt x="17979" y="0"/>
                  <a:pt x="16581" y="0"/>
                </a:cubicBezTo>
                <a:lnTo>
                  <a:pt x="2531" y="0"/>
                </a:lnTo>
                <a:close/>
                <a:moveTo>
                  <a:pt x="2531" y="0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 dirty="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Support more contexts</a:t>
            </a: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5393531" y="1241227"/>
            <a:ext cx="1518047" cy="1080492"/>
          </a:xfrm>
          <a:custGeom>
            <a:avLst/>
            <a:gdLst/>
            <a:ahLst/>
            <a:cxnLst/>
            <a:rect l="0" t="0" r="r" b="b"/>
            <a:pathLst>
              <a:path w="19706" h="18715">
                <a:moveTo>
                  <a:pt x="2319" y="0"/>
                </a:moveTo>
                <a:cubicBezTo>
                  <a:pt x="1038" y="0"/>
                  <a:pt x="0" y="1385"/>
                  <a:pt x="0" y="3093"/>
                </a:cubicBezTo>
                <a:lnTo>
                  <a:pt x="0" y="15621"/>
                </a:lnTo>
                <a:cubicBezTo>
                  <a:pt x="0" y="15867"/>
                  <a:pt x="29" y="16102"/>
                  <a:pt x="69" y="16332"/>
                </a:cubicBezTo>
                <a:lnTo>
                  <a:pt x="-1894" y="21600"/>
                </a:lnTo>
                <a:lnTo>
                  <a:pt x="1931" y="18661"/>
                </a:lnTo>
                <a:cubicBezTo>
                  <a:pt x="2058" y="18690"/>
                  <a:pt x="2186" y="18715"/>
                  <a:pt x="2319" y="18715"/>
                </a:cubicBezTo>
                <a:lnTo>
                  <a:pt x="17388" y="18715"/>
                </a:lnTo>
                <a:cubicBezTo>
                  <a:pt x="18668" y="18715"/>
                  <a:pt x="19706" y="17330"/>
                  <a:pt x="19706" y="15621"/>
                </a:cubicBezTo>
                <a:lnTo>
                  <a:pt x="19706" y="3093"/>
                </a:lnTo>
                <a:cubicBezTo>
                  <a:pt x="19706" y="1385"/>
                  <a:pt x="18668" y="0"/>
                  <a:pt x="17388" y="0"/>
                </a:cubicBezTo>
                <a:lnTo>
                  <a:pt x="2319" y="0"/>
                </a:lnTo>
                <a:close/>
                <a:moveTo>
                  <a:pt x="2319" y="0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 dirty="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Support more memory </a:t>
            </a:r>
            <a:r>
              <a:rPr lang="en-US" sz="1700" dirty="0" smtClean="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concurrency </a:t>
            </a:r>
            <a:endParaRPr lang="en-US" sz="1700" dirty="0"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  <p:bldP spid="1741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Review: Lightweight threading runtime</a:t>
            </a: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Why multiple contexts?</a:t>
            </a:r>
            <a:endParaRPr lang="en-US" dirty="0"/>
          </a:p>
          <a:p>
            <a:pPr marL="522368" lvl="1" indent="-200911"/>
            <a:r>
              <a:rPr lang="en-US" dirty="0" smtClean="0">
                <a:cs typeface="Arial" charset="0"/>
              </a:rPr>
              <a:t>Little</a:t>
            </a:r>
            <a:r>
              <a:rPr lang="en-US" dirty="0" smtClean="0">
                <a:latin typeface="Arial"/>
                <a:cs typeface="Arial" charset="0"/>
              </a:rPr>
              <a:t>’</a:t>
            </a:r>
            <a:r>
              <a:rPr lang="en-US" dirty="0" smtClean="0">
                <a:cs typeface="Arial" charset="0"/>
              </a:rPr>
              <a:t>s </a:t>
            </a:r>
            <a:r>
              <a:rPr lang="en-US" dirty="0">
                <a:cs typeface="Arial" charset="0"/>
              </a:rPr>
              <a:t>Law: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cs typeface="Arial" charset="0"/>
              </a:rPr>
              <a:t>   100Mref/s bandwidth * 1us latency = 100 ops in flight</a:t>
            </a:r>
            <a:endParaRPr lang="en-US" dirty="0"/>
          </a:p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Why context switch?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100 cores idly waiting wastes power</a:t>
            </a:r>
            <a:endParaRPr lang="en-US" dirty="0"/>
          </a:p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Why a fast sequential processor?</a:t>
            </a:r>
            <a:endParaRPr lang="en-US" dirty="0"/>
          </a:p>
          <a:p>
            <a:pPr marL="522368" lvl="1" indent="-200911"/>
            <a:r>
              <a:rPr lang="en-US" dirty="0" smtClean="0">
                <a:cs typeface="Arial" charset="0"/>
              </a:rPr>
              <a:t>Amdahl</a:t>
            </a:r>
            <a:r>
              <a:rPr lang="en-US" dirty="0" smtClean="0">
                <a:latin typeface="Arial"/>
                <a:cs typeface="Arial" charset="0"/>
              </a:rPr>
              <a:t>’</a:t>
            </a:r>
            <a:r>
              <a:rPr lang="en-US" dirty="0" smtClean="0">
                <a:cs typeface="Arial" charset="0"/>
              </a:rPr>
              <a:t>s </a:t>
            </a:r>
            <a:r>
              <a:rPr lang="en-US" dirty="0">
                <a:cs typeface="Arial" charset="0"/>
              </a:rPr>
              <a:t>law: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cs typeface="Arial" charset="0"/>
              </a:rPr>
              <a:t>   99% parallel =&gt; at most 100x speedup</a:t>
            </a:r>
            <a:endParaRPr lang="en-US" dirty="0"/>
          </a:p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Latency tolerance necessary on multiple levels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local memory latency is still ~100ns</a:t>
            </a:r>
            <a:endParaRPr lang="en-US" dirty="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46484" y="6626945"/>
            <a:ext cx="169664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8FF39A50-E341-DB43-BB2C-F791096E9E3C}" type="slidenum">
              <a:rPr lang="en-US" sz="1300">
                <a:cs typeface="Helvetica" charset="0"/>
              </a:rPr>
              <a:pPr algn="ctr"/>
              <a:t>8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4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Review: Lightweight threading runtime</a:t>
            </a: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  <a:buFontTx/>
              <a:buChar char="•"/>
            </a:pPr>
            <a:r>
              <a:rPr lang="en-US">
                <a:cs typeface="Arial" charset="0"/>
              </a:rPr>
              <a:t>Built coroutine library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>
                <a:cs typeface="Arial" charset="0"/>
              </a:rPr>
              <a:t>Low overhead context switching (</a:t>
            </a:r>
            <a:r>
              <a:rPr lang="ja-JP" altLang="en-US">
                <a:latin typeface="Arial"/>
                <a:cs typeface="Arial" charset="0"/>
              </a:rPr>
              <a:t>“</a:t>
            </a:r>
            <a:r>
              <a:rPr lang="en-US">
                <a:cs typeface="Arial" charset="0"/>
              </a:rPr>
              <a:t>green threads</a:t>
            </a:r>
            <a:r>
              <a:rPr lang="ja-JP" altLang="en-US">
                <a:latin typeface="Arial"/>
                <a:cs typeface="Arial" charset="0"/>
              </a:rPr>
              <a:t>”</a:t>
            </a:r>
            <a:r>
              <a:rPr lang="en-US">
                <a:cs typeface="Arial" charset="0"/>
              </a:rPr>
              <a:t>)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>
                <a:cs typeface="Arial" charset="0"/>
              </a:rPr>
              <a:t>Compiler transformation (</a:t>
            </a:r>
            <a:r>
              <a:rPr lang="ja-JP" altLang="en-US">
                <a:latin typeface="Arial"/>
                <a:cs typeface="Arial" charset="0"/>
              </a:rPr>
              <a:t>“</a:t>
            </a:r>
            <a:r>
              <a:rPr lang="en-US">
                <a:cs typeface="Arial" charset="0"/>
              </a:rPr>
              <a:t>jump threads</a:t>
            </a:r>
            <a:r>
              <a:rPr lang="ja-JP" altLang="en-US">
                <a:latin typeface="Arial"/>
                <a:cs typeface="Arial" charset="0"/>
              </a:rPr>
              <a:t>”</a:t>
            </a:r>
            <a:r>
              <a:rPr lang="en-US">
                <a:cs typeface="Arial" charset="0"/>
              </a:rPr>
              <a:t>)</a:t>
            </a:r>
            <a:endParaRPr lang="en-US"/>
          </a:p>
          <a:p>
            <a:pPr marL="241093" indent="-241093">
              <a:buSzPct val="155000"/>
              <a:buFontTx/>
              <a:buChar char="•"/>
            </a:pPr>
            <a:r>
              <a:rPr lang="en-US">
                <a:cs typeface="Arial" charset="0"/>
              </a:rPr>
              <a:t>Overhead is low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Supports hundreds of threads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Can even tolerate local memory latency</a:t>
            </a:r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46484" y="6626945"/>
            <a:ext cx="169664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AA650C32-D1E8-274E-8484-02D3AABBB146}" type="slidenum">
              <a:rPr lang="en-US" sz="1300">
                <a:cs typeface="Helvetica" charset="0"/>
              </a:rPr>
              <a:pPr algn="ctr"/>
              <a:t>9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2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bldLvl="5" autoUpdateAnimBg="0"/>
    </p:bldLst>
  </p:timing>
</p:sld>
</file>

<file path=ppt/theme/theme1.xml><?xml version="1.0" encoding="utf-8"?>
<a:theme xmlns:a="http://schemas.openxmlformats.org/drawingml/2006/main" name="PNNL_PowerPoint_Template">
  <a:themeElements>
    <a:clrScheme name="PNNL_Presentation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NNL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PNNL_PowerPoint_Template</Template>
  <TotalTime>32364</TotalTime>
  <Words>923</Words>
  <Application>Microsoft Macintosh PowerPoint</Application>
  <PresentationFormat>On-screen Show (4:3)</PresentationFormat>
  <Paragraphs>256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PNNL_PowerPoint_Template</vt:lpstr>
      <vt:lpstr>Office Theme</vt:lpstr>
      <vt:lpstr>Task 15:  SoftXMT</vt:lpstr>
      <vt:lpstr>Outline</vt:lpstr>
      <vt:lpstr>Team</vt:lpstr>
      <vt:lpstr>Project Shaping Activities</vt:lpstr>
      <vt:lpstr>SoftXMT Vision</vt:lpstr>
      <vt:lpstr>How can we compete with the XMT?</vt:lpstr>
      <vt:lpstr>SoftXMT system overview</vt:lpstr>
      <vt:lpstr>Review: Lightweight threading runtime</vt:lpstr>
      <vt:lpstr>Review: Lightweight threading runtime</vt:lpstr>
      <vt:lpstr>This review:  initial experiments with multi-node</vt:lpstr>
      <vt:lpstr>SoftXMT system overview</vt:lpstr>
      <vt:lpstr>Global memory manager</vt:lpstr>
      <vt:lpstr>Delegate cores</vt:lpstr>
      <vt:lpstr>Delegate cores help with aggregation</vt:lpstr>
      <vt:lpstr>Delegate cores help with atomic operations</vt:lpstr>
      <vt:lpstr>Delegate cores help with atomic operations</vt:lpstr>
      <vt:lpstr>Delegate mechanism</vt:lpstr>
      <vt:lpstr>Delegate protocol</vt:lpstr>
      <vt:lpstr>Why not depend on the network interface?</vt:lpstr>
      <vt:lpstr>Let’s look at some numbers</vt:lpstr>
      <vt:lpstr>Current delegate results</vt:lpstr>
      <vt:lpstr>Delegate infrastructure works</vt:lpstr>
      <vt:lpstr>Delegate performance will improve</vt:lpstr>
      <vt:lpstr>Specialized delegate performance</vt:lpstr>
      <vt:lpstr>Specialized delegate performance</vt:lpstr>
      <vt:lpstr>Another data point:  Cray’s multi-node experiments</vt:lpstr>
      <vt:lpstr>What about Blue Waters?</vt:lpstr>
      <vt:lpstr>Next steps</vt:lpstr>
      <vt:lpstr>Summary</vt:lpstr>
    </vt:vector>
  </TitlesOfParts>
  <Company>Pacific Northwest Versions panel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Jacob Nelson</cp:lastModifiedBy>
  <cp:revision>40</cp:revision>
  <dcterms:created xsi:type="dcterms:W3CDTF">2011-07-06T18:12:14Z</dcterms:created>
  <dcterms:modified xsi:type="dcterms:W3CDTF">2011-07-14T12:45:36Z</dcterms:modified>
</cp:coreProperties>
</file>