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ppt/theme/theme4.xml" ContentType="application/vnd.openxmlformats-officedocument.theme+xml"/>
  <Override PartName="/ppt/slideMasters/slideMaster3.xml" ContentType="application/vnd.openxmlformats-officedocument.presentationml.slideMaster+xml"/>
  <Override PartName="/ppt/slides/slide30.xml" ContentType="application/vnd.openxmlformats-officedocument.presentationml.slide+xml"/>
  <Override PartName="/docProps/app.xml" ContentType="application/vnd.openxmlformats-officedocument.extended-properties+xml"/>
  <Override PartName="/ppt/slideLayouts/slideLayout23.xml" ContentType="application/vnd.openxmlformats-officedocument.presentationml.slideLayout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3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s/slide25.xml" ContentType="application/vnd.openxmlformats-officedocument.presentationml.slide+xml"/>
  <Override PartName="/ppt/slideLayouts/slideLayout29.xml" ContentType="application/vnd.openxmlformats-officedocument.presentationml.slideLayout+xml"/>
  <Override PartName="/ppt/slideLayouts/slideLayout32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8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3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Layouts/slideLayout6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theme/theme5.xml" ContentType="application/vnd.openxmlformats-officedocument.them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6.xml" ContentType="application/vnd.openxmlformats-officedocument.presentationml.slideLayout+xml"/>
  <Override PartName="/docProps/core.xml" ContentType="application/vnd.openxmlformats-package.core-properties+xml"/>
  <Override PartName="/ppt/slideLayouts/slideLayout13.xml" ContentType="application/vnd.openxmlformats-officedocument.presentationml.slideLayout+xml"/>
  <Override PartName="/ppt/slides/slide8.xml" ContentType="application/vnd.openxmlformats-officedocument.presentationml.slide+xml"/>
  <Override PartName="/ppt/slides/slide3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1.xml" ContentType="application/vnd.openxmlformats-officedocument.presentationml.slideLayout+xml"/>
  <Default Extension="bin" ContentType="application/vnd.openxmlformats-officedocument.presentationml.printerSettings"/>
  <Override PartName="/ppt/slideMasters/slideMaster2.xml" ContentType="application/vnd.openxmlformats-officedocument.presentationml.slideMaster+xml"/>
  <Override PartName="/ppt/slideLayouts/slideLayout15.xml" ContentType="application/vnd.openxmlformats-officedocument.presentationml.slideLayout+xml"/>
  <Override PartName="/ppt/slides/slide9.xml" ContentType="application/vnd.openxmlformats-officedocument.presentationml.slide+xml"/>
  <Default Extension="rels" ContentType="application/vnd.openxmlformats-package.relationships+xml"/>
  <Override PartName="/ppt/slides/slide24.xml" ContentType="application/vnd.openxmlformats-officedocument.presentationml.slide+xml"/>
  <Override PartName="/ppt/slideLayouts/slideLayout19.xml" ContentType="application/vnd.openxmlformats-officedocument.presentationml.slideLayout+xml"/>
  <Override PartName="/ppt/slides/slide32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Layouts/slideLayout2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19.xml" ContentType="application/vnd.openxmlformats-officedocument.presentationml.slide+xml"/>
  <Override PartName="/ppt/slides/slide12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710" r:id="rId1"/>
    <p:sldMasterId id="2147483728" r:id="rId2"/>
    <p:sldMasterId id="2147483752" r:id="rId3"/>
  </p:sldMasterIdLst>
  <p:notesMasterIdLst>
    <p:notesMasterId r:id="rId36"/>
  </p:notesMasterIdLst>
  <p:handoutMasterIdLst>
    <p:handoutMasterId r:id="rId37"/>
  </p:handoutMasterIdLst>
  <p:sldIdLst>
    <p:sldId id="264" r:id="rId4"/>
    <p:sldId id="265" r:id="rId5"/>
    <p:sldId id="270" r:id="rId6"/>
    <p:sldId id="269" r:id="rId7"/>
    <p:sldId id="271" r:id="rId8"/>
    <p:sldId id="293" r:id="rId9"/>
    <p:sldId id="272" r:id="rId10"/>
    <p:sldId id="273" r:id="rId11"/>
    <p:sldId id="295" r:id="rId12"/>
    <p:sldId id="294" r:id="rId13"/>
    <p:sldId id="274" r:id="rId14"/>
    <p:sldId id="275" r:id="rId15"/>
    <p:sldId id="297" r:id="rId16"/>
    <p:sldId id="296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08" r:id="rId28"/>
    <p:sldId id="309" r:id="rId29"/>
    <p:sldId id="310" r:id="rId30"/>
    <p:sldId id="311" r:id="rId31"/>
    <p:sldId id="312" r:id="rId32"/>
    <p:sldId id="313" r:id="rId33"/>
    <p:sldId id="314" r:id="rId34"/>
    <p:sldId id="315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FF5AFD"/>
    <a:srgbClr val="707276"/>
    <a:srgbClr val="D57500"/>
  </p:clrMru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7485" autoAdjust="0"/>
    <p:restoredTop sz="94660"/>
  </p:normalViewPr>
  <p:slideViewPr>
    <p:cSldViewPr snapToGrid="0">
      <p:cViewPr>
        <p:scale>
          <a:sx n="125" d="100"/>
          <a:sy n="125" d="100"/>
        </p:scale>
        <p:origin x="-1848" y="-736"/>
      </p:cViewPr>
      <p:guideLst>
        <p:guide orient="horz" pos="866"/>
        <p:guide orient="horz" pos="3889"/>
        <p:guide orient="horz" pos="2381"/>
        <p:guide orient="horz" pos="1622"/>
        <p:guide orient="horz" pos="3138"/>
        <p:guide pos="2880"/>
        <p:guide pos="287"/>
        <p:guide pos="5473"/>
        <p:guide pos="1586"/>
        <p:guide pos="417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5" Type="http://schemas.openxmlformats.org/officeDocument/2006/relationships/slide" Target="slides/slide32.xml"/><Relationship Id="rId31" Type="http://schemas.openxmlformats.org/officeDocument/2006/relationships/slide" Target="slides/slide28.xml"/><Relationship Id="rId34" Type="http://schemas.openxmlformats.org/officeDocument/2006/relationships/slide" Target="slides/slide3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7" Type="http://schemas.openxmlformats.org/officeDocument/2006/relationships/slide" Target="slides/slide4.xml"/><Relationship Id="rId3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0" Type="http://schemas.openxmlformats.org/officeDocument/2006/relationships/slide" Target="slides/slide7.xml"/><Relationship Id="rId32" Type="http://schemas.openxmlformats.org/officeDocument/2006/relationships/slide" Target="slides/slide29.xml"/><Relationship Id="rId37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9" Type="http://schemas.openxmlformats.org/officeDocument/2006/relationships/slide" Target="slides/slide6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7" Type="http://schemas.openxmlformats.org/officeDocument/2006/relationships/slide" Target="slides/slide24.xml"/><Relationship Id="rId14" Type="http://schemas.openxmlformats.org/officeDocument/2006/relationships/slide" Target="slides/slide11.xml"/><Relationship Id="rId23" Type="http://schemas.openxmlformats.org/officeDocument/2006/relationships/slide" Target="slides/slide20.xml"/><Relationship Id="rId4" Type="http://schemas.openxmlformats.org/officeDocument/2006/relationships/slide" Target="slides/slide1.xml"/><Relationship Id="rId28" Type="http://schemas.openxmlformats.org/officeDocument/2006/relationships/slide" Target="slides/slide25.xml"/><Relationship Id="rId26" Type="http://schemas.openxmlformats.org/officeDocument/2006/relationships/slide" Target="slides/slide23.xml"/><Relationship Id="rId30" Type="http://schemas.openxmlformats.org/officeDocument/2006/relationships/slide" Target="slides/slide27.xml"/><Relationship Id="rId11" Type="http://schemas.openxmlformats.org/officeDocument/2006/relationships/slide" Target="slides/slide8.xml"/><Relationship Id="rId42" Type="http://schemas.openxmlformats.org/officeDocument/2006/relationships/tableStyles" Target="tableStyles.xml"/><Relationship Id="rId29" Type="http://schemas.openxmlformats.org/officeDocument/2006/relationships/slide" Target="slides/slide26.xml"/><Relationship Id="rId6" Type="http://schemas.openxmlformats.org/officeDocument/2006/relationships/slide" Target="slides/slide3.xml"/><Relationship Id="rId16" Type="http://schemas.openxmlformats.org/officeDocument/2006/relationships/slide" Target="slides/slide13.xml"/><Relationship Id="rId33" Type="http://schemas.openxmlformats.org/officeDocument/2006/relationships/slide" Target="slides/slide30.xml"/><Relationship Id="rId41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9" Type="http://schemas.openxmlformats.org/officeDocument/2006/relationships/slide" Target="slides/slide16.xml"/><Relationship Id="rId38" Type="http://schemas.openxmlformats.org/officeDocument/2006/relationships/printerSettings" Target="printerSettings/printerSettings1.bin"/><Relationship Id="rId20" Type="http://schemas.openxmlformats.org/officeDocument/2006/relationships/slide" Target="slides/slide17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" Type="http://schemas.openxmlformats.org/officeDocument/2006/relationships/slideMaster" Target="slideMasters/slideMaster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0A31A-19FD-E948-84FE-618494EECCDF}" type="datetimeFigureOut">
              <a:rPr lang="en-US" smtClean="0"/>
              <a:pPr/>
              <a:t>4/12/12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CE1B3-C980-6846-8849-6B0FF407A7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9418663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4DB9A1-F6A1-9D40-82E7-3633A601FD23}" type="datetimeFigureOut">
              <a:rPr lang="en-US" smtClean="0"/>
              <a:pPr/>
              <a:t>4/12/12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5324A-0D9B-9A43-AE72-6DBF244396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3802889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Layouts/_rels/slideLayout22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Layouts/_rels/slideLayout23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Layouts/_rels/slideLayout24.xml.rels><?xml version="1.0" encoding="UTF-8" standalone="yes"?>
<Relationships xmlns="http://schemas.openxmlformats.org/package/2006/relationships"><Relationship Id="rId4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5" Type="http://schemas.openxmlformats.org/officeDocument/2006/relationships/image" Target="../media/image12.png"/></Relationships>
</file>

<file path=ppt/slideLayouts/_rels/slideLayout25.xml.rels><?xml version="1.0" encoding="UTF-8" standalone="yes"?>
<Relationships xmlns="http://schemas.openxmlformats.org/package/2006/relationships"><Relationship Id="rId4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5" Type="http://schemas.openxmlformats.org/officeDocument/2006/relationships/image" Target="../media/image12.png"/></Relationships>
</file>

<file path=ppt/slideLayouts/_rels/slideLayout26.xml.rels><?xml version="1.0" encoding="UTF-8" standalone="yes"?>
<Relationships xmlns="http://schemas.openxmlformats.org/package/2006/relationships"><Relationship Id="rId4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5" Type="http://schemas.openxmlformats.org/officeDocument/2006/relationships/image" Target="../media/image12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07276"/>
                </a:solidFill>
              </a:defRPr>
            </a:lvl1pPr>
          </a:lstStyle>
          <a:p>
            <a:fld id="{9A080766-0BF8-8348-AE6A-8A4A559F6D3E}" type="datetime4">
              <a:rPr lang="en-US" smtClean="0"/>
              <a:pPr/>
              <a:t>April 12,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0727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07276"/>
                </a:solidFill>
              </a:defRPr>
            </a:lvl1pPr>
          </a:lstStyle>
          <a:p>
            <a:fld id="{A505DBE7-0ACF-E348-BBE2-A615BCE1D7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0" y="2628782"/>
            <a:ext cx="9144000" cy="1600438"/>
          </a:xfrm>
          <a:noFill/>
          <a:ln w="25400">
            <a:noFill/>
          </a:ln>
          <a:effectLst/>
        </p:spPr>
        <p:txBody>
          <a:bodyPr lIns="457200" tIns="457200" rIns="457200" bIns="457200" anchor="ctr">
            <a:spAutoFit/>
          </a:bodyPr>
          <a:lstStyle>
            <a:lvl1pPr algn="l">
              <a:defRPr sz="4400" b="1">
                <a:solidFill>
                  <a:srgbClr val="D575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4800600"/>
            <a:ext cx="8229600" cy="457200"/>
          </a:xfrm>
        </p:spPr>
        <p:txBody>
          <a:bodyPr anchor="t"/>
          <a:lstStyle>
            <a:lvl1pPr marL="0" indent="0" algn="l">
              <a:spcBef>
                <a:spcPts val="0"/>
              </a:spcBef>
              <a:buNone/>
              <a:defRPr cap="all" baseline="0">
                <a:solidFill>
                  <a:srgbClr val="70727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Presenter </a:t>
            </a:r>
            <a:r>
              <a:rPr lang="en-US" dirty="0" err="1" smtClean="0"/>
              <a:t>Name(S</a:t>
            </a:r>
            <a:r>
              <a:rPr lang="en-US" dirty="0" smtClean="0"/>
              <a:t>)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455613" y="5257800"/>
            <a:ext cx="8229600" cy="228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Click to add presenter organization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540477"/>
            <a:ext cx="8229600" cy="228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Click to add presentation event or location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506769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Full-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356613"/>
            <a:ext cx="6629400" cy="1005840"/>
          </a:xfrm>
        </p:spPr>
        <p:txBody>
          <a:bodyPr lIns="0" tIns="0" rIns="0" bIns="0" anchor="t">
            <a:spAutoFit/>
          </a:bodyPr>
          <a:lstStyle>
            <a:lvl1pPr algn="l">
              <a:defRPr sz="2500" b="1">
                <a:solidFill>
                  <a:srgbClr val="D575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AEF710-8C28-6546-9604-880FB4645B21}" type="datetime4">
              <a:rPr lang="en-US" smtClean="0"/>
              <a:pPr/>
              <a:t>April 12, 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505DBE7-0ACF-E348-BBE2-A615BCE1D7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828797"/>
            <a:ext cx="8229600" cy="4343400"/>
          </a:xfrm>
        </p:spPr>
        <p:txBody>
          <a:bodyPr lIns="0" tIns="0" rIns="0"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4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4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143591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Full-Color Background + 2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356613"/>
            <a:ext cx="6629400" cy="1005840"/>
          </a:xfrm>
        </p:spPr>
        <p:txBody>
          <a:bodyPr lIns="0" tIns="0" rIns="0" bIns="0" anchor="t">
            <a:spAutoFit/>
          </a:bodyPr>
          <a:lstStyle>
            <a:lvl1pPr algn="l">
              <a:defRPr sz="2500" b="1">
                <a:solidFill>
                  <a:srgbClr val="D575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DA9E2A-8607-5C4E-8C0A-43148951D912}" type="datetime4">
              <a:rPr lang="en-US" smtClean="0"/>
              <a:pPr/>
              <a:t>April 12, 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505DBE7-0ACF-E348-BBE2-A615BCE1D7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797"/>
            <a:ext cx="3886200" cy="4343400"/>
          </a:xfrm>
        </p:spPr>
        <p:txBody>
          <a:bodyPr lIns="0" tIns="0" rIns="0" bIns="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rgbClr val="000000"/>
                </a:solidFill>
                <a:latin typeface="Arial"/>
                <a:cs typeface="Arial"/>
              </a:defRPr>
            </a:lvl2pPr>
            <a:lvl3pPr>
              <a:defRPr sz="1600">
                <a:solidFill>
                  <a:srgbClr val="000000"/>
                </a:solidFill>
                <a:latin typeface="Arial"/>
                <a:cs typeface="Arial"/>
              </a:defRPr>
            </a:lvl3pPr>
            <a:lvl4pPr>
              <a:defRPr sz="1400">
                <a:solidFill>
                  <a:srgbClr val="000000"/>
                </a:solidFill>
                <a:latin typeface="Arial"/>
                <a:cs typeface="Arial"/>
              </a:defRPr>
            </a:lvl4pPr>
            <a:lvl5pPr>
              <a:defRPr sz="1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828797"/>
            <a:ext cx="3886200" cy="4343400"/>
          </a:xfrm>
        </p:spPr>
        <p:txBody>
          <a:bodyPr lIns="0" tIns="0" bIns="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rgbClr val="000000"/>
                </a:solidFill>
                <a:latin typeface="Arial"/>
                <a:cs typeface="Arial"/>
              </a:defRPr>
            </a:lvl2pPr>
            <a:lvl3pPr>
              <a:defRPr sz="1600">
                <a:solidFill>
                  <a:srgbClr val="000000"/>
                </a:solidFill>
                <a:latin typeface="Arial"/>
                <a:cs typeface="Arial"/>
              </a:defRPr>
            </a:lvl3pPr>
            <a:lvl4pPr>
              <a:defRPr sz="1400">
                <a:solidFill>
                  <a:srgbClr val="000000"/>
                </a:solidFill>
                <a:latin typeface="Arial"/>
                <a:cs typeface="Arial"/>
              </a:defRPr>
            </a:lvl4pPr>
            <a:lvl5pPr>
              <a:defRPr sz="1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693710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Full-Color Background + 2-Column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356613"/>
            <a:ext cx="6629400" cy="1005840"/>
          </a:xfrm>
        </p:spPr>
        <p:txBody>
          <a:bodyPr lIns="0" tIns="0" rIns="0" bIns="0" anchor="t">
            <a:spAutoFit/>
          </a:bodyPr>
          <a:lstStyle>
            <a:lvl1pPr algn="l">
              <a:defRPr sz="2500" b="1">
                <a:solidFill>
                  <a:srgbClr val="D575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78605C4-A25A-B649-99D1-F205BCD3665C}" type="datetime4">
              <a:rPr lang="en-US" smtClean="0"/>
              <a:pPr/>
              <a:t>April 12, 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505DBE7-0ACF-E348-BBE2-A615BCE1D7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799"/>
            <a:ext cx="3886200" cy="640080"/>
          </a:xfrm>
        </p:spPr>
        <p:txBody>
          <a:bodyPr lIns="0" tIns="0" rIns="0" bIns="0" anchor="t">
            <a:sp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14599"/>
            <a:ext cx="3886200" cy="3657600"/>
          </a:xfrm>
        </p:spPr>
        <p:txBody>
          <a:bodyPr lIns="0" tIns="0" rIns="0" bIns="0">
            <a:sp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600">
                <a:latin typeface="Arial"/>
                <a:cs typeface="Arial"/>
              </a:defRPr>
            </a:lvl3pPr>
            <a:lvl4pPr>
              <a:defRPr sz="1400">
                <a:latin typeface="Arial"/>
                <a:cs typeface="Arial"/>
              </a:defRPr>
            </a:lvl4pPr>
            <a:lvl5pPr>
              <a:defRPr sz="14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828799"/>
            <a:ext cx="3886200" cy="640080"/>
          </a:xfrm>
        </p:spPr>
        <p:txBody>
          <a:bodyPr lIns="0" tIns="0" rIns="0" bIns="0" anchor="t">
            <a:sp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514599"/>
            <a:ext cx="3886200" cy="3657600"/>
          </a:xfrm>
        </p:spPr>
        <p:txBody>
          <a:bodyPr lIns="0" tIns="0" rIns="0" bIns="0">
            <a:sp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600">
                <a:latin typeface="Arial"/>
                <a:cs typeface="Arial"/>
              </a:defRPr>
            </a:lvl3pPr>
            <a:lvl4pPr>
              <a:defRPr sz="1400">
                <a:latin typeface="Arial"/>
                <a:cs typeface="Arial"/>
              </a:defRPr>
            </a:lvl4pPr>
            <a:lvl5pPr>
              <a:defRPr sz="14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4537656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Full-Color Background +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356613"/>
            <a:ext cx="6629400" cy="1005840"/>
          </a:xfrm>
        </p:spPr>
        <p:txBody>
          <a:bodyPr lIns="0" tIns="0" rIns="0" bIns="0" anchor="t">
            <a:spAutoFit/>
          </a:bodyPr>
          <a:lstStyle>
            <a:lvl1pPr algn="l">
              <a:defRPr sz="2500" b="1">
                <a:solidFill>
                  <a:srgbClr val="D575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8CD72E9-4AED-4D4C-8150-C415CA6AC4E9}" type="datetime4">
              <a:rPr lang="en-US" smtClean="0"/>
              <a:pPr/>
              <a:t>April 12, 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505DBE7-0ACF-E348-BBE2-A615BCE1D7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828800"/>
            <a:ext cx="8229600" cy="3429000"/>
          </a:xfrm>
        </p:spPr>
        <p:txBody>
          <a:bodyPr lIns="0" tIns="0" rIns="0" bIns="0" anchor="ctr">
            <a:spAutoFit/>
          </a:bodyPr>
          <a:lstStyle>
            <a:lvl1pPr marL="0" indent="0" algn="ctr">
              <a:buNone/>
              <a:defRPr sz="1800" i="1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486400"/>
            <a:ext cx="8229600" cy="685800"/>
          </a:xfrm>
        </p:spPr>
        <p:txBody>
          <a:bodyPr lIns="0" tIns="0" rIns="0" bIns="0">
            <a:spAutoFit/>
          </a:bodyPr>
          <a:lstStyle>
            <a:lvl1pPr marL="0" indent="0">
              <a:buNone/>
              <a:defRPr sz="1400"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884637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Full-Color Background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356613"/>
            <a:ext cx="6629400" cy="1005840"/>
          </a:xfrm>
        </p:spPr>
        <p:txBody>
          <a:bodyPr lIns="0" tIns="0" rIns="0" bIns="0" anchor="t">
            <a:spAutoFit/>
          </a:bodyPr>
          <a:lstStyle>
            <a:lvl1pPr algn="l">
              <a:defRPr sz="2500" b="1">
                <a:solidFill>
                  <a:srgbClr val="D575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F589BE-4EC2-DF4F-9D75-1E8273666669}" type="datetime4">
              <a:rPr lang="en-US" smtClean="0"/>
              <a:pPr/>
              <a:t>April 12, 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505DBE7-0ACF-E348-BBE2-A615BCE1D7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5517344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0" y="2628782"/>
            <a:ext cx="9144000" cy="1600438"/>
          </a:xfrm>
          <a:noFill/>
          <a:ln w="25400">
            <a:noFill/>
          </a:ln>
          <a:effectLst/>
        </p:spPr>
        <p:txBody>
          <a:bodyPr lIns="457200" tIns="457200" rIns="457200" bIns="457200" anchor="ctr">
            <a:spAutoFit/>
          </a:bodyPr>
          <a:lstStyle>
            <a:lvl1pPr algn="l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4800600"/>
            <a:ext cx="8229600" cy="457200"/>
          </a:xfrm>
        </p:spPr>
        <p:txBody>
          <a:bodyPr anchor="t"/>
          <a:lstStyle>
            <a:lvl1pPr marL="0" indent="0" algn="l">
              <a:spcBef>
                <a:spcPts val="0"/>
              </a:spcBef>
              <a:buNone/>
              <a:defRPr cap="all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Presenter </a:t>
            </a:r>
            <a:r>
              <a:rPr lang="en-US" dirty="0" err="1" smtClean="0"/>
              <a:t>Name(S</a:t>
            </a:r>
            <a:r>
              <a:rPr lang="en-US" dirty="0" smtClean="0"/>
              <a:t>)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 sz="900">
                <a:solidFill>
                  <a:srgbClr val="FFFFFF"/>
                </a:solidFill>
              </a:defRPr>
            </a:lvl1pPr>
          </a:lstStyle>
          <a:p>
            <a:fld id="{72722D68-B255-A94C-A3CB-3E687CBC89EF}" type="datetime4">
              <a:rPr lang="en-US" smtClean="0"/>
              <a:pPr/>
              <a:t>April 12, 2012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PNNL &amp; UW Confidential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900">
                <a:solidFill>
                  <a:srgbClr val="FFFFFF"/>
                </a:solidFill>
              </a:defRPr>
            </a:lvl1pPr>
          </a:lstStyle>
          <a:p>
            <a:fld id="{03722D57-58D6-9447-A6D5-A97F6C35A8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455613" y="5257800"/>
            <a:ext cx="8229600" cy="228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add presenter organization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540477"/>
            <a:ext cx="8229600" cy="228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add presentation event or location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1699113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-Line 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987552"/>
            <a:ext cx="9144000" cy="58704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56614"/>
            <a:ext cx="6629400" cy="621792"/>
          </a:xfrm>
        </p:spPr>
        <p:txBody>
          <a:bodyPr lIns="0" tIns="0" rIns="0" bIns="0" anchor="t" anchorCtr="0">
            <a:spAutoFit/>
          </a:bodyPr>
          <a:lstStyle>
            <a:lvl1pPr algn="l">
              <a:defRPr sz="25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371596"/>
            <a:ext cx="8229600" cy="4800600"/>
          </a:xfrm>
        </p:spPr>
        <p:txBody>
          <a:bodyPr lIns="0" tIns="0" rIns="0" bIns="0">
            <a:spAutoFit/>
          </a:bodyPr>
          <a:lstStyle>
            <a:lvl1pPr marL="342900" indent="-342900">
              <a:buSzPct val="100000"/>
              <a:buFontTx/>
              <a:buBlip>
                <a:blip r:embed="rId2"/>
              </a:buBlip>
              <a:defRPr sz="2000"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800">
                <a:latin typeface="Arial"/>
                <a:cs typeface="Arial"/>
              </a:defRPr>
            </a:lvl2pPr>
            <a:lvl3pPr marL="1143000" indent="-228600">
              <a:buSzPct val="100000"/>
              <a:buFontTx/>
              <a:buBlip>
                <a:blip r:embed="rId4"/>
              </a:buBlip>
              <a:defRPr sz="1600">
                <a:latin typeface="Arial"/>
                <a:cs typeface="Arial"/>
              </a:defRPr>
            </a:lvl3pPr>
            <a:lvl4pPr marL="1600200" indent="-228600">
              <a:buSzPct val="100000"/>
              <a:buFontTx/>
              <a:buBlip>
                <a:blip r:embed="rId5"/>
              </a:buBlip>
              <a:defRPr sz="1400">
                <a:latin typeface="Arial"/>
                <a:cs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 lIns="0" tIns="0" rIns="0" bIns="0"/>
          <a:lstStyle>
            <a:lvl1pPr>
              <a:defRPr sz="900">
                <a:latin typeface="Arial"/>
                <a:cs typeface="Arial"/>
              </a:defRPr>
            </a:lvl1pPr>
          </a:lstStyle>
          <a:p>
            <a:fld id="{D11E647B-2526-554A-8D8B-54D170A77B52}" type="datetime4">
              <a:rPr lang="en-US" smtClean="0"/>
              <a:pPr/>
              <a:t>April 12, 2012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 lIns="0" tIns="0" rIns="0" bIns="0"/>
          <a:lstStyle>
            <a:lvl1pPr>
              <a:defRPr sz="900">
                <a:latin typeface="Arial"/>
                <a:cs typeface="Arial"/>
              </a:defRPr>
            </a:lvl1pPr>
          </a:lstStyle>
          <a:p>
            <a:fld id="{03722D57-58D6-9447-A6D5-A97F6C35A8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</p:spPr>
        <p:txBody>
          <a:bodyPr lIns="0" tIns="0" rIns="0" bIns="0"/>
          <a:lstStyle>
            <a:lvl1pPr>
              <a:defRPr sz="900">
                <a:latin typeface="Arial"/>
                <a:cs typeface="Arial"/>
              </a:defRPr>
            </a:lvl1pPr>
          </a:lstStyle>
          <a:p>
            <a:r>
              <a:rPr lang="en-US" dirty="0" smtClean="0"/>
              <a:t>PNNL &amp; UW Confidential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9343566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-Line Title + 2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987552"/>
            <a:ext cx="9144000" cy="58704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356614"/>
            <a:ext cx="6629400" cy="621792"/>
          </a:xfrm>
        </p:spPr>
        <p:txBody>
          <a:bodyPr lIns="0" tIns="0" rIns="0" bIns="0" anchor="t">
            <a:spAutoFit/>
          </a:bodyPr>
          <a:lstStyle>
            <a:lvl1pPr algn="l">
              <a:defRPr sz="25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 lIns="0" tIns="0" rIns="0" bIns="0"/>
          <a:lstStyle>
            <a:lvl1pPr>
              <a:defRPr sz="900">
                <a:latin typeface="Arial"/>
                <a:cs typeface="Arial"/>
              </a:defRPr>
            </a:lvl1pPr>
          </a:lstStyle>
          <a:p>
            <a:fld id="{5516A233-C441-7B49-8728-983BDB24CC5F}" type="datetime4">
              <a:rPr lang="en-US" smtClean="0"/>
              <a:pPr/>
              <a:t>April 12, 2012</a:t>
            </a:fld>
            <a:endParaRPr lang="en-US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 lIns="0" tIns="0" rIns="0" bIns="0"/>
          <a:lstStyle>
            <a:lvl1pPr>
              <a:defRPr sz="900">
                <a:latin typeface="Arial"/>
                <a:cs typeface="Arial"/>
              </a:defRPr>
            </a:lvl1pPr>
          </a:lstStyle>
          <a:p>
            <a:r>
              <a:rPr lang="en-US" dirty="0" smtClean="0"/>
              <a:t>PNNL &amp; UW Confidential</a:t>
            </a:r>
          </a:p>
        </p:txBody>
      </p:sp>
      <p:sp>
        <p:nvSpPr>
          <p:cNvPr id="1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lIns="0" tIns="0" rIns="0" bIns="0"/>
          <a:lstStyle>
            <a:lvl1pPr>
              <a:defRPr sz="900">
                <a:latin typeface="Arial"/>
                <a:cs typeface="Arial"/>
              </a:defRPr>
            </a:lvl1pPr>
          </a:lstStyle>
          <a:p>
            <a:fld id="{03722D57-58D6-9447-A6D5-A97F6C35A8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371596"/>
            <a:ext cx="3886200" cy="4800600"/>
          </a:xfrm>
        </p:spPr>
        <p:txBody>
          <a:bodyPr lIns="0" tIns="0" rIns="0" bIns="0">
            <a:spAutoFit/>
          </a:bodyPr>
          <a:lstStyle>
            <a:lvl1pPr marL="342900" indent="-342900">
              <a:buSzPct val="100000"/>
              <a:buFontTx/>
              <a:buBlip>
                <a:blip r:embed="rId2"/>
              </a:buBlip>
              <a:defRPr sz="2000"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800">
                <a:latin typeface="Arial"/>
                <a:cs typeface="Arial"/>
              </a:defRPr>
            </a:lvl2pPr>
            <a:lvl3pPr marL="1143000" indent="-228600">
              <a:buSzPct val="100000"/>
              <a:buFontTx/>
              <a:buBlip>
                <a:blip r:embed="rId4"/>
              </a:buBlip>
              <a:defRPr sz="1600">
                <a:latin typeface="Arial"/>
                <a:cs typeface="Arial"/>
              </a:defRPr>
            </a:lvl3pPr>
            <a:lvl4pPr marL="1600200" indent="-228600">
              <a:buSzPct val="100000"/>
              <a:buFontTx/>
              <a:buBlip>
                <a:blip r:embed="rId5"/>
              </a:buBlip>
              <a:defRPr sz="1400">
                <a:latin typeface="Arial"/>
                <a:cs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3"/>
          </p:nvPr>
        </p:nvSpPr>
        <p:spPr>
          <a:xfrm>
            <a:off x="4800600" y="1369118"/>
            <a:ext cx="3886200" cy="4800600"/>
          </a:xfrm>
        </p:spPr>
        <p:txBody>
          <a:bodyPr lIns="0" tIns="0" rIns="0" bIns="0">
            <a:spAutoFit/>
          </a:bodyPr>
          <a:lstStyle>
            <a:lvl1pPr marL="342900" indent="-342900">
              <a:buSzPct val="100000"/>
              <a:buFontTx/>
              <a:buBlip>
                <a:blip r:embed="rId2"/>
              </a:buBlip>
              <a:defRPr sz="2000"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800">
                <a:latin typeface="Arial"/>
                <a:cs typeface="Arial"/>
              </a:defRPr>
            </a:lvl2pPr>
            <a:lvl3pPr marL="1143000" indent="-228600">
              <a:buSzPct val="100000"/>
              <a:buFontTx/>
              <a:buBlip>
                <a:blip r:embed="rId4"/>
              </a:buBlip>
              <a:defRPr sz="1600">
                <a:latin typeface="Arial"/>
                <a:cs typeface="Arial"/>
              </a:defRPr>
            </a:lvl3pPr>
            <a:lvl4pPr marL="1600200" indent="-228600">
              <a:buSzPct val="100000"/>
              <a:buFontTx/>
              <a:buBlip>
                <a:blip r:embed="rId5"/>
              </a:buBlip>
              <a:defRPr sz="1400">
                <a:latin typeface="Arial"/>
                <a:cs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8379858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-Line Title + 2-Column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987552"/>
            <a:ext cx="9144000" cy="58704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356614"/>
            <a:ext cx="6629400" cy="621792"/>
          </a:xfrm>
        </p:spPr>
        <p:txBody>
          <a:bodyPr lIns="0" tIns="0" rIns="0" bIns="0" anchor="t">
            <a:spAutoFit/>
          </a:bodyPr>
          <a:lstStyle>
            <a:lvl1pPr algn="l">
              <a:defRPr sz="25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3886200" cy="640080"/>
          </a:xfrm>
        </p:spPr>
        <p:txBody>
          <a:bodyPr lIns="0" tIns="0" rIns="0" bIns="0" anchor="t">
            <a:sp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371599"/>
            <a:ext cx="3886200" cy="640080"/>
          </a:xfrm>
        </p:spPr>
        <p:txBody>
          <a:bodyPr lIns="0" tIns="0" rIns="0" bIns="0" anchor="t">
            <a:sp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 lIns="0" tIns="0" rIns="0" bIns="0"/>
          <a:lstStyle>
            <a:lvl1pPr>
              <a:defRPr sz="900">
                <a:latin typeface="Arial"/>
                <a:cs typeface="Arial"/>
              </a:defRPr>
            </a:lvl1pPr>
          </a:lstStyle>
          <a:p>
            <a:fld id="{9ADF8008-A3A8-D94F-BA03-3F18FE570F74}" type="datetime4">
              <a:rPr lang="en-US" smtClean="0"/>
              <a:pPr/>
              <a:t>April 12, 2012</a:t>
            </a:fld>
            <a:endParaRPr lang="en-US" dirty="0"/>
          </a:p>
        </p:txBody>
      </p:sp>
      <p:sp>
        <p:nvSpPr>
          <p:cNvPr id="23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 lIns="0" tIns="0" rIns="0" bIns="0"/>
          <a:lstStyle>
            <a:lvl1pPr>
              <a:defRPr sz="900">
                <a:latin typeface="Arial"/>
                <a:cs typeface="Arial"/>
              </a:defRPr>
            </a:lvl1pPr>
          </a:lstStyle>
          <a:p>
            <a:r>
              <a:rPr lang="en-US" dirty="0" smtClean="0"/>
              <a:t>PNNL &amp; UW Confidential</a:t>
            </a:r>
          </a:p>
        </p:txBody>
      </p:sp>
      <p:sp>
        <p:nvSpPr>
          <p:cNvPr id="24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lIns="0" tIns="0" rIns="0" bIns="0"/>
          <a:lstStyle>
            <a:lvl1pPr>
              <a:defRPr sz="900">
                <a:latin typeface="Arial"/>
                <a:cs typeface="Arial"/>
              </a:defRPr>
            </a:lvl1pPr>
          </a:lstStyle>
          <a:p>
            <a:fld id="{03722D57-58D6-9447-A6D5-A97F6C35A8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Content Placeholder 2"/>
          <p:cNvSpPr>
            <a:spLocks noGrp="1"/>
          </p:cNvSpPr>
          <p:nvPr>
            <p:ph idx="15"/>
          </p:nvPr>
        </p:nvSpPr>
        <p:spPr>
          <a:xfrm>
            <a:off x="457200" y="2059241"/>
            <a:ext cx="3886200" cy="4114800"/>
          </a:xfrm>
        </p:spPr>
        <p:txBody>
          <a:bodyPr lIns="0" tIns="0" rIns="0" bIns="0">
            <a:spAutoFit/>
          </a:bodyPr>
          <a:lstStyle>
            <a:lvl1pPr marL="342900" indent="-342900">
              <a:buSzPct val="100000"/>
              <a:buFontTx/>
              <a:buBlip>
                <a:blip r:embed="rId2"/>
              </a:buBlip>
              <a:defRPr sz="2000"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800">
                <a:latin typeface="Arial"/>
                <a:cs typeface="Arial"/>
              </a:defRPr>
            </a:lvl2pPr>
            <a:lvl3pPr marL="1143000" indent="-228600">
              <a:buSzPct val="100000"/>
              <a:buFontTx/>
              <a:buBlip>
                <a:blip r:embed="rId4"/>
              </a:buBlip>
              <a:defRPr sz="1600">
                <a:latin typeface="Arial"/>
                <a:cs typeface="Arial"/>
              </a:defRPr>
            </a:lvl3pPr>
            <a:lvl4pPr marL="1600200" indent="-228600">
              <a:buSzPct val="100000"/>
              <a:buFontTx/>
              <a:buBlip>
                <a:blip r:embed="rId5"/>
              </a:buBlip>
              <a:defRPr sz="1400">
                <a:latin typeface="Arial"/>
                <a:cs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6"/>
          </p:nvPr>
        </p:nvSpPr>
        <p:spPr>
          <a:xfrm>
            <a:off x="4800600" y="2056763"/>
            <a:ext cx="3886200" cy="4114800"/>
          </a:xfrm>
        </p:spPr>
        <p:txBody>
          <a:bodyPr lIns="0" tIns="0" rIns="0" bIns="0">
            <a:spAutoFit/>
          </a:bodyPr>
          <a:lstStyle>
            <a:lvl1pPr marL="342900" indent="-342900">
              <a:buSzPct val="100000"/>
              <a:buFontTx/>
              <a:buBlip>
                <a:blip r:embed="rId2"/>
              </a:buBlip>
              <a:defRPr sz="2000"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800">
                <a:latin typeface="Arial"/>
                <a:cs typeface="Arial"/>
              </a:defRPr>
            </a:lvl2pPr>
            <a:lvl3pPr marL="1143000" indent="-228600">
              <a:buSzPct val="100000"/>
              <a:buFontTx/>
              <a:buBlip>
                <a:blip r:embed="rId4"/>
              </a:buBlip>
              <a:defRPr sz="1600">
                <a:latin typeface="Arial"/>
                <a:cs typeface="Arial"/>
              </a:defRPr>
            </a:lvl3pPr>
            <a:lvl4pPr marL="1600200" indent="-228600">
              <a:buSzPct val="100000"/>
              <a:buFontTx/>
              <a:buBlip>
                <a:blip r:embed="rId5"/>
              </a:buBlip>
              <a:defRPr sz="1400">
                <a:latin typeface="Arial"/>
                <a:cs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1932877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-Line Title +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987552"/>
            <a:ext cx="9144000" cy="58704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356614"/>
            <a:ext cx="6629400" cy="621792"/>
          </a:xfrm>
        </p:spPr>
        <p:txBody>
          <a:bodyPr lIns="0" tIns="0" rIns="0" bIns="0" anchor="t" anchorCtr="0">
            <a:spAutoFit/>
          </a:bodyPr>
          <a:lstStyle>
            <a:lvl1pPr algn="l">
              <a:defRPr sz="25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371600"/>
            <a:ext cx="8229600" cy="3886200"/>
          </a:xfrm>
        </p:spPr>
        <p:txBody>
          <a:bodyPr lIns="0" tIns="0" rIns="0" bIns="0" anchor="ctr">
            <a:spAutoFit/>
          </a:bodyPr>
          <a:lstStyle>
            <a:lvl1pPr marL="0" indent="0" algn="ctr">
              <a:buNone/>
              <a:defRPr sz="1800" i="1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486400"/>
            <a:ext cx="8229600" cy="685800"/>
          </a:xfrm>
        </p:spPr>
        <p:txBody>
          <a:bodyPr lIns="0" tIns="0" rIns="0" bIns="0">
            <a:spAutoFit/>
          </a:bodyPr>
          <a:lstStyle>
            <a:lvl1pPr marL="0" indent="0">
              <a:buNone/>
              <a:defRPr sz="1400"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 lIns="0" tIns="0" rIns="0" bIns="0"/>
          <a:lstStyle>
            <a:lvl1pPr>
              <a:defRPr sz="900">
                <a:latin typeface="Arial"/>
                <a:cs typeface="Arial"/>
              </a:defRPr>
            </a:lvl1pPr>
          </a:lstStyle>
          <a:p>
            <a:fld id="{AB913CE7-CFD7-D244-9CF5-91B28CB73AAE}" type="datetime4">
              <a:rPr lang="en-US" smtClean="0"/>
              <a:pPr/>
              <a:t>April 12, 2012</a:t>
            </a:fld>
            <a:endParaRPr lang="en-US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 lIns="0" tIns="0" rIns="0" bIns="0"/>
          <a:lstStyle>
            <a:lvl1pPr>
              <a:defRPr sz="900">
                <a:latin typeface="Arial"/>
                <a:cs typeface="Arial"/>
              </a:defRPr>
            </a:lvl1pPr>
          </a:lstStyle>
          <a:p>
            <a:r>
              <a:rPr lang="en-US" dirty="0" smtClean="0"/>
              <a:t>PNNL &amp; UW Confidential</a:t>
            </a:r>
          </a:p>
        </p:txBody>
      </p:sp>
      <p:sp>
        <p:nvSpPr>
          <p:cNvPr id="1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lIns="0" tIns="0" rIns="0" bIns="0"/>
          <a:lstStyle>
            <a:lvl1pPr>
              <a:defRPr sz="900">
                <a:latin typeface="Arial"/>
                <a:cs typeface="Arial"/>
              </a:defRPr>
            </a:lvl1pPr>
          </a:lstStyle>
          <a:p>
            <a:fld id="{03722D57-58D6-9447-A6D5-A97F6C35A8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69625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-Line 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987552"/>
            <a:ext cx="9144000" cy="58704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356613"/>
            <a:ext cx="6629400" cy="621792"/>
          </a:xfrm>
        </p:spPr>
        <p:txBody>
          <a:bodyPr lIns="0" tIns="0" rIns="0" bIns="0" anchor="t" anchorCtr="0">
            <a:spAutoFit/>
          </a:bodyPr>
          <a:lstStyle>
            <a:lvl1pPr algn="l">
              <a:defRPr sz="2500" b="1">
                <a:solidFill>
                  <a:srgbClr val="D575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371598"/>
            <a:ext cx="8229600" cy="4800600"/>
          </a:xfrm>
        </p:spPr>
        <p:txBody>
          <a:bodyPr lIns="0" tIns="0" rIns="0" bIns="0">
            <a:sp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600">
                <a:latin typeface="Arial"/>
                <a:cs typeface="Arial"/>
              </a:defRPr>
            </a:lvl3pPr>
            <a:lvl4pPr>
              <a:defRPr sz="1400">
                <a:latin typeface="Arial"/>
                <a:cs typeface="Arial"/>
              </a:defRPr>
            </a:lvl4pPr>
            <a:lvl5pPr>
              <a:defRPr sz="14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07276"/>
                </a:solidFill>
              </a:defRPr>
            </a:lvl1pPr>
          </a:lstStyle>
          <a:p>
            <a:fld id="{571B0C3B-3A7D-3848-B824-737E096AF391}" type="datetime4">
              <a:rPr lang="en-US" smtClean="0"/>
              <a:pPr/>
              <a:t>April 12,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0727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07276"/>
                </a:solidFill>
              </a:defRPr>
            </a:lvl1pPr>
          </a:lstStyle>
          <a:p>
            <a:fld id="{A505DBE7-0ACF-E348-BBE2-A615BCE1D7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0995709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-Line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987552"/>
            <a:ext cx="9144000" cy="58704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356614"/>
            <a:ext cx="6629400" cy="621792"/>
          </a:xfrm>
        </p:spPr>
        <p:txBody>
          <a:bodyPr lIns="0" tIns="0" rIns="0" bIns="0" anchor="t">
            <a:spAutoFit/>
          </a:bodyPr>
          <a:lstStyle>
            <a:lvl1pPr algn="l">
              <a:defRPr sz="25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 lIns="0" tIns="0" rIns="0" bIns="0"/>
          <a:lstStyle>
            <a:lvl1pPr>
              <a:defRPr sz="900">
                <a:latin typeface="Arial"/>
                <a:cs typeface="Arial"/>
              </a:defRPr>
            </a:lvl1pPr>
          </a:lstStyle>
          <a:p>
            <a:fld id="{3613C8CB-43D8-CE4B-9FBA-0A4A4D7DDC27}" type="datetime4">
              <a:rPr lang="en-US" smtClean="0"/>
              <a:pPr/>
              <a:t>April 12, 2012</a:t>
            </a:fld>
            <a:endParaRPr lang="en-US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 lIns="0" tIns="0" rIns="0" bIns="0"/>
          <a:lstStyle>
            <a:lvl1pPr>
              <a:defRPr sz="900">
                <a:latin typeface="Arial"/>
                <a:cs typeface="Arial"/>
              </a:defRPr>
            </a:lvl1pPr>
          </a:lstStyle>
          <a:p>
            <a:r>
              <a:rPr lang="en-US" dirty="0" smtClean="0"/>
              <a:t>PNNL &amp; UW Confidential</a:t>
            </a:r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lIns="0" tIns="0" rIns="0" bIns="0"/>
          <a:lstStyle>
            <a:lvl1pPr>
              <a:defRPr sz="900">
                <a:latin typeface="Arial"/>
                <a:cs typeface="Arial"/>
              </a:defRPr>
            </a:lvl1pPr>
          </a:lstStyle>
          <a:p>
            <a:fld id="{03722D57-58D6-9447-A6D5-A97F6C35A8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5534736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2-Line 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371600"/>
            <a:ext cx="9144000" cy="5486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56614"/>
            <a:ext cx="6629400" cy="1005840"/>
          </a:xfrm>
        </p:spPr>
        <p:txBody>
          <a:bodyPr lIns="0" tIns="0" rIns="0" bIns="0" anchor="t" anchorCtr="0">
            <a:spAutoFit/>
          </a:bodyPr>
          <a:lstStyle>
            <a:lvl1pPr algn="l">
              <a:defRPr sz="25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Date Placeholder 8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 lIns="0" tIns="0" rIns="0" bIns="0"/>
          <a:lstStyle>
            <a:lvl1pPr>
              <a:defRPr sz="900">
                <a:latin typeface="Arial"/>
                <a:cs typeface="Arial"/>
              </a:defRPr>
            </a:lvl1pPr>
          </a:lstStyle>
          <a:p>
            <a:fld id="{295A8C86-62E8-7241-8327-8973F14C6094}" type="datetime4">
              <a:rPr lang="en-US" smtClean="0"/>
              <a:pPr/>
              <a:t>April 12, 2012</a:t>
            </a:fld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 lIns="0" tIns="0" rIns="0" bIns="0"/>
          <a:lstStyle>
            <a:lvl1pPr>
              <a:defRPr sz="900">
                <a:latin typeface="Arial"/>
                <a:cs typeface="Arial"/>
              </a:defRPr>
            </a:lvl1pPr>
          </a:lstStyle>
          <a:p>
            <a:fld id="{03722D57-58D6-9447-A6D5-A97F6C35A8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</p:spPr>
        <p:txBody>
          <a:bodyPr lIns="0" tIns="0" rIns="0" bIns="0"/>
          <a:lstStyle>
            <a:lvl1pPr>
              <a:defRPr sz="9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43400"/>
          </a:xfrm>
        </p:spPr>
        <p:txBody>
          <a:bodyPr lIns="0" tIns="0" rIns="0" bIns="0">
            <a:spAutoFit/>
          </a:bodyPr>
          <a:lstStyle>
            <a:lvl1pPr marL="342900" indent="-342900">
              <a:buSzPct val="100000"/>
              <a:buFontTx/>
              <a:buBlip>
                <a:blip r:embed="rId2"/>
              </a:buBlip>
              <a:defRPr sz="2000"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800">
                <a:latin typeface="Arial"/>
                <a:cs typeface="Arial"/>
              </a:defRPr>
            </a:lvl2pPr>
            <a:lvl3pPr marL="1143000" indent="-228600">
              <a:buSzPct val="100000"/>
              <a:buFontTx/>
              <a:buBlip>
                <a:blip r:embed="rId4"/>
              </a:buBlip>
              <a:defRPr sz="1600">
                <a:latin typeface="Arial"/>
                <a:cs typeface="Arial"/>
              </a:defRPr>
            </a:lvl3pPr>
            <a:lvl4pPr marL="1600200" indent="-228600">
              <a:buSzPct val="100000"/>
              <a:buFontTx/>
              <a:buBlip>
                <a:blip r:embed="rId5"/>
              </a:buBlip>
              <a:defRPr sz="1400">
                <a:latin typeface="Arial"/>
                <a:cs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4882463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2-Line Title + 2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1371600"/>
            <a:ext cx="9144000" cy="5486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356614"/>
            <a:ext cx="6629400" cy="1005840"/>
          </a:xfrm>
        </p:spPr>
        <p:txBody>
          <a:bodyPr lIns="0" tIns="0" rIns="0" bIns="0" anchor="t">
            <a:spAutoFit/>
          </a:bodyPr>
          <a:lstStyle>
            <a:lvl1pPr algn="l">
              <a:defRPr sz="25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 lIns="0" tIns="0" rIns="0" bIns="0"/>
          <a:lstStyle>
            <a:lvl1pPr>
              <a:defRPr sz="900">
                <a:latin typeface="Arial"/>
                <a:cs typeface="Arial"/>
              </a:defRPr>
            </a:lvl1pPr>
          </a:lstStyle>
          <a:p>
            <a:fld id="{A67F5DE3-4E7A-1F49-B8B8-4C0F1552EA37}" type="datetime4">
              <a:rPr lang="en-US" smtClean="0"/>
              <a:pPr/>
              <a:t>April 12, 2012</a:t>
            </a:fld>
            <a:endParaRPr lang="en-US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 lIns="0" tIns="0" rIns="0" bIns="0"/>
          <a:lstStyle>
            <a:lvl1pPr>
              <a:defRPr sz="900"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lIns="0" tIns="0" rIns="0" bIns="0"/>
          <a:lstStyle>
            <a:lvl1pPr>
              <a:defRPr sz="900">
                <a:latin typeface="Arial"/>
                <a:cs typeface="Arial"/>
              </a:defRPr>
            </a:lvl1pPr>
          </a:lstStyle>
          <a:p>
            <a:fld id="{03722D57-58D6-9447-A6D5-A97F6C35A8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3886200" cy="4343400"/>
          </a:xfrm>
        </p:spPr>
        <p:txBody>
          <a:bodyPr lIns="0" tIns="0" rIns="0" bIns="0">
            <a:spAutoFit/>
          </a:bodyPr>
          <a:lstStyle>
            <a:lvl1pPr marL="342900" indent="-342900">
              <a:buSzPct val="100000"/>
              <a:buFontTx/>
              <a:buBlip>
                <a:blip r:embed="rId2"/>
              </a:buBlip>
              <a:defRPr sz="2000"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800">
                <a:latin typeface="Arial"/>
                <a:cs typeface="Arial"/>
              </a:defRPr>
            </a:lvl2pPr>
            <a:lvl3pPr marL="1143000" indent="-228600">
              <a:buSzPct val="100000"/>
              <a:buFontTx/>
              <a:buBlip>
                <a:blip r:embed="rId4"/>
              </a:buBlip>
              <a:defRPr sz="1600">
                <a:latin typeface="Arial"/>
                <a:cs typeface="Arial"/>
              </a:defRPr>
            </a:lvl3pPr>
            <a:lvl4pPr marL="1600200" indent="-228600">
              <a:buSzPct val="100000"/>
              <a:buFontTx/>
              <a:buBlip>
                <a:blip r:embed="rId5"/>
              </a:buBlip>
              <a:defRPr sz="1400">
                <a:latin typeface="Arial"/>
                <a:cs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5"/>
          </p:nvPr>
        </p:nvSpPr>
        <p:spPr>
          <a:xfrm>
            <a:off x="4800600" y="1828800"/>
            <a:ext cx="3886200" cy="4343400"/>
          </a:xfrm>
        </p:spPr>
        <p:txBody>
          <a:bodyPr lIns="0" tIns="0" rIns="0" bIns="0">
            <a:spAutoFit/>
          </a:bodyPr>
          <a:lstStyle>
            <a:lvl1pPr marL="342900" indent="-342900">
              <a:buSzPct val="100000"/>
              <a:buFontTx/>
              <a:buBlip>
                <a:blip r:embed="rId2"/>
              </a:buBlip>
              <a:defRPr sz="2000"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800">
                <a:latin typeface="Arial"/>
                <a:cs typeface="Arial"/>
              </a:defRPr>
            </a:lvl2pPr>
            <a:lvl3pPr marL="1143000" indent="-228600">
              <a:buSzPct val="100000"/>
              <a:buFontTx/>
              <a:buBlip>
                <a:blip r:embed="rId4"/>
              </a:buBlip>
              <a:defRPr sz="1600">
                <a:latin typeface="Arial"/>
                <a:cs typeface="Arial"/>
              </a:defRPr>
            </a:lvl3pPr>
            <a:lvl4pPr marL="1600200" indent="-228600">
              <a:buSzPct val="100000"/>
              <a:buFontTx/>
              <a:buBlip>
                <a:blip r:embed="rId5"/>
              </a:buBlip>
              <a:defRPr sz="1400">
                <a:latin typeface="Arial"/>
                <a:cs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9493760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2-Line Title + 2-Column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1371600"/>
            <a:ext cx="9144000" cy="5486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356614"/>
            <a:ext cx="6629400" cy="1005840"/>
          </a:xfrm>
        </p:spPr>
        <p:txBody>
          <a:bodyPr lIns="0" tIns="0" rIns="0" bIns="0" anchor="t">
            <a:spAutoFit/>
          </a:bodyPr>
          <a:lstStyle>
            <a:lvl1pPr algn="l">
              <a:defRPr sz="25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3886200" cy="640080"/>
          </a:xfrm>
        </p:spPr>
        <p:txBody>
          <a:bodyPr lIns="0" tIns="0" rIns="0" bIns="0" anchor="t">
            <a:sp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828799"/>
            <a:ext cx="3886200" cy="640080"/>
          </a:xfrm>
        </p:spPr>
        <p:txBody>
          <a:bodyPr lIns="0" tIns="0" rIns="0" bIns="0" anchor="t">
            <a:sp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 lIns="0" tIns="0" rIns="0" bIns="0"/>
          <a:lstStyle>
            <a:lvl1pPr>
              <a:defRPr sz="900">
                <a:latin typeface="Arial"/>
                <a:cs typeface="Arial"/>
              </a:defRPr>
            </a:lvl1pPr>
          </a:lstStyle>
          <a:p>
            <a:fld id="{BC5D5528-8E4A-A64F-9E68-AD02791E3931}" type="datetime4">
              <a:rPr lang="en-US" smtClean="0"/>
              <a:pPr/>
              <a:t>April 12, 2012</a:t>
            </a:fld>
            <a:endParaRPr lang="en-US" dirty="0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 lIns="0" tIns="0" rIns="0" bIns="0"/>
          <a:lstStyle>
            <a:lvl1pPr>
              <a:defRPr sz="9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lIns="0" tIns="0" rIns="0" bIns="0"/>
          <a:lstStyle>
            <a:lvl1pPr>
              <a:defRPr sz="900">
                <a:latin typeface="Arial"/>
                <a:cs typeface="Arial"/>
              </a:defRPr>
            </a:lvl1pPr>
          </a:lstStyle>
          <a:p>
            <a:fld id="{03722D57-58D6-9447-A6D5-A97F6C35A8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5"/>
          </p:nvPr>
        </p:nvSpPr>
        <p:spPr>
          <a:xfrm>
            <a:off x="457200" y="2514600"/>
            <a:ext cx="3886200" cy="3657600"/>
          </a:xfrm>
        </p:spPr>
        <p:txBody>
          <a:bodyPr lIns="0" tIns="0" rIns="0" bIns="0">
            <a:spAutoFit/>
          </a:bodyPr>
          <a:lstStyle>
            <a:lvl1pPr marL="342900" indent="-342900">
              <a:buSzPct val="100000"/>
              <a:buFontTx/>
              <a:buBlip>
                <a:blip r:embed="rId2"/>
              </a:buBlip>
              <a:defRPr sz="2000"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800">
                <a:latin typeface="Arial"/>
                <a:cs typeface="Arial"/>
              </a:defRPr>
            </a:lvl2pPr>
            <a:lvl3pPr marL="1143000" indent="-228600">
              <a:buSzPct val="100000"/>
              <a:buFontTx/>
              <a:buBlip>
                <a:blip r:embed="rId4"/>
              </a:buBlip>
              <a:defRPr sz="1600">
                <a:latin typeface="Arial"/>
                <a:cs typeface="Arial"/>
              </a:defRPr>
            </a:lvl3pPr>
            <a:lvl4pPr marL="1600200" indent="-228600">
              <a:buSzPct val="100000"/>
              <a:buFontTx/>
              <a:buBlip>
                <a:blip r:embed="rId5"/>
              </a:buBlip>
              <a:defRPr sz="1400">
                <a:latin typeface="Arial"/>
                <a:cs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6"/>
          </p:nvPr>
        </p:nvSpPr>
        <p:spPr>
          <a:xfrm>
            <a:off x="4800600" y="2512122"/>
            <a:ext cx="3886200" cy="3657600"/>
          </a:xfrm>
        </p:spPr>
        <p:txBody>
          <a:bodyPr lIns="0" tIns="0" rIns="0" bIns="0">
            <a:spAutoFit/>
          </a:bodyPr>
          <a:lstStyle>
            <a:lvl1pPr marL="342900" indent="-342900">
              <a:buSzPct val="100000"/>
              <a:buFontTx/>
              <a:buBlip>
                <a:blip r:embed="rId2"/>
              </a:buBlip>
              <a:defRPr sz="2000"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800">
                <a:latin typeface="Arial"/>
                <a:cs typeface="Arial"/>
              </a:defRPr>
            </a:lvl2pPr>
            <a:lvl3pPr marL="1143000" indent="-228600">
              <a:buSzPct val="100000"/>
              <a:buFontTx/>
              <a:buBlip>
                <a:blip r:embed="rId4"/>
              </a:buBlip>
              <a:defRPr sz="1600">
                <a:latin typeface="Arial"/>
                <a:cs typeface="Arial"/>
              </a:defRPr>
            </a:lvl3pPr>
            <a:lvl4pPr marL="1600200" indent="-228600">
              <a:buSzPct val="100000"/>
              <a:buFontTx/>
              <a:buBlip>
                <a:blip r:embed="rId5"/>
              </a:buBlip>
              <a:defRPr sz="1400">
                <a:latin typeface="Arial"/>
                <a:cs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6553061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Full-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6614"/>
            <a:ext cx="6629400" cy="1005840"/>
          </a:xfrm>
        </p:spPr>
        <p:txBody>
          <a:bodyPr lIns="0" tIns="0" rIns="0" bIns="0" anchor="t" anchorCtr="0">
            <a:spAutoFit/>
          </a:bodyPr>
          <a:lstStyle>
            <a:lvl1pPr algn="l">
              <a:defRPr sz="25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8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 lIns="0" tIns="0" rIns="0" bIns="0"/>
          <a:lstStyle>
            <a:lvl1pPr>
              <a:defRPr sz="9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96B83080-A0DC-A846-88CA-CAA893C02D37}" type="datetime4">
              <a:rPr lang="en-US" smtClean="0"/>
              <a:pPr/>
              <a:t>April 12, 2012</a:t>
            </a:fld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 lIns="0" tIns="0" rIns="0" bIns="0"/>
          <a:lstStyle>
            <a:lvl1pPr>
              <a:defRPr sz="9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03722D57-58D6-9447-A6D5-A97F6C35A8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</p:spPr>
        <p:txBody>
          <a:bodyPr lIns="0" tIns="0" rIns="0" bIns="0"/>
          <a:lstStyle>
            <a:lvl1pPr>
              <a:defRPr sz="9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PNNL &amp; UW Confidential</a:t>
            </a:r>
          </a:p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828797"/>
            <a:ext cx="8229600" cy="4343400"/>
          </a:xfrm>
        </p:spPr>
        <p:txBody>
          <a:bodyPr lIns="0" tIns="0" rIns="0" bIns="0">
            <a:spAutoFit/>
          </a:bodyPr>
          <a:lstStyle>
            <a:lvl1pPr marL="342900" indent="-342900">
              <a:buSzPct val="100000"/>
              <a:buFontTx/>
              <a:buBlip>
                <a:blip r:embed="rId2"/>
              </a:buBlip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800">
                <a:solidFill>
                  <a:srgbClr val="FFFFFF"/>
                </a:solidFill>
                <a:latin typeface="Arial"/>
                <a:cs typeface="Arial"/>
              </a:defRPr>
            </a:lvl2pPr>
            <a:lvl3pPr marL="1143000" indent="-228600">
              <a:buSzPct val="100000"/>
              <a:buFontTx/>
              <a:buBlip>
                <a:blip r:embed="rId4"/>
              </a:buBlip>
              <a:defRPr sz="1600">
                <a:solidFill>
                  <a:srgbClr val="FFFFFF"/>
                </a:solidFill>
                <a:latin typeface="Arial"/>
                <a:cs typeface="Arial"/>
              </a:defRPr>
            </a:lvl3pPr>
            <a:lvl4pPr marL="1600200" indent="-228600">
              <a:buSzPct val="100000"/>
              <a:buFontTx/>
              <a:buBlip>
                <a:blip r:embed="rId5"/>
              </a:buBlip>
              <a:defRPr sz="1400">
                <a:solidFill>
                  <a:srgbClr val="FFFFFF"/>
                </a:solidFill>
                <a:latin typeface="Arial"/>
                <a:cs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8249376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Full-Color Background + 2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6614"/>
            <a:ext cx="6629400" cy="1005840"/>
          </a:xfrm>
        </p:spPr>
        <p:txBody>
          <a:bodyPr lIns="0" tIns="0" rIns="0" bIns="0" anchor="t">
            <a:spAutoFit/>
          </a:bodyPr>
          <a:lstStyle>
            <a:lvl1pPr algn="l">
              <a:defRPr sz="25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 lIns="0" tIns="0" rIns="0" bIns="0"/>
          <a:lstStyle>
            <a:lvl1pPr>
              <a:defRPr sz="9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ECCEC056-3BC1-D941-A53E-3A2C2BC72558}" type="datetime4">
              <a:rPr lang="en-US" smtClean="0"/>
              <a:pPr/>
              <a:t>April 12, 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 lIns="0" tIns="0" rIns="0" bIns="0"/>
          <a:lstStyle>
            <a:lvl1pPr>
              <a:defRPr sz="9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lIns="0" tIns="0" rIns="0" bIns="0"/>
          <a:lstStyle>
            <a:lvl1pPr>
              <a:defRPr sz="9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03722D57-58D6-9447-A6D5-A97F6C35A8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57200" y="1828797"/>
            <a:ext cx="3886200" cy="4343400"/>
          </a:xfrm>
        </p:spPr>
        <p:txBody>
          <a:bodyPr lIns="0" tIns="0" rIns="0" bIns="0">
            <a:spAutoFit/>
          </a:bodyPr>
          <a:lstStyle>
            <a:lvl1pPr marL="342900" indent="-342900">
              <a:buSzPct val="100000"/>
              <a:buFontTx/>
              <a:buBlip>
                <a:blip r:embed="rId2"/>
              </a:buBlip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800">
                <a:solidFill>
                  <a:srgbClr val="FFFFFF"/>
                </a:solidFill>
                <a:latin typeface="Arial"/>
                <a:cs typeface="Arial"/>
              </a:defRPr>
            </a:lvl2pPr>
            <a:lvl3pPr marL="1143000" indent="-228600">
              <a:buSzPct val="100000"/>
              <a:buFontTx/>
              <a:buBlip>
                <a:blip r:embed="rId4"/>
              </a:buBlip>
              <a:defRPr sz="1600">
                <a:solidFill>
                  <a:srgbClr val="FFFFFF"/>
                </a:solidFill>
                <a:latin typeface="Arial"/>
                <a:cs typeface="Arial"/>
              </a:defRPr>
            </a:lvl3pPr>
            <a:lvl4pPr marL="1600200" indent="-228600">
              <a:buSzPct val="100000"/>
              <a:buFontTx/>
              <a:buBlip>
                <a:blip r:embed="rId5"/>
              </a:buBlip>
              <a:defRPr sz="1400">
                <a:solidFill>
                  <a:srgbClr val="FFFFFF"/>
                </a:solidFill>
                <a:latin typeface="Arial"/>
                <a:cs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800600" y="1828800"/>
            <a:ext cx="3886200" cy="4343400"/>
          </a:xfrm>
        </p:spPr>
        <p:txBody>
          <a:bodyPr lIns="0" tIns="0" rIns="0" bIns="0">
            <a:spAutoFit/>
          </a:bodyPr>
          <a:lstStyle>
            <a:lvl1pPr marL="342900" indent="-342900">
              <a:buSzPct val="100000"/>
              <a:buFontTx/>
              <a:buBlip>
                <a:blip r:embed="rId2"/>
              </a:buBlip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800">
                <a:solidFill>
                  <a:srgbClr val="FFFFFF"/>
                </a:solidFill>
                <a:latin typeface="Arial"/>
                <a:cs typeface="Arial"/>
              </a:defRPr>
            </a:lvl2pPr>
            <a:lvl3pPr marL="1143000" indent="-228600">
              <a:buSzPct val="100000"/>
              <a:buFontTx/>
              <a:buBlip>
                <a:blip r:embed="rId4"/>
              </a:buBlip>
              <a:defRPr sz="1600">
                <a:solidFill>
                  <a:srgbClr val="FFFFFF"/>
                </a:solidFill>
                <a:latin typeface="Arial"/>
                <a:cs typeface="Arial"/>
              </a:defRPr>
            </a:lvl3pPr>
            <a:lvl4pPr marL="1600200" indent="-228600">
              <a:buSzPct val="100000"/>
              <a:buFontTx/>
              <a:buBlip>
                <a:blip r:embed="rId5"/>
              </a:buBlip>
              <a:defRPr sz="1400">
                <a:solidFill>
                  <a:srgbClr val="FFFFFF"/>
                </a:solidFill>
                <a:latin typeface="Arial"/>
                <a:cs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778390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Full-Color Background + 2-Column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6614"/>
            <a:ext cx="6629400" cy="1005840"/>
          </a:xfrm>
        </p:spPr>
        <p:txBody>
          <a:bodyPr lIns="0" tIns="0" rIns="0" bIns="0" anchor="t">
            <a:spAutoFit/>
          </a:bodyPr>
          <a:lstStyle>
            <a:lvl1pPr algn="l">
              <a:defRPr sz="25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799"/>
            <a:ext cx="3886200" cy="640080"/>
          </a:xfrm>
        </p:spPr>
        <p:txBody>
          <a:bodyPr lIns="0" tIns="0" rIns="0" bIns="0" anchor="t">
            <a:spAutoFit/>
          </a:bodyPr>
          <a:lstStyle>
            <a:lvl1pPr marL="0" indent="0">
              <a:buNone/>
              <a:defRPr sz="2000" b="1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828798"/>
            <a:ext cx="3886200" cy="640080"/>
          </a:xfrm>
        </p:spPr>
        <p:txBody>
          <a:bodyPr lIns="0" tIns="0" rIns="0" bIns="0" anchor="t">
            <a:spAutoFit/>
          </a:bodyPr>
          <a:lstStyle>
            <a:lvl1pPr marL="0" indent="0">
              <a:buNone/>
              <a:defRPr sz="2000" b="1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 lIns="0" tIns="0" rIns="0" bIns="0"/>
          <a:lstStyle>
            <a:lvl1pPr>
              <a:defRPr sz="9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10CB5865-558E-8649-88A9-CBCFE3470DB8}" type="datetime4">
              <a:rPr lang="en-US" smtClean="0"/>
              <a:pPr/>
              <a:t>April 12, 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 lIns="0" tIns="0" rIns="0" bIns="0"/>
          <a:lstStyle>
            <a:lvl1pPr>
              <a:defRPr sz="9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lIns="0" tIns="0" rIns="0" bIns="0"/>
          <a:lstStyle>
            <a:lvl1pPr>
              <a:defRPr sz="9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03722D57-58D6-9447-A6D5-A97F6C35A8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457200" y="2516451"/>
            <a:ext cx="3886200" cy="3657600"/>
          </a:xfrm>
        </p:spPr>
        <p:txBody>
          <a:bodyPr lIns="0" tIns="0" rIns="0" bIns="0">
            <a:spAutoFit/>
          </a:bodyPr>
          <a:lstStyle>
            <a:lvl1pPr marL="342900" indent="-342900">
              <a:buSzPct val="100000"/>
              <a:buFontTx/>
              <a:buBlip>
                <a:blip r:embed="rId2"/>
              </a:buBlip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800">
                <a:solidFill>
                  <a:srgbClr val="FFFFFF"/>
                </a:solidFill>
                <a:latin typeface="Arial"/>
                <a:cs typeface="Arial"/>
              </a:defRPr>
            </a:lvl2pPr>
            <a:lvl3pPr marL="1143000" indent="-228600">
              <a:buSzPct val="100000"/>
              <a:buFontTx/>
              <a:buBlip>
                <a:blip r:embed="rId4"/>
              </a:buBlip>
              <a:defRPr sz="1600">
                <a:solidFill>
                  <a:srgbClr val="FFFFFF"/>
                </a:solidFill>
                <a:latin typeface="Arial"/>
                <a:cs typeface="Arial"/>
              </a:defRPr>
            </a:lvl3pPr>
            <a:lvl4pPr marL="1600200" indent="-228600">
              <a:buSzPct val="100000"/>
              <a:buFontTx/>
              <a:buBlip>
                <a:blip r:embed="rId5"/>
              </a:buBlip>
              <a:defRPr sz="1400">
                <a:solidFill>
                  <a:srgbClr val="FFFFFF"/>
                </a:solidFill>
                <a:latin typeface="Arial"/>
                <a:cs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4800600" y="2516454"/>
            <a:ext cx="3886200" cy="3657600"/>
          </a:xfrm>
        </p:spPr>
        <p:txBody>
          <a:bodyPr lIns="0" tIns="0" rIns="0" bIns="0">
            <a:spAutoFit/>
          </a:bodyPr>
          <a:lstStyle>
            <a:lvl1pPr marL="342900" indent="-342900">
              <a:buSzPct val="100000"/>
              <a:buFontTx/>
              <a:buBlip>
                <a:blip r:embed="rId2"/>
              </a:buBlip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800">
                <a:solidFill>
                  <a:srgbClr val="FFFFFF"/>
                </a:solidFill>
                <a:latin typeface="Arial"/>
                <a:cs typeface="Arial"/>
              </a:defRPr>
            </a:lvl2pPr>
            <a:lvl3pPr marL="1143000" indent="-228600">
              <a:buSzPct val="100000"/>
              <a:buFontTx/>
              <a:buBlip>
                <a:blip r:embed="rId4"/>
              </a:buBlip>
              <a:defRPr sz="1600">
                <a:solidFill>
                  <a:srgbClr val="FFFFFF"/>
                </a:solidFill>
                <a:latin typeface="Arial"/>
                <a:cs typeface="Arial"/>
              </a:defRPr>
            </a:lvl3pPr>
            <a:lvl4pPr marL="1600200" indent="-228600">
              <a:buSzPct val="100000"/>
              <a:buFontTx/>
              <a:buBlip>
                <a:blip r:embed="rId5"/>
              </a:buBlip>
              <a:defRPr sz="1400">
                <a:solidFill>
                  <a:srgbClr val="FFFFFF"/>
                </a:solidFill>
                <a:latin typeface="Arial"/>
                <a:cs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0539446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Full-Color Background +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6614"/>
            <a:ext cx="6629400" cy="1005840"/>
          </a:xfrm>
        </p:spPr>
        <p:txBody>
          <a:bodyPr lIns="0" tIns="0" rIns="0" bIns="0" anchor="t" anchorCtr="0">
            <a:spAutoFit/>
          </a:bodyPr>
          <a:lstStyle>
            <a:lvl1pPr algn="l">
              <a:defRPr sz="25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828800"/>
            <a:ext cx="8229600" cy="3429000"/>
          </a:xfrm>
        </p:spPr>
        <p:txBody>
          <a:bodyPr lIns="0" tIns="0" rIns="0" bIns="0" anchor="ctr">
            <a:spAutoFit/>
          </a:bodyPr>
          <a:lstStyle>
            <a:lvl1pPr marL="0" indent="0" algn="ctr">
              <a:buNone/>
              <a:defRPr sz="1800" i="1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486400"/>
            <a:ext cx="8229600" cy="685800"/>
          </a:xfrm>
        </p:spPr>
        <p:txBody>
          <a:bodyPr lIns="0" tIns="0" rIns="0" bIns="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 lIns="0" tIns="0" rIns="0" bIns="0"/>
          <a:lstStyle>
            <a:lvl1pPr>
              <a:defRPr sz="9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08459BF-80C7-FA41-AED7-562070351A38}" type="datetime4">
              <a:rPr lang="en-US" smtClean="0"/>
              <a:pPr/>
              <a:t>April 12,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 lIns="0" tIns="0" rIns="0" bIns="0"/>
          <a:lstStyle>
            <a:lvl1pPr>
              <a:defRPr sz="9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lIns="0" tIns="0" rIns="0" bIns="0"/>
          <a:lstStyle>
            <a:lvl1pPr>
              <a:defRPr sz="9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03722D57-58D6-9447-A6D5-A97F6C35A8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1600552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Full-Color Background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6614"/>
            <a:ext cx="6629400" cy="1005840"/>
          </a:xfrm>
        </p:spPr>
        <p:txBody>
          <a:bodyPr lIns="0" tIns="0" rIns="0" bIns="0" anchor="t">
            <a:spAutoFit/>
          </a:bodyPr>
          <a:lstStyle>
            <a:lvl1pPr algn="l">
              <a:defRPr sz="25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 lIns="0" tIns="0" rIns="0" bIns="0"/>
          <a:lstStyle>
            <a:lvl1pPr>
              <a:defRPr sz="9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C9B1E557-D2DE-C740-9A28-CB1872EDE0F8}" type="datetime4">
              <a:rPr lang="en-US" smtClean="0"/>
              <a:pPr/>
              <a:t>April 12, 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 lIns="0" tIns="0" rIns="0" bIns="0"/>
          <a:lstStyle>
            <a:lvl1pPr>
              <a:defRPr sz="9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lIns="0" tIns="0" rIns="0" bIns="0"/>
          <a:lstStyle>
            <a:lvl1pPr>
              <a:defRPr sz="9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03722D57-58D6-9447-A6D5-A97F6C35A8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1154007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07276"/>
                </a:solidFill>
              </a:defRPr>
            </a:lvl1pPr>
          </a:lstStyle>
          <a:p>
            <a:fld id="{35A4E209-819E-4847-8C73-FACD00174565}" type="datetime4">
              <a:rPr lang="en-US" smtClean="0"/>
              <a:pPr/>
              <a:t>April 12, 2012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07276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07276"/>
                </a:solidFill>
              </a:defRPr>
            </a:lvl1pPr>
          </a:lstStyle>
          <a:p>
            <a:fld id="{A505DBE7-0ACF-E348-BBE2-A615BCE1D7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0" y="2628782"/>
            <a:ext cx="9144000" cy="1600438"/>
          </a:xfrm>
          <a:noFill/>
          <a:ln w="25400">
            <a:noFill/>
          </a:ln>
          <a:effectLst/>
        </p:spPr>
        <p:txBody>
          <a:bodyPr lIns="457200" tIns="457200" rIns="457200" bIns="457200" anchor="ctr">
            <a:spAutoFit/>
          </a:bodyPr>
          <a:lstStyle>
            <a:lvl1pPr algn="l">
              <a:defRPr sz="4400" b="1">
                <a:solidFill>
                  <a:srgbClr val="D575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4800600"/>
            <a:ext cx="8229600" cy="457200"/>
          </a:xfrm>
        </p:spPr>
        <p:txBody>
          <a:bodyPr anchor="t"/>
          <a:lstStyle>
            <a:lvl1pPr marL="0" indent="0" algn="l">
              <a:spcBef>
                <a:spcPts val="0"/>
              </a:spcBef>
              <a:buNone/>
              <a:defRPr cap="all" baseline="0">
                <a:solidFill>
                  <a:srgbClr val="70727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Presenter </a:t>
            </a:r>
            <a:r>
              <a:rPr lang="en-US" dirty="0" err="1" smtClean="0"/>
              <a:t>Name(S</a:t>
            </a:r>
            <a:r>
              <a:rPr lang="en-US" dirty="0" smtClean="0"/>
              <a:t>)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455613" y="5257800"/>
            <a:ext cx="8229600" cy="228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Click to add presenter organization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540477"/>
            <a:ext cx="8229600" cy="228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Click to add presentation event or location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350178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1-Line Title + 2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987552"/>
            <a:ext cx="9144000" cy="58704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6616"/>
            <a:ext cx="6629400" cy="62179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575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F4FDA3-C98B-EA4E-8817-64F4090BAB92}" type="datetime4">
              <a:rPr lang="en-US" smtClean="0"/>
              <a:pPr/>
              <a:t>April 12,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505DBE7-0ACF-E348-BBE2-A615BCE1D7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582350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-Line 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56613"/>
            <a:ext cx="6629400" cy="621792"/>
          </a:xfrm>
        </p:spPr>
        <p:txBody>
          <a:bodyPr lIns="0" tIns="0" rIns="0" bIns="0" anchor="t" anchorCtr="0">
            <a:spAutoFit/>
          </a:bodyPr>
          <a:lstStyle>
            <a:lvl1pPr algn="l">
              <a:defRPr sz="2500" b="1">
                <a:solidFill>
                  <a:srgbClr val="D575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371598"/>
            <a:ext cx="8229600" cy="4800600"/>
          </a:xfrm>
        </p:spPr>
        <p:txBody>
          <a:bodyPr lIns="0" tIns="0" rIns="0" bIns="0">
            <a:sp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600">
                <a:latin typeface="Arial"/>
                <a:cs typeface="Arial"/>
              </a:defRPr>
            </a:lvl3pPr>
            <a:lvl4pPr>
              <a:defRPr sz="1400">
                <a:latin typeface="Arial"/>
                <a:cs typeface="Arial"/>
              </a:defRPr>
            </a:lvl4pPr>
            <a:lvl5pPr>
              <a:defRPr sz="14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07276"/>
                </a:solidFill>
              </a:defRPr>
            </a:lvl1pPr>
          </a:lstStyle>
          <a:p>
            <a:fld id="{36352874-118B-E24F-968D-2511B069207B}" type="datetime4">
              <a:rPr lang="en-US" smtClean="0"/>
              <a:pPr/>
              <a:t>April 12, 2012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07276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07276"/>
                </a:solidFill>
              </a:defRPr>
            </a:lvl1pPr>
          </a:lstStyle>
          <a:p>
            <a:fld id="{A505DBE7-0ACF-E348-BBE2-A615BCE1D7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5464254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-Line Title + 2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56616"/>
            <a:ext cx="6629400" cy="62179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575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4F218C-213B-C54B-9A93-DEA1EC18DD65}" type="datetime4">
              <a:rPr lang="en-US" smtClean="0"/>
              <a:pPr/>
              <a:t>April 12, 2012</a:t>
            </a:fld>
            <a:endParaRPr lang="en-US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505DBE7-0ACF-E348-BBE2-A615BCE1D7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4753862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-Line Title + 2-Column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6616"/>
            <a:ext cx="6629400" cy="62179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575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B327CC7-BEE1-6F4A-B167-5B675BDE4CB4}" type="datetime4">
              <a:rPr lang="en-US" smtClean="0"/>
              <a:pPr/>
              <a:t>April 12, 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505DBE7-0ACF-E348-BBE2-A615BCE1D7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06423843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-Line Title +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6615"/>
            <a:ext cx="6629400" cy="62179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575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E95F552-8AF0-DD42-87C9-F351B1EED456}" type="datetime4">
              <a:rPr lang="en-US" smtClean="0"/>
              <a:pPr/>
              <a:t>April 12, 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505DBE7-0ACF-E348-BBE2-A615BCE1D7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371600"/>
            <a:ext cx="8229600" cy="3886200"/>
          </a:xfrm>
        </p:spPr>
        <p:txBody>
          <a:bodyPr lIns="0" tIns="0" rIns="0" bIns="0" anchor="ctr">
            <a:spAutoFit/>
          </a:bodyPr>
          <a:lstStyle>
            <a:lvl1pPr marL="0" indent="0" algn="ctr">
              <a:buNone/>
              <a:defRPr sz="1800" i="1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486400"/>
            <a:ext cx="8229600" cy="685800"/>
          </a:xfrm>
        </p:spPr>
        <p:txBody>
          <a:bodyPr lIns="0" tIns="0" rIns="0" bIns="0">
            <a:spAutoFit/>
          </a:bodyPr>
          <a:lstStyle>
            <a:lvl1pPr marL="0" indent="0">
              <a:buNone/>
              <a:defRPr sz="1400"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70641378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-Line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154C3BD-BE20-C04F-8E15-2D5F58D27A5A}" type="datetime4">
              <a:rPr lang="en-US" smtClean="0"/>
              <a:pPr/>
              <a:t>April 12, 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505DBE7-0ACF-E348-BBE2-A615BCE1D7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356615"/>
            <a:ext cx="6629400" cy="62179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575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18507623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2-Line 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6613"/>
            <a:ext cx="6629400" cy="1005840"/>
          </a:xfrm>
        </p:spPr>
        <p:txBody>
          <a:bodyPr lIns="0" tIns="0" rIns="0" bIns="0" anchor="t" anchorCtr="0">
            <a:spAutoFit/>
          </a:bodyPr>
          <a:lstStyle>
            <a:lvl1pPr algn="l">
              <a:defRPr sz="2500" b="1">
                <a:solidFill>
                  <a:srgbClr val="D575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799"/>
            <a:ext cx="8229600" cy="4343400"/>
          </a:xfrm>
        </p:spPr>
        <p:txBody>
          <a:bodyPr lIns="0" tIns="0" rIns="0" bIns="0">
            <a:sp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600">
                <a:latin typeface="Arial"/>
                <a:cs typeface="Arial"/>
              </a:defRPr>
            </a:lvl3pPr>
            <a:lvl4pPr>
              <a:defRPr sz="1400">
                <a:latin typeface="Arial"/>
                <a:cs typeface="Arial"/>
              </a:defRPr>
            </a:lvl4pPr>
            <a:lvl5pPr>
              <a:defRPr sz="14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D3ED6A-AF32-2143-8579-8C1FA3A63491}" type="datetime4">
              <a:rPr lang="en-US" smtClean="0"/>
              <a:pPr/>
              <a:t>April 12, 2012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505DBE7-0ACF-E348-BBE2-A615BCE1D7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7758094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2-Line Title + 2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6613"/>
            <a:ext cx="6629400" cy="1005840"/>
          </a:xfrm>
        </p:spPr>
        <p:txBody>
          <a:bodyPr lIns="0" tIns="0" rIns="0" bIns="0" anchor="t">
            <a:spAutoFit/>
          </a:bodyPr>
          <a:lstStyle>
            <a:lvl1pPr algn="l">
              <a:defRPr sz="2500" b="1">
                <a:solidFill>
                  <a:srgbClr val="D575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799"/>
            <a:ext cx="3886200" cy="4343400"/>
          </a:xfrm>
        </p:spPr>
        <p:txBody>
          <a:bodyPr lIns="0" tIns="0" rIns="0" bIns="0">
            <a:sp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600">
                <a:latin typeface="Arial"/>
                <a:cs typeface="Arial"/>
              </a:defRPr>
            </a:lvl3pPr>
            <a:lvl4pPr>
              <a:defRPr sz="1400">
                <a:latin typeface="Arial"/>
                <a:cs typeface="Arial"/>
              </a:defRPr>
            </a:lvl4pPr>
            <a:lvl5pPr>
              <a:defRPr sz="14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828799"/>
            <a:ext cx="3886200" cy="4343400"/>
          </a:xfrm>
        </p:spPr>
        <p:txBody>
          <a:bodyPr lIns="0" tIns="0" bIns="0">
            <a:sp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600">
                <a:latin typeface="Arial"/>
                <a:cs typeface="Arial"/>
              </a:defRPr>
            </a:lvl3pPr>
            <a:lvl4pPr>
              <a:defRPr sz="1400">
                <a:latin typeface="Arial"/>
                <a:cs typeface="Arial"/>
              </a:defRPr>
            </a:lvl4pPr>
            <a:lvl5pPr>
              <a:defRPr sz="14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5E5567-F82B-8343-9977-CC67B775D68A}" type="datetime4">
              <a:rPr lang="en-US" smtClean="0"/>
              <a:pPr/>
              <a:t>April 12, 2012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505DBE7-0ACF-E348-BBE2-A615BCE1D7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47758454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2-Line Title + 2-Column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6613"/>
            <a:ext cx="6629400" cy="1005840"/>
          </a:xfrm>
        </p:spPr>
        <p:txBody>
          <a:bodyPr lIns="0" tIns="0" rIns="0" bIns="0" anchor="t">
            <a:spAutoFit/>
          </a:bodyPr>
          <a:lstStyle>
            <a:lvl1pPr algn="l">
              <a:defRPr sz="2500" b="1">
                <a:solidFill>
                  <a:srgbClr val="D575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3AFF9BB-A143-C145-BA9C-30105BB17E36}" type="datetime4">
              <a:rPr lang="en-US" smtClean="0"/>
              <a:pPr/>
              <a:t>April 12, 2012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505DBE7-0ACF-E348-BBE2-A615BCE1D7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3886200" cy="640080"/>
          </a:xfrm>
        </p:spPr>
        <p:txBody>
          <a:bodyPr lIns="0" tIns="0" rIns="0" bIns="0" anchor="t">
            <a:sp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14599"/>
            <a:ext cx="3886200" cy="3657600"/>
          </a:xfrm>
        </p:spPr>
        <p:txBody>
          <a:bodyPr lIns="0" tIns="0" rIns="0" bIns="0">
            <a:sp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600">
                <a:latin typeface="Arial"/>
                <a:cs typeface="Arial"/>
              </a:defRPr>
            </a:lvl3pPr>
            <a:lvl4pPr>
              <a:defRPr sz="1400">
                <a:latin typeface="Arial"/>
                <a:cs typeface="Arial"/>
              </a:defRPr>
            </a:lvl4pPr>
            <a:lvl5pPr>
              <a:defRPr sz="14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828799"/>
            <a:ext cx="3886200" cy="640080"/>
          </a:xfrm>
        </p:spPr>
        <p:txBody>
          <a:bodyPr lIns="0" tIns="0" rIns="0" bIns="0" anchor="t">
            <a:sp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514599"/>
            <a:ext cx="3886200" cy="3657600"/>
          </a:xfrm>
        </p:spPr>
        <p:txBody>
          <a:bodyPr lIns="0" tIns="0" rIns="0" bIns="0">
            <a:sp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600">
                <a:latin typeface="Arial"/>
                <a:cs typeface="Arial"/>
              </a:defRPr>
            </a:lvl3pPr>
            <a:lvl4pPr>
              <a:defRPr sz="1400">
                <a:latin typeface="Arial"/>
                <a:cs typeface="Arial"/>
              </a:defRPr>
            </a:lvl4pPr>
            <a:lvl5pPr>
              <a:defRPr sz="14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537742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1-Line Title + 2-Column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987552"/>
            <a:ext cx="9144000" cy="58704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6616"/>
            <a:ext cx="6629400" cy="62179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575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7B99E-ACA9-3B49-9F4E-9CFF45A7F14A}" type="datetime4">
              <a:rPr lang="en-US" smtClean="0"/>
              <a:pPr/>
              <a:t>April 12, 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505DBE7-0ACF-E348-BBE2-A615BCE1D7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467408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-Line Title +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987552"/>
            <a:ext cx="9144000" cy="58704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6615"/>
            <a:ext cx="6629400" cy="62179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575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5B9E8E-6868-BD41-B75D-7F7725F1694F}" type="datetime4">
              <a:rPr lang="en-US" smtClean="0"/>
              <a:pPr/>
              <a:t>April 12, 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505DBE7-0ACF-E348-BBE2-A615BCE1D7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371600"/>
            <a:ext cx="8229600" cy="3886200"/>
          </a:xfrm>
        </p:spPr>
        <p:txBody>
          <a:bodyPr lIns="0" tIns="0" rIns="0" bIns="0" anchor="ctr">
            <a:spAutoFit/>
          </a:bodyPr>
          <a:lstStyle>
            <a:lvl1pPr marL="0" indent="0" algn="ctr">
              <a:buNone/>
              <a:defRPr sz="1800" i="1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486400"/>
            <a:ext cx="8229600" cy="685800"/>
          </a:xfrm>
        </p:spPr>
        <p:txBody>
          <a:bodyPr lIns="0" tIns="0" rIns="0" bIns="0">
            <a:spAutoFit/>
          </a:bodyPr>
          <a:lstStyle>
            <a:lvl1pPr marL="0" indent="0">
              <a:buNone/>
              <a:defRPr sz="1400"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881300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-Line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371600"/>
            <a:ext cx="9144000" cy="5486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D3E66C-72C2-1240-90D0-E7332024CCF6}" type="datetime4">
              <a:rPr lang="en-US" smtClean="0"/>
              <a:pPr/>
              <a:t>April 12, 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505DBE7-0ACF-E348-BBE2-A615BCE1D7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56615"/>
            <a:ext cx="6629400" cy="62179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575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167945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2-Line 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1371600"/>
            <a:ext cx="9144000" cy="5486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56613"/>
            <a:ext cx="6629400" cy="1005840"/>
          </a:xfrm>
        </p:spPr>
        <p:txBody>
          <a:bodyPr lIns="0" tIns="0" rIns="0" bIns="0" anchor="t" anchorCtr="0">
            <a:spAutoFit/>
          </a:bodyPr>
          <a:lstStyle>
            <a:lvl1pPr algn="l">
              <a:defRPr sz="2500" b="1">
                <a:solidFill>
                  <a:srgbClr val="D575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828799"/>
            <a:ext cx="8229600" cy="4343400"/>
          </a:xfrm>
        </p:spPr>
        <p:txBody>
          <a:bodyPr lIns="0" tIns="0" rIns="0" bIns="0">
            <a:sp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600">
                <a:latin typeface="Arial"/>
                <a:cs typeface="Arial"/>
              </a:defRPr>
            </a:lvl3pPr>
            <a:lvl4pPr>
              <a:defRPr sz="1400">
                <a:latin typeface="Arial"/>
                <a:cs typeface="Arial"/>
              </a:defRPr>
            </a:lvl4pPr>
            <a:lvl5pPr>
              <a:defRPr sz="14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510619-C3DC-1742-8D97-AA04E4DA4882}" type="datetime4">
              <a:rPr lang="en-US" smtClean="0"/>
              <a:pPr/>
              <a:t>April 12, 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505DBE7-0ACF-E348-BBE2-A615BCE1D7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162484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2-Line Title + 2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371600"/>
            <a:ext cx="9144000" cy="5486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356613"/>
            <a:ext cx="6629400" cy="1005840"/>
          </a:xfrm>
        </p:spPr>
        <p:txBody>
          <a:bodyPr lIns="0" tIns="0" rIns="0" bIns="0" anchor="t">
            <a:spAutoFit/>
          </a:bodyPr>
          <a:lstStyle>
            <a:lvl1pPr algn="l">
              <a:defRPr sz="2500" b="1">
                <a:solidFill>
                  <a:srgbClr val="D575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799"/>
            <a:ext cx="3886200" cy="4343400"/>
          </a:xfrm>
        </p:spPr>
        <p:txBody>
          <a:bodyPr lIns="0" tIns="0" rIns="0" bIns="0">
            <a:sp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600">
                <a:latin typeface="Arial"/>
                <a:cs typeface="Arial"/>
              </a:defRPr>
            </a:lvl3pPr>
            <a:lvl4pPr>
              <a:defRPr sz="1400">
                <a:latin typeface="Arial"/>
                <a:cs typeface="Arial"/>
              </a:defRPr>
            </a:lvl4pPr>
            <a:lvl5pPr>
              <a:defRPr sz="14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828799"/>
            <a:ext cx="3886200" cy="4343400"/>
          </a:xfrm>
        </p:spPr>
        <p:txBody>
          <a:bodyPr lIns="0" tIns="0" bIns="0">
            <a:sp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600">
                <a:latin typeface="Arial"/>
                <a:cs typeface="Arial"/>
              </a:defRPr>
            </a:lvl3pPr>
            <a:lvl4pPr>
              <a:defRPr sz="1400">
                <a:latin typeface="Arial"/>
                <a:cs typeface="Arial"/>
              </a:defRPr>
            </a:lvl4pPr>
            <a:lvl5pPr>
              <a:defRPr sz="14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A472385-6839-5048-9797-D8A0E313B101}" type="datetime4">
              <a:rPr lang="en-US" smtClean="0"/>
              <a:pPr/>
              <a:t>April 12, 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505DBE7-0ACF-E348-BBE2-A615BCE1D7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454421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2-Line Title + 2-Column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1371600"/>
            <a:ext cx="9144000" cy="5486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356613"/>
            <a:ext cx="6629400" cy="1005840"/>
          </a:xfrm>
        </p:spPr>
        <p:txBody>
          <a:bodyPr lIns="0" tIns="0" rIns="0" bIns="0" anchor="t">
            <a:spAutoFit/>
          </a:bodyPr>
          <a:lstStyle>
            <a:lvl1pPr algn="l">
              <a:defRPr sz="2500" b="1">
                <a:solidFill>
                  <a:srgbClr val="D575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EAC28F-3273-5C49-95C3-ED78200C4FB4}" type="datetime4">
              <a:rPr lang="en-US" smtClean="0"/>
              <a:pPr/>
              <a:t>April 12, 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505DBE7-0ACF-E348-BBE2-A615BCE1D7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3886200" cy="640080"/>
          </a:xfrm>
        </p:spPr>
        <p:txBody>
          <a:bodyPr lIns="0" tIns="0" rIns="0" bIns="0" anchor="t">
            <a:sp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14599"/>
            <a:ext cx="3886200" cy="3657600"/>
          </a:xfrm>
        </p:spPr>
        <p:txBody>
          <a:bodyPr lIns="0" tIns="0" rIns="0" bIns="0">
            <a:sp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600">
                <a:latin typeface="Arial"/>
                <a:cs typeface="Arial"/>
              </a:defRPr>
            </a:lvl3pPr>
            <a:lvl4pPr>
              <a:defRPr sz="1400">
                <a:latin typeface="Arial"/>
                <a:cs typeface="Arial"/>
              </a:defRPr>
            </a:lvl4pPr>
            <a:lvl5pPr>
              <a:defRPr sz="14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828799"/>
            <a:ext cx="3886200" cy="640080"/>
          </a:xfrm>
        </p:spPr>
        <p:txBody>
          <a:bodyPr lIns="0" tIns="0" rIns="0" bIns="0" anchor="t">
            <a:sp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514599"/>
            <a:ext cx="3886200" cy="3657600"/>
          </a:xfrm>
        </p:spPr>
        <p:txBody>
          <a:bodyPr lIns="0" tIns="0" rIns="0" bIns="0">
            <a:sp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600">
                <a:latin typeface="Arial"/>
                <a:cs typeface="Arial"/>
              </a:defRPr>
            </a:lvl3pPr>
            <a:lvl4pPr>
              <a:defRPr sz="1400">
                <a:latin typeface="Arial"/>
                <a:cs typeface="Arial"/>
              </a:defRPr>
            </a:lvl4pPr>
            <a:lvl5pPr>
              <a:defRPr sz="14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300272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4" Type="http://schemas.openxmlformats.org/officeDocument/2006/relationships/slideLayout" Target="../slideLayouts/slideLayout14.xml"/><Relationship Id="rId20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21" Type="http://schemas.openxmlformats.org/officeDocument/2006/relationships/image" Target="../media/image6.png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6" Type="http://schemas.openxmlformats.org/officeDocument/2006/relationships/image" Target="../media/image1.jpeg"/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emf"/><Relationship Id="rId19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18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14" Type="http://schemas.openxmlformats.org/officeDocument/2006/relationships/slideLayout" Target="../slideLayouts/slideLayout28.xml"/><Relationship Id="rId20" Type="http://schemas.openxmlformats.org/officeDocument/2006/relationships/image" Target="../media/image5.png"/><Relationship Id="rId4" Type="http://schemas.openxmlformats.org/officeDocument/2006/relationships/slideLayout" Target="../slideLayouts/slideLayout18.xml"/><Relationship Id="rId21" Type="http://schemas.openxmlformats.org/officeDocument/2006/relationships/image" Target="../media/image6.png"/><Relationship Id="rId7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6" Type="http://schemas.openxmlformats.org/officeDocument/2006/relationships/image" Target="../media/image7.jpeg"/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2" Type="http://schemas.openxmlformats.org/officeDocument/2006/relationships/slideLayout" Target="../slideLayouts/slideLayout26.xml"/><Relationship Id="rId17" Type="http://schemas.openxmlformats.org/officeDocument/2006/relationships/image" Target="../media/image8.emf"/><Relationship Id="rId19" Type="http://schemas.openxmlformats.org/officeDocument/2006/relationships/image" Target="../media/image4.png"/><Relationship Id="rId2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7.xml"/><Relationship Id="rId18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14" Type="http://schemas.openxmlformats.org/officeDocument/2006/relationships/image" Target="../media/image5.png"/><Relationship Id="rId4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5.xml"/><Relationship Id="rId11" Type="http://schemas.openxmlformats.org/officeDocument/2006/relationships/image" Target="../media/image2.emf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6.xml"/><Relationship Id="rId13" Type="http://schemas.openxmlformats.org/officeDocument/2006/relationships/image" Target="../media/image4.png"/><Relationship Id="rId10" Type="http://schemas.openxmlformats.org/officeDocument/2006/relationships/theme" Target="../theme/theme3.xml"/><Relationship Id="rId5" Type="http://schemas.openxmlformats.org/officeDocument/2006/relationships/slideLayout" Target="../slideLayouts/slideLayout33.xml"/><Relationship Id="rId15" Type="http://schemas.openxmlformats.org/officeDocument/2006/relationships/image" Target="../media/image6.png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latinum_PowerPoint_Background_08-19-2011.jp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457200" y="356613"/>
            <a:ext cx="6629400" cy="621792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343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rgbClr val="707276"/>
                </a:solidFill>
                <a:latin typeface="Arial"/>
                <a:cs typeface="Arial"/>
              </a:defRPr>
            </a:lvl1pPr>
          </a:lstStyle>
          <a:p>
            <a:fld id="{1205DB16-F3E1-7B41-BE18-DA9132C94C8C}" type="datetime4">
              <a:rPr lang="en-US" smtClean="0"/>
              <a:pPr/>
              <a:t>April 12, 2012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rgbClr val="707276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rgbClr val="707276"/>
                </a:solidFill>
                <a:latin typeface="Arial"/>
                <a:cs typeface="Arial"/>
              </a:defRPr>
            </a:lvl1pPr>
          </a:lstStyle>
          <a:p>
            <a:fld id="{03722D57-58D6-9447-A6D5-A97F6C35A8F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7571232" y="128016"/>
            <a:ext cx="1444752" cy="728657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883040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4" r:id="rId3"/>
    <p:sldLayoutId id="2147483715" r:id="rId4"/>
    <p:sldLayoutId id="2147483716" r:id="rId5"/>
    <p:sldLayoutId id="2147483717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500" b="1" kern="1200">
          <a:solidFill>
            <a:srgbClr val="D57500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8"/>
        </a:buBlip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SzPct val="100000"/>
        <a:buFontTx/>
        <a:buBlip>
          <a:blip r:embed="rId19"/>
        </a:buBlip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SzPct val="100000"/>
        <a:buFontTx/>
        <a:buBlip>
          <a:blip r:embed="rId20"/>
        </a:buBlip>
        <a:defRPr sz="16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SzPct val="100000"/>
        <a:buFontTx/>
        <a:buBlip>
          <a:blip r:embed="rId21"/>
        </a:buBlip>
        <a:defRPr sz="14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SzPct val="100000"/>
        <a:buFontTx/>
        <a:buBlip>
          <a:blip r:embed="rId18"/>
        </a:buBlip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Silver_PowerPoint_Background_08-19-2011.jp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57200" y="356614"/>
            <a:ext cx="6629400" cy="492443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343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rgbClr val="707276"/>
                </a:solidFill>
                <a:latin typeface="Arial"/>
                <a:cs typeface="Arial"/>
              </a:defRPr>
            </a:lvl1pPr>
          </a:lstStyle>
          <a:p>
            <a:fld id="{7618D9BF-6AE6-5E41-A978-E5BD65476E9F}" type="datetime4">
              <a:rPr lang="en-US" smtClean="0"/>
              <a:pPr/>
              <a:t>April 12, 2012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rgbClr val="707276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PNNL &amp; UW Confidential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rgbClr val="707276"/>
                </a:solidFill>
                <a:latin typeface="Arial"/>
                <a:cs typeface="Arial"/>
              </a:defRPr>
            </a:lvl1pPr>
          </a:lstStyle>
          <a:p>
            <a:fld id="{03722D57-58D6-9447-A6D5-A97F6C35A8F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7570482" y="128766"/>
            <a:ext cx="1444752" cy="728658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096815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8"/>
        </a:buBlip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SzPct val="100000"/>
        <a:buFontTx/>
        <a:buBlip>
          <a:blip r:embed="rId19"/>
        </a:buBlip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SzPct val="100000"/>
        <a:buFontTx/>
        <a:buBlip>
          <a:blip r:embed="rId20"/>
        </a:buBlip>
        <a:defRPr sz="16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SzPct val="100000"/>
        <a:buFontTx/>
        <a:buBlip>
          <a:blip r:embed="rId21"/>
        </a:buBlip>
        <a:defRPr sz="14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SzPct val="100000"/>
        <a:buFontTx/>
        <a:buBlip>
          <a:blip r:embed="rId18"/>
        </a:buBlip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356612"/>
            <a:ext cx="6629400" cy="492443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343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rgbClr val="707276"/>
                </a:solidFill>
                <a:latin typeface="Arial"/>
                <a:cs typeface="Arial"/>
              </a:defRPr>
            </a:lvl1pPr>
          </a:lstStyle>
          <a:p>
            <a:fld id="{9ED044F3-2776-D54C-89C7-4C75660FFBCE}" type="datetime4">
              <a:rPr lang="en-US" smtClean="0"/>
              <a:pPr/>
              <a:t>April 12, 2012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rgbClr val="707276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rgbClr val="707276"/>
                </a:solidFill>
                <a:latin typeface="Arial"/>
                <a:cs typeface="Arial"/>
              </a:defRPr>
            </a:lvl1pPr>
          </a:lstStyle>
          <a:p>
            <a:fld id="{03722D57-58D6-9447-A6D5-A97F6C35A8F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7571232" y="128016"/>
            <a:ext cx="1444752" cy="728657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61486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rgbClr val="D57500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2"/>
        </a:buBlip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SzPct val="100000"/>
        <a:buFontTx/>
        <a:buBlip>
          <a:blip r:embed="rId13"/>
        </a:buBlip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SzPct val="100000"/>
        <a:buFontTx/>
        <a:buBlip>
          <a:blip r:embed="rId14"/>
        </a:buBlip>
        <a:defRPr sz="16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SzPct val="100000"/>
        <a:buFontTx/>
        <a:buBlip>
          <a:blip r:embed="rId15"/>
        </a:buBlip>
        <a:defRPr sz="14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SzPct val="100000"/>
        <a:buFontTx/>
        <a:buBlip>
          <a:blip r:embed="rId12"/>
        </a:buBlip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4" Type="http://schemas.openxmlformats.org/officeDocument/2006/relationships/image" Target="../media/image15.jpeg"/><Relationship Id="rId10" Type="http://schemas.openxmlformats.org/officeDocument/2006/relationships/image" Target="../media/image21.jpeg"/><Relationship Id="rId5" Type="http://schemas.openxmlformats.org/officeDocument/2006/relationships/image" Target="../media/image16.jpeg"/><Relationship Id="rId7" Type="http://schemas.openxmlformats.org/officeDocument/2006/relationships/image" Target="../media/image18.jpeg"/><Relationship Id="rId11" Type="http://schemas.openxmlformats.org/officeDocument/2006/relationships/image" Target="../media/image22.jpeg"/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3.jpeg"/><Relationship Id="rId9" Type="http://schemas.openxmlformats.org/officeDocument/2006/relationships/image" Target="../media/image20.jpeg"/><Relationship Id="rId3" Type="http://schemas.openxmlformats.org/officeDocument/2006/relationships/image" Target="../media/image14.jpeg"/><Relationship Id="rId6" Type="http://schemas.openxmlformats.org/officeDocument/2006/relationships/image" Target="../media/image17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image" Target="../media/image25.jpeg"/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23.jpeg"/><Relationship Id="rId3" Type="http://schemas.openxmlformats.org/officeDocument/2006/relationships/image" Target="../media/image24.jpeg"/><Relationship Id="rId5" Type="http://schemas.openxmlformats.org/officeDocument/2006/relationships/image" Target="../media/image2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2197895"/>
            <a:ext cx="9144000" cy="2462212"/>
          </a:xfrm>
        </p:spPr>
        <p:txBody>
          <a:bodyPr/>
          <a:lstStyle/>
          <a:p>
            <a:r>
              <a:rPr lang="en-US" dirty="0" smtClean="0"/>
              <a:t>Task 15: </a:t>
            </a:r>
            <a:r>
              <a:rPr lang="en-US" i="1" dirty="0" smtClean="0"/>
              <a:t>Grappa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supporting irregular applications</a:t>
            </a:r>
            <a:br>
              <a:rPr lang="en-US" sz="2800" dirty="0" smtClean="0"/>
            </a:br>
            <a:r>
              <a:rPr lang="en-US" sz="2800" dirty="0" smtClean="0"/>
              <a:t>  on mass market clusters</a:t>
            </a:r>
            <a:endParaRPr lang="en-US" sz="28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Simon KAHAN &amp; JACOB NELSON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Pacific Northwest National Laboratory &amp; University of Washington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Seattle, WA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D6C1E-151F-9E4C-8B40-3562138882DE}" type="datetime4">
              <a:rPr lang="en-US" smtClean="0"/>
              <a:pPr/>
              <a:t>April 12, 2012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PNNL &amp; UW Confidential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22D57-58D6-9447-A6D5-A97F6C35A8F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959111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6614"/>
            <a:ext cx="6629400" cy="384721"/>
          </a:xfrm>
        </p:spPr>
        <p:txBody>
          <a:bodyPr/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596"/>
            <a:ext cx="8229600" cy="5589222"/>
          </a:xfrm>
        </p:spPr>
        <p:txBody>
          <a:bodyPr/>
          <a:lstStyle/>
          <a:p>
            <a:r>
              <a:rPr lang="en-US" dirty="0"/>
              <a:t>We applied our implementation to John’s </a:t>
            </a:r>
            <a:r>
              <a:rPr lang="en-US" dirty="0" err="1"/>
              <a:t>dnaSort</a:t>
            </a:r>
            <a:r>
              <a:rPr lang="en-US" dirty="0"/>
              <a:t> code</a:t>
            </a:r>
          </a:p>
          <a:p>
            <a:pPr lvl="1"/>
            <a:r>
              <a:rPr lang="en-US" dirty="0"/>
              <a:t>3 parallel loops in one routine, the 3</a:t>
            </a:r>
            <a:r>
              <a:rPr lang="en-US" baseline="30000" dirty="0"/>
              <a:t>rd</a:t>
            </a:r>
            <a:r>
              <a:rPr lang="en-US" dirty="0"/>
              <a:t> loop recursively calls the routine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One </a:t>
            </a:r>
            <a:r>
              <a:rPr lang="en-US" dirty="0"/>
              <a:t>more reason we believe that tree performance is what matters:</a:t>
            </a:r>
          </a:p>
          <a:p>
            <a:pPr lvl="1"/>
            <a:r>
              <a:rPr lang="en-US" dirty="0" err="1"/>
              <a:t>dnaSort</a:t>
            </a:r>
            <a:r>
              <a:rPr lang="en-US" dirty="0"/>
              <a:t> is not about trees, but the decomposition of work is</a:t>
            </a:r>
          </a:p>
          <a:p>
            <a:r>
              <a:rPr lang="en-US" dirty="0"/>
              <a:t>Next review we will have this running on Grappa</a:t>
            </a:r>
          </a:p>
          <a:p>
            <a:pPr lvl="4"/>
            <a:endParaRPr lang="en-US" dirty="0"/>
          </a:p>
          <a:p>
            <a:pPr lvl="2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647B-2526-554A-8D8B-54D170A77B52}" type="datetime4">
              <a:rPr lang="en-US" smtClean="0"/>
              <a:pPr/>
              <a:t>April 12, 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722D57-58D6-9447-A6D5-A97F6C35A8F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37254783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56614"/>
            <a:ext cx="6870871" cy="384721"/>
          </a:xfrm>
        </p:spPr>
        <p:txBody>
          <a:bodyPr/>
          <a:lstStyle/>
          <a:p>
            <a:r>
              <a:rPr lang="en-US" dirty="0" smtClean="0"/>
              <a:t>… Back to 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4233"/>
            <a:ext cx="8229600" cy="4604338"/>
          </a:xfrm>
        </p:spPr>
        <p:txBody>
          <a:bodyPr/>
          <a:lstStyle/>
          <a:p>
            <a:r>
              <a:rPr lang="en-US" dirty="0" err="1" smtClean="0"/>
              <a:t>CrayXMT</a:t>
            </a:r>
            <a:r>
              <a:rPr lang="en-US" dirty="0" smtClean="0"/>
              <a:t> reached 140K tree nodes per second per processor node</a:t>
            </a:r>
          </a:p>
          <a:p>
            <a:r>
              <a:rPr lang="en-US" dirty="0" smtClean="0"/>
              <a:t>The UTS MPI distribution runs 1.2M/sec per 12 core cluster node</a:t>
            </a:r>
          </a:p>
          <a:p>
            <a:r>
              <a:rPr lang="en-US" dirty="0" smtClean="0"/>
              <a:t>We want to give the </a:t>
            </a:r>
            <a:r>
              <a:rPr lang="en-US" dirty="0" err="1" smtClean="0"/>
              <a:t>CrayXMT</a:t>
            </a:r>
            <a:r>
              <a:rPr lang="en-US" dirty="0" smtClean="0"/>
              <a:t> a better shot, so we modify UTS:</a:t>
            </a:r>
          </a:p>
          <a:p>
            <a:pPr lvl="1"/>
            <a:r>
              <a:rPr lang="en-US" dirty="0" smtClean="0"/>
              <a:t>We </a:t>
            </a:r>
            <a:r>
              <a:rPr lang="en-US" dirty="0" err="1" smtClean="0"/>
              <a:t>precompute</a:t>
            </a:r>
            <a:r>
              <a:rPr lang="en-US" dirty="0" smtClean="0"/>
              <a:t> and store the tree so that the </a:t>
            </a:r>
            <a:r>
              <a:rPr lang="en-US" dirty="0" err="1" smtClean="0"/>
              <a:t>CrayXMT</a:t>
            </a:r>
            <a:r>
              <a:rPr lang="en-US" dirty="0" smtClean="0"/>
              <a:t> is not penalized for slow computational throughput generating random numbers.</a:t>
            </a:r>
          </a:p>
          <a:p>
            <a:pPr lvl="1"/>
            <a:r>
              <a:rPr lang="en-US" dirty="0" smtClean="0"/>
              <a:t>We then traverse the memory-resident tree using that same optimization that replaces loop future.</a:t>
            </a:r>
          </a:p>
          <a:p>
            <a:pPr lvl="1"/>
            <a:r>
              <a:rPr lang="en-US" dirty="0" smtClean="0"/>
              <a:t>(for </a:t>
            </a:r>
            <a:r>
              <a:rPr lang="en-US" dirty="0" err="1" smtClean="0"/>
              <a:t>CrayXMT</a:t>
            </a:r>
            <a:r>
              <a:rPr lang="en-US" dirty="0" smtClean="0"/>
              <a:t>, but not for their MPI distribution)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CrayXMT</a:t>
            </a:r>
            <a:r>
              <a:rPr lang="en-US" dirty="0" smtClean="0"/>
              <a:t> now peaks at almost 860k tree nodes per second per processor.</a:t>
            </a:r>
          </a:p>
          <a:p>
            <a:pPr lvl="1"/>
            <a:r>
              <a:rPr lang="en-US" dirty="0" err="1" smtClean="0"/>
              <a:t>Cf</a:t>
            </a:r>
            <a:r>
              <a:rPr lang="en-US" dirty="0" smtClean="0"/>
              <a:t>:  results shown two reviews ago for binary trees at about 1.1M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7501A-D8DE-F848-96E7-C76823747A58}" type="datetime4">
              <a:rPr lang="en-US" smtClean="0"/>
              <a:pPr/>
              <a:t>April 12, 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722D57-58D6-9447-A6D5-A97F6C35A8F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PNNL &amp; UW Confidential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63552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56614"/>
            <a:ext cx="6870871" cy="384721"/>
          </a:xfrm>
        </p:spPr>
        <p:txBody>
          <a:bodyPr/>
          <a:lstStyle/>
          <a:p>
            <a:r>
              <a:rPr lang="en-US" dirty="0" smtClean="0"/>
              <a:t>UTS on Grappa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3193"/>
            <a:ext cx="8229600" cy="3779497"/>
          </a:xfrm>
        </p:spPr>
        <p:txBody>
          <a:bodyPr/>
          <a:lstStyle/>
          <a:p>
            <a:r>
              <a:rPr lang="en-US" dirty="0" smtClean="0"/>
              <a:t>We now do the same on Grappa:</a:t>
            </a:r>
          </a:p>
          <a:p>
            <a:pPr lvl="1"/>
            <a:r>
              <a:rPr lang="en-US" dirty="0" smtClean="0"/>
              <a:t>Run this modified UTS that </a:t>
            </a:r>
            <a:r>
              <a:rPr lang="en-US" dirty="0" err="1" smtClean="0"/>
              <a:t>precomputes</a:t>
            </a:r>
            <a:r>
              <a:rPr lang="en-US" dirty="0" smtClean="0"/>
              <a:t> and stores the tree randomly throughout memory (we take care not to store it where we build it)</a:t>
            </a:r>
          </a:p>
          <a:p>
            <a:pPr lvl="1"/>
            <a:r>
              <a:rPr lang="en-US" dirty="0" smtClean="0"/>
              <a:t>Where the </a:t>
            </a:r>
            <a:r>
              <a:rPr lang="en-US" dirty="0" err="1" smtClean="0"/>
              <a:t>CrayXMT</a:t>
            </a:r>
            <a:r>
              <a:rPr lang="en-US" dirty="0" smtClean="0"/>
              <a:t> uses a global queue of futures, Grappa uses work-stealing akin to </a:t>
            </a:r>
            <a:r>
              <a:rPr lang="en-US" dirty="0" err="1" smtClean="0"/>
              <a:t>Cilk</a:t>
            </a:r>
            <a:r>
              <a:rPr lang="en-US" dirty="0" smtClean="0"/>
              <a:t> and TBB.</a:t>
            </a:r>
          </a:p>
          <a:p>
            <a:pPr lvl="1"/>
            <a:r>
              <a:rPr lang="en-US" dirty="0" smtClean="0"/>
              <a:t>Grappa gets neither the advantage of local computation via RNG nor that of loading tree data residing on the local node:  it has to do the same application-level work that the </a:t>
            </a:r>
            <a:r>
              <a:rPr lang="en-US" dirty="0" err="1" smtClean="0"/>
              <a:t>CrayXMT</a:t>
            </a:r>
            <a:r>
              <a:rPr lang="en-US" dirty="0" smtClean="0"/>
              <a:t> does. </a:t>
            </a:r>
          </a:p>
          <a:p>
            <a:r>
              <a:rPr lang="en-US" dirty="0" smtClean="0"/>
              <a:t>Results on 12 node mass market system…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7501A-D8DE-F848-96E7-C76823747A58}" type="datetime4">
              <a:rPr lang="en-US" smtClean="0"/>
              <a:pPr/>
              <a:t>April 12, 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722D57-58D6-9447-A6D5-A97F6C35A8F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PNNL &amp; UW Confidential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63552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cture 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3826"/>
            <a:ext cx="9144000" cy="53903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6614"/>
            <a:ext cx="6629400" cy="384721"/>
          </a:xfrm>
        </p:spPr>
        <p:txBody>
          <a:bodyPr/>
          <a:lstStyle/>
          <a:p>
            <a:r>
              <a:rPr lang="en-US" dirty="0" smtClean="0"/>
              <a:t>Early data: 2, 4, 8, 10, 12 cluster nodes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647B-2526-554A-8D8B-54D170A77B52}" type="datetime4">
              <a:rPr lang="en-US" smtClean="0"/>
              <a:pPr/>
              <a:t>April 12, 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722D57-58D6-9447-A6D5-A97F6C35A8F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PNNL &amp; UW Confidential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32560" y="1391920"/>
            <a:ext cx="582723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/>
              <a:t>Performance generally rises with #nodes &amp; #cores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200-500 </a:t>
            </a:r>
            <a:r>
              <a:rPr lang="en-US" sz="1600" dirty="0" err="1" smtClean="0"/>
              <a:t>coroutines</a:t>
            </a:r>
            <a:r>
              <a:rPr lang="en-US" sz="1600" dirty="0" smtClean="0"/>
              <a:t> per core needed to reach peak, then crashes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We will need a feedback mechanism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Work stealing strategy affects performance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87307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56614"/>
            <a:ext cx="6629400" cy="384721"/>
          </a:xfrm>
        </p:spPr>
        <p:txBody>
          <a:bodyPr/>
          <a:lstStyle/>
          <a:p>
            <a:r>
              <a:rPr lang="en-US" dirty="0" smtClean="0"/>
              <a:t>UTS throughput for T1L tree (100M nodes)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647B-2526-554A-8D8B-54D170A77B52}" type="datetime4">
              <a:rPr lang="en-US" smtClean="0"/>
              <a:pPr/>
              <a:t>April 12, 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PNNL &amp; UW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22D57-58D6-9447-A6D5-A97F6C35A8F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29" y="1115789"/>
            <a:ext cx="7924800" cy="5207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834640" y="3302000"/>
            <a:ext cx="537464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Grappa &amp; XMT are both traversing a tree dispersed randomly through memory using </a:t>
            </a:r>
            <a:r>
              <a:rPr lang="en-US" dirty="0" err="1" smtClean="0"/>
              <a:t>parallel_loop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The MPI execution is out-of-box UTS &amp; traverses the tree implicitly, so there are </a:t>
            </a:r>
            <a:r>
              <a:rPr lang="en-US" dirty="0" err="1" smtClean="0"/>
              <a:t>rng</a:t>
            </a:r>
            <a:r>
              <a:rPr lang="en-US" dirty="0" smtClean="0"/>
              <a:t> calls and work-stealing, but not remote references at every node.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4572000" y="1188720"/>
            <a:ext cx="45720" cy="45720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04720" y="1209040"/>
            <a:ext cx="2369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XMT is largely bandwidth bound;</a:t>
            </a:r>
          </a:p>
          <a:p>
            <a:r>
              <a:rPr lang="en-US" sz="1200" dirty="0" smtClean="0"/>
              <a:t>weak scaling to 400M nodes on 64</a:t>
            </a:r>
            <a:br>
              <a:rPr lang="en-US" sz="1200" dirty="0" smtClean="0"/>
            </a:br>
            <a:r>
              <a:rPr lang="en-US" sz="1200" dirty="0" smtClean="0"/>
              <a:t>gets to 35M</a:t>
            </a:r>
            <a:endParaRPr lang="en-US" sz="1200" dirty="0"/>
          </a:p>
        </p:txBody>
      </p:sp>
      <p:cxnSp>
        <p:nvCxnSpPr>
          <p:cNvPr id="10" name="Straight Arrow Connector 9"/>
          <p:cNvCxnSpPr>
            <a:endCxn id="3" idx="3"/>
          </p:cNvCxnSpPr>
          <p:nvPr/>
        </p:nvCxnSpPr>
        <p:spPr>
          <a:xfrm flipV="1">
            <a:off x="4429760" y="1227744"/>
            <a:ext cx="148936" cy="1743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03680" y="5618480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706880" y="5476240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8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1798320" y="5618480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10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1899920" y="5476240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12</a:t>
            </a:r>
            <a:endParaRPr lang="en-US" sz="1200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09250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Grappa V0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647B-2526-554A-8D8B-54D170A77B52}" type="datetime4">
              <a:rPr lang="en-US" smtClean="0"/>
              <a:pPr/>
              <a:t>April 12, 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22D57-58D6-9447-A6D5-A97F6C35A8F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68925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6614"/>
            <a:ext cx="6629400" cy="384721"/>
          </a:xfrm>
        </p:spPr>
        <p:txBody>
          <a:bodyPr/>
          <a:lstStyle/>
          <a:p>
            <a:r>
              <a:rPr lang="en-US" dirty="0" smtClean="0"/>
              <a:t>Code example: 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596"/>
            <a:ext cx="8229600" cy="3594831"/>
          </a:xfrm>
        </p:spPr>
        <p:txBody>
          <a:bodyPr/>
          <a:lstStyle/>
          <a:p>
            <a:r>
              <a:rPr lang="en-US" dirty="0" smtClean="0"/>
              <a:t>Remember:</a:t>
            </a:r>
          </a:p>
          <a:p>
            <a:pPr lvl="1"/>
            <a:r>
              <a:rPr lang="en-US" dirty="0" smtClean="0"/>
              <a:t>Long-term goal: </a:t>
            </a:r>
            <a:br>
              <a:rPr lang="en-US" dirty="0" smtClean="0"/>
            </a:br>
            <a:r>
              <a:rPr lang="en-US" dirty="0" smtClean="0"/>
              <a:t>   be a compiler backend</a:t>
            </a:r>
          </a:p>
          <a:p>
            <a:pPr lvl="1"/>
            <a:r>
              <a:rPr lang="en-US" dirty="0" smtClean="0"/>
              <a:t>Short-term goal: </a:t>
            </a:r>
            <a:br>
              <a:rPr lang="en-US" dirty="0" smtClean="0"/>
            </a:br>
            <a:r>
              <a:rPr lang="en-US" dirty="0" smtClean="0"/>
              <a:t>   demonstrate speedup coding directly against library</a:t>
            </a:r>
          </a:p>
          <a:p>
            <a:r>
              <a:rPr lang="en-US" dirty="0" smtClean="0"/>
              <a:t>The following shows the spirit of the UTS code we wrote</a:t>
            </a:r>
          </a:p>
          <a:p>
            <a:r>
              <a:rPr lang="en-US" dirty="0" smtClean="0"/>
              <a:t>Watch out for key ideas:</a:t>
            </a:r>
          </a:p>
          <a:p>
            <a:pPr lvl="1"/>
            <a:r>
              <a:rPr lang="en-US" dirty="0" smtClean="0"/>
              <a:t>Spawning tasks</a:t>
            </a:r>
          </a:p>
          <a:p>
            <a:pPr lvl="1"/>
            <a:r>
              <a:rPr lang="en-US" dirty="0" smtClean="0"/>
              <a:t>Global memory</a:t>
            </a:r>
          </a:p>
          <a:p>
            <a:pPr lvl="1"/>
            <a:r>
              <a:rPr lang="en-US" dirty="0" smtClean="0"/>
              <a:t>Cache objects</a:t>
            </a:r>
          </a:p>
          <a:p>
            <a:pPr lvl="1"/>
            <a:r>
              <a:rPr lang="en-US" dirty="0" smtClean="0"/>
              <a:t>Parallel loop decomposition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647B-2526-554A-8D8B-54D170A77B52}" type="datetime4">
              <a:rPr lang="en-US" smtClean="0"/>
              <a:pPr/>
              <a:t>April 12, 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722D57-58D6-9447-A6D5-A97F6C35A8F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53067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UTS: main task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647B-2526-554A-8D8B-54D170A77B52}" type="datetime4">
              <a:rPr lang="en-US" smtClean="0"/>
              <a:pPr/>
              <a:t>April 12, 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22D57-58D6-9447-A6D5-A97F6C35A8F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13449" y="1228982"/>
            <a:ext cx="7320803" cy="5262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chemeClr val="accent4"/>
                </a:solidFill>
                <a:latin typeface="Courier New"/>
                <a:cs typeface="Courier New"/>
              </a:rPr>
              <a:t>struct</a:t>
            </a:r>
            <a:r>
              <a:rPr lang="en-US" sz="1600" b="1" dirty="0">
                <a:solidFill>
                  <a:schemeClr val="accent4"/>
                </a:solidFill>
                <a:latin typeface="Courier New"/>
                <a:cs typeface="Courier New"/>
              </a:rPr>
              <a:t> </a:t>
            </a:r>
            <a:r>
              <a:rPr lang="en-US" sz="1600" b="1" dirty="0">
                <a:solidFill>
                  <a:schemeClr val="accent3"/>
                </a:solidFill>
                <a:latin typeface="Courier New"/>
                <a:cs typeface="Courier New"/>
              </a:rPr>
              <a:t>Vertex</a:t>
            </a:r>
            <a:r>
              <a:rPr lang="en-US" sz="1600" b="1" dirty="0">
                <a:latin typeface="Courier New"/>
                <a:cs typeface="Courier New"/>
              </a:rPr>
              <a:t>;</a:t>
            </a:r>
          </a:p>
          <a:p>
            <a:r>
              <a:rPr lang="en-US" sz="1600" b="1" dirty="0" err="1" smtClean="0">
                <a:solidFill>
                  <a:schemeClr val="accent4"/>
                </a:solidFill>
                <a:latin typeface="Courier New"/>
                <a:cs typeface="Courier New"/>
              </a:rPr>
              <a:t>typedef</a:t>
            </a:r>
            <a:r>
              <a:rPr lang="en-US" sz="1600" b="1" dirty="0" smtClean="0">
                <a:solidFill>
                  <a:schemeClr val="accent4"/>
                </a:solidFill>
                <a:latin typeface="Courier New"/>
                <a:cs typeface="Courier New"/>
              </a:rPr>
              <a:t> </a:t>
            </a:r>
            <a:r>
              <a:rPr lang="en-US" sz="1600" b="1" dirty="0" err="1" smtClean="0">
                <a:solidFill>
                  <a:schemeClr val="accent3"/>
                </a:solidFill>
                <a:latin typeface="Courier New"/>
                <a:cs typeface="Courier New"/>
              </a:rPr>
              <a:t>GlobalPointer</a:t>
            </a:r>
            <a:r>
              <a:rPr lang="en-US" sz="1600" b="1" dirty="0" smtClean="0">
                <a:latin typeface="Courier New"/>
                <a:cs typeface="Courier New"/>
              </a:rPr>
              <a:t>&lt;</a:t>
            </a:r>
            <a:r>
              <a:rPr lang="en-US" sz="1600" b="1" dirty="0" smtClean="0">
                <a:solidFill>
                  <a:schemeClr val="accent3"/>
                </a:solidFill>
                <a:latin typeface="Courier New"/>
                <a:cs typeface="Courier New"/>
              </a:rPr>
              <a:t> Vertex 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  <a:cs typeface="Courier New"/>
              </a:rPr>
              <a:t>&gt;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chemeClr val="accent3"/>
                </a:solidFill>
                <a:latin typeface="Courier New"/>
                <a:cs typeface="Courier New"/>
              </a:rPr>
              <a:t>Edge</a:t>
            </a:r>
            <a:r>
              <a:rPr lang="en-US" sz="1600" b="1" dirty="0" smtClean="0">
                <a:latin typeface="Courier New"/>
                <a:cs typeface="Courier New"/>
              </a:rPr>
              <a:t>;</a:t>
            </a:r>
            <a:br>
              <a:rPr lang="en-US" sz="1600" b="1" dirty="0" smtClean="0">
                <a:latin typeface="Courier New"/>
                <a:cs typeface="Courier New"/>
              </a:rPr>
            </a:br>
            <a:endParaRPr lang="en-US" sz="1600" b="1" dirty="0" smtClean="0">
              <a:latin typeface="Courier New"/>
              <a:cs typeface="Courier New"/>
            </a:endParaRPr>
          </a:p>
          <a:p>
            <a:endParaRPr lang="en-US" sz="1600" b="1" dirty="0" smtClean="0"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/>
                <a:cs typeface="Courier New"/>
              </a:rPr>
              <a:t>void </a:t>
            </a:r>
            <a:r>
              <a:rPr lang="en-US" sz="1600" b="1" dirty="0" err="1" smtClean="0">
                <a:latin typeface="Courier New"/>
                <a:cs typeface="Courier New"/>
              </a:rPr>
              <a:t>create_graph</a:t>
            </a:r>
            <a:r>
              <a:rPr lang="en-US" sz="1600" b="1" dirty="0" smtClean="0">
                <a:latin typeface="Courier New"/>
                <a:cs typeface="Courier New"/>
              </a:rPr>
              <a:t>( </a:t>
            </a:r>
            <a:r>
              <a:rPr lang="en-US" sz="1600" b="1" dirty="0" err="1" smtClean="0">
                <a:solidFill>
                  <a:schemeClr val="accent3"/>
                </a:solidFill>
                <a:latin typeface="Courier New"/>
                <a:cs typeface="Courier New"/>
              </a:rPr>
              <a:t>GlobalPointer</a:t>
            </a:r>
            <a:r>
              <a:rPr lang="en-US" sz="1600" b="1" dirty="0">
                <a:latin typeface="Courier New"/>
                <a:cs typeface="Courier New"/>
              </a:rPr>
              <a:t>&lt;</a:t>
            </a:r>
            <a:r>
              <a:rPr lang="en-US" sz="1600" b="1" dirty="0">
                <a:solidFill>
                  <a:schemeClr val="accent3"/>
                </a:solidFill>
                <a:latin typeface="Courier New"/>
                <a:cs typeface="Courier New"/>
              </a:rPr>
              <a:t> Vertex 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&gt;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vertices,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               </a:t>
            </a:r>
            <a:r>
              <a:rPr lang="en-US" sz="1600" b="1" dirty="0" err="1" smtClean="0">
                <a:solidFill>
                  <a:schemeClr val="accent3"/>
                </a:solidFill>
                <a:latin typeface="Courier New"/>
                <a:cs typeface="Courier New"/>
              </a:rPr>
              <a:t>GlobalPointer</a:t>
            </a:r>
            <a:r>
              <a:rPr lang="en-US" sz="1600" b="1" dirty="0">
                <a:latin typeface="Courier New"/>
                <a:cs typeface="Courier New"/>
              </a:rPr>
              <a:t>&lt;</a:t>
            </a:r>
            <a:r>
              <a:rPr lang="en-US" sz="1600" b="1" dirty="0">
                <a:solidFill>
                  <a:schemeClr val="accent3"/>
                </a:solidFill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chemeClr val="accent3"/>
                </a:solidFill>
                <a:latin typeface="Courier New"/>
                <a:cs typeface="Courier New"/>
              </a:rPr>
              <a:t>Edge 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  <a:cs typeface="Courier New"/>
              </a:rPr>
              <a:t>&gt; edges );</a:t>
            </a:r>
            <a:endParaRPr lang="en-US" sz="1600" b="1" dirty="0" smtClean="0">
              <a:latin typeface="Courier New"/>
              <a:cs typeface="Courier New"/>
            </a:endParaRPr>
          </a:p>
          <a:p>
            <a:endParaRPr lang="en-US" sz="1600" b="1" dirty="0" smtClean="0">
              <a:latin typeface="Courier New"/>
              <a:cs typeface="Courier New"/>
            </a:endParaRPr>
          </a:p>
          <a:p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rgbClr val="9BBB59"/>
                </a:solidFill>
                <a:latin typeface="Courier New"/>
                <a:cs typeface="Courier New"/>
              </a:rPr>
              <a:t>void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  <a:latin typeface="Courier New"/>
                <a:cs typeface="Courier New"/>
              </a:rPr>
              <a:t>user_main</a:t>
            </a:r>
            <a:r>
              <a:rPr lang="en-US" sz="1600" b="1" dirty="0" smtClean="0">
                <a:latin typeface="Courier New"/>
                <a:cs typeface="Courier New"/>
              </a:rPr>
              <a:t>() </a:t>
            </a:r>
            <a:r>
              <a:rPr lang="en-US" sz="1600" b="1" dirty="0">
                <a:latin typeface="Courier New"/>
                <a:cs typeface="Courier New"/>
              </a:rPr>
              <a:t>{</a:t>
            </a:r>
          </a:p>
          <a:p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>
                <a:latin typeface="Courier New"/>
                <a:cs typeface="Courier New"/>
              </a:rPr>
              <a:t>  </a:t>
            </a:r>
            <a:r>
              <a:rPr lang="en-US" sz="1600" b="1" dirty="0" err="1">
                <a:solidFill>
                  <a:schemeClr val="accent3"/>
                </a:solidFill>
                <a:latin typeface="Courier New"/>
                <a:cs typeface="Courier New"/>
              </a:rPr>
              <a:t>GlobalPointer</a:t>
            </a:r>
            <a:r>
              <a:rPr lang="en-US" sz="1600" b="1" dirty="0" smtClean="0">
                <a:latin typeface="Courier New"/>
                <a:cs typeface="Courier New"/>
              </a:rPr>
              <a:t>&lt; </a:t>
            </a:r>
            <a:r>
              <a:rPr lang="en-US" sz="1600" b="1" dirty="0">
                <a:solidFill>
                  <a:srgbClr val="9BBB59"/>
                </a:solidFill>
                <a:latin typeface="Courier New"/>
                <a:cs typeface="Courier New"/>
              </a:rPr>
              <a:t>Vertex</a:t>
            </a:r>
            <a:r>
              <a:rPr lang="en-US" sz="1600" b="1" dirty="0">
                <a:latin typeface="Courier New"/>
                <a:cs typeface="Courier New"/>
              </a:rPr>
              <a:t> &gt; </a:t>
            </a:r>
            <a:r>
              <a:rPr lang="en-US" sz="1600" b="1" dirty="0">
                <a:solidFill>
                  <a:schemeClr val="accent6"/>
                </a:solidFill>
                <a:latin typeface="Courier New"/>
                <a:cs typeface="Courier New"/>
              </a:rPr>
              <a:t>vertices</a:t>
            </a:r>
            <a:r>
              <a:rPr lang="en-US" sz="1600" b="1" dirty="0">
                <a:latin typeface="Courier New"/>
                <a:cs typeface="Courier New"/>
              </a:rPr>
              <a:t> = </a:t>
            </a:r>
            <a:r>
              <a:rPr lang="en-US" sz="1600" b="1" dirty="0" smtClean="0">
                <a:latin typeface="Courier New"/>
                <a:cs typeface="Courier New"/>
              </a:rPr>
              <a:t/>
            </a:r>
            <a:br>
              <a:rPr lang="en-US" sz="1600" b="1" dirty="0" smtClean="0">
                <a:latin typeface="Courier New"/>
                <a:cs typeface="Courier New"/>
              </a:rPr>
            </a:br>
            <a:r>
              <a:rPr lang="en-US" sz="1600" b="1" dirty="0" smtClean="0">
                <a:latin typeface="Courier New"/>
                <a:cs typeface="Courier New"/>
              </a:rPr>
              <a:t>     </a:t>
            </a:r>
            <a:r>
              <a:rPr lang="en-US" sz="1600" b="1" dirty="0" err="1" smtClean="0">
                <a:solidFill>
                  <a:srgbClr val="4F81BD"/>
                </a:solidFill>
                <a:latin typeface="Courier New"/>
                <a:cs typeface="Courier New"/>
              </a:rPr>
              <a:t>global_malloc</a:t>
            </a:r>
            <a:r>
              <a:rPr lang="en-US" sz="1600" b="1" dirty="0">
                <a:latin typeface="Courier New"/>
                <a:cs typeface="Courier New"/>
              </a:rPr>
              <a:t>&lt; </a:t>
            </a:r>
            <a:r>
              <a:rPr lang="en-US" sz="1600" b="1" dirty="0">
                <a:solidFill>
                  <a:srgbClr val="9BBB59"/>
                </a:solidFill>
                <a:latin typeface="Courier New"/>
                <a:cs typeface="Courier New"/>
              </a:rPr>
              <a:t>Vertex</a:t>
            </a:r>
            <a:r>
              <a:rPr lang="en-US" sz="1600" b="1" dirty="0">
                <a:latin typeface="Courier New"/>
                <a:cs typeface="Courier New"/>
              </a:rPr>
              <a:t> &gt;( VERTEX_COUNT )</a:t>
            </a:r>
            <a:r>
              <a:rPr lang="en-US" sz="1600" b="1" dirty="0" smtClean="0">
                <a:latin typeface="Courier New"/>
                <a:cs typeface="Courier New"/>
              </a:rPr>
              <a:t>;</a:t>
            </a:r>
          </a:p>
          <a:p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>
                <a:latin typeface="Courier New"/>
                <a:cs typeface="Courier New"/>
              </a:rPr>
              <a:t>  </a:t>
            </a:r>
            <a:r>
              <a:rPr lang="en-US" sz="1600" b="1" dirty="0" err="1">
                <a:solidFill>
                  <a:schemeClr val="accent3"/>
                </a:solidFill>
                <a:latin typeface="Courier New"/>
                <a:cs typeface="Courier New"/>
              </a:rPr>
              <a:t>GlobalPointer</a:t>
            </a:r>
            <a:r>
              <a:rPr lang="en-US" sz="1600" b="1" dirty="0" smtClean="0">
                <a:latin typeface="Courier New"/>
                <a:cs typeface="Courier New"/>
              </a:rPr>
              <a:t>&lt; </a:t>
            </a:r>
            <a:r>
              <a:rPr lang="en-US" sz="1600" b="1" dirty="0">
                <a:solidFill>
                  <a:srgbClr val="9BBB59"/>
                </a:solidFill>
                <a:latin typeface="Courier New"/>
                <a:cs typeface="Courier New"/>
              </a:rPr>
              <a:t>Edge</a:t>
            </a:r>
            <a:r>
              <a:rPr lang="en-US" sz="1600" b="1" dirty="0">
                <a:latin typeface="Courier New"/>
                <a:cs typeface="Courier New"/>
              </a:rPr>
              <a:t> &gt; </a:t>
            </a:r>
            <a:r>
              <a:rPr lang="en-US" sz="1600" b="1" dirty="0">
                <a:solidFill>
                  <a:srgbClr val="F79646"/>
                </a:solidFill>
                <a:latin typeface="Courier New"/>
                <a:cs typeface="Courier New"/>
              </a:rPr>
              <a:t>edges</a:t>
            </a:r>
            <a:r>
              <a:rPr lang="en-US" sz="1600" b="1" dirty="0">
                <a:latin typeface="Courier New"/>
                <a:cs typeface="Courier New"/>
              </a:rPr>
              <a:t> = </a:t>
            </a:r>
            <a:r>
              <a:rPr lang="en-US" sz="1600" b="1" dirty="0" smtClean="0">
                <a:latin typeface="Courier New"/>
                <a:cs typeface="Courier New"/>
              </a:rPr>
              <a:t/>
            </a:r>
            <a:br>
              <a:rPr lang="en-US" sz="1600" b="1" dirty="0" smtClean="0">
                <a:latin typeface="Courier New"/>
                <a:cs typeface="Courier New"/>
              </a:rPr>
            </a:br>
            <a:r>
              <a:rPr lang="en-US" sz="1600" b="1" dirty="0" smtClean="0">
                <a:latin typeface="Courier New"/>
                <a:cs typeface="Courier New"/>
              </a:rPr>
              <a:t>     </a:t>
            </a:r>
            <a:r>
              <a:rPr lang="en-US" sz="1600" b="1" dirty="0" err="1" smtClean="0">
                <a:solidFill>
                  <a:srgbClr val="4F81BD"/>
                </a:solidFill>
                <a:latin typeface="Courier New"/>
                <a:cs typeface="Courier New"/>
              </a:rPr>
              <a:t>global_malloc</a:t>
            </a:r>
            <a:r>
              <a:rPr lang="en-US" sz="1600" b="1" dirty="0" smtClean="0">
                <a:latin typeface="Courier New"/>
                <a:cs typeface="Courier New"/>
              </a:rPr>
              <a:t>&lt; </a:t>
            </a:r>
            <a:r>
              <a:rPr lang="en-US" sz="1600" b="1" dirty="0">
                <a:solidFill>
                  <a:srgbClr val="9BBB59"/>
                </a:solidFill>
                <a:latin typeface="Courier New"/>
                <a:cs typeface="Courier New"/>
              </a:rPr>
              <a:t>Edge</a:t>
            </a:r>
            <a:r>
              <a:rPr lang="en-US" sz="1600" b="1" dirty="0">
                <a:latin typeface="Courier New"/>
                <a:cs typeface="Courier New"/>
              </a:rPr>
              <a:t> &gt;( EDGE_COUNT );</a:t>
            </a:r>
          </a:p>
          <a:p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>
                <a:latin typeface="Courier New"/>
                <a:cs typeface="Courier New"/>
              </a:rPr>
              <a:t>  </a:t>
            </a:r>
            <a:r>
              <a:rPr lang="en-US" sz="1600" b="1" dirty="0" err="1">
                <a:solidFill>
                  <a:srgbClr val="4F81BD"/>
                </a:solidFill>
                <a:latin typeface="Courier New"/>
                <a:cs typeface="Courier New"/>
              </a:rPr>
              <a:t>create_graph</a:t>
            </a:r>
            <a:r>
              <a:rPr lang="en-US" sz="1600" b="1" dirty="0">
                <a:latin typeface="Courier New"/>
                <a:cs typeface="Courier New"/>
              </a:rPr>
              <a:t>( </a:t>
            </a:r>
            <a:r>
              <a:rPr lang="en-US" sz="1600" b="1" dirty="0">
                <a:solidFill>
                  <a:schemeClr val="accent6"/>
                </a:solidFill>
                <a:latin typeface="Courier New"/>
                <a:cs typeface="Courier New"/>
              </a:rPr>
              <a:t>vertices</a:t>
            </a:r>
            <a:r>
              <a:rPr lang="en-US" sz="1600" b="1" dirty="0">
                <a:latin typeface="Courier New"/>
                <a:cs typeface="Courier New"/>
              </a:rPr>
              <a:t>, </a:t>
            </a:r>
            <a:r>
              <a:rPr lang="en-US" sz="1600" b="1" dirty="0">
                <a:solidFill>
                  <a:srgbClr val="F79646"/>
                </a:solidFill>
                <a:latin typeface="Courier New"/>
                <a:cs typeface="Courier New"/>
              </a:rPr>
              <a:t>edges</a:t>
            </a:r>
            <a:r>
              <a:rPr lang="en-US" sz="1600" b="1" dirty="0">
                <a:latin typeface="Courier New"/>
                <a:cs typeface="Courier New"/>
              </a:rPr>
              <a:t> );</a:t>
            </a:r>
          </a:p>
          <a:p>
            <a:endParaRPr lang="en-US" sz="1600" b="1" dirty="0" smtClean="0"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/>
                <a:cs typeface="Courier New"/>
              </a:rPr>
              <a:t>  </a:t>
            </a:r>
            <a:r>
              <a:rPr lang="en-US" sz="1600" b="1" dirty="0" smtClean="0">
                <a:solidFill>
                  <a:srgbClr val="4F81BD"/>
                </a:solidFill>
                <a:latin typeface="Courier New"/>
                <a:cs typeface="Courier New"/>
              </a:rPr>
              <a:t>spawn</a:t>
            </a:r>
            <a:r>
              <a:rPr lang="en-US" sz="1600" b="1" dirty="0" smtClean="0">
                <a:latin typeface="Courier New"/>
                <a:cs typeface="Courier New"/>
              </a:rPr>
              <a:t>( &amp;</a:t>
            </a:r>
            <a:r>
              <a:rPr lang="en-US" sz="1600" b="1" dirty="0" err="1">
                <a:solidFill>
                  <a:schemeClr val="accent1"/>
                </a:solidFill>
                <a:latin typeface="Courier New"/>
                <a:cs typeface="Courier New"/>
              </a:rPr>
              <a:t>uts</a:t>
            </a:r>
            <a:r>
              <a:rPr lang="en-US" sz="1600" b="1" dirty="0">
                <a:latin typeface="Courier New"/>
                <a:cs typeface="Courier New"/>
              </a:rPr>
              <a:t>, </a:t>
            </a:r>
            <a:r>
              <a:rPr lang="en-US" sz="1600" b="1" dirty="0" smtClean="0">
                <a:latin typeface="Courier New"/>
                <a:cs typeface="Courier New"/>
              </a:rPr>
              <a:t>&amp;</a:t>
            </a:r>
            <a:r>
              <a:rPr lang="en-US" sz="1600" b="1" dirty="0" smtClean="0">
                <a:solidFill>
                  <a:srgbClr val="F79646"/>
                </a:solidFill>
                <a:latin typeface="Courier New"/>
                <a:cs typeface="Courier New"/>
              </a:rPr>
              <a:t>vertices</a:t>
            </a:r>
            <a:r>
              <a:rPr lang="en-US" sz="1600" b="1" dirty="0" smtClean="0">
                <a:latin typeface="Courier New"/>
                <a:cs typeface="Courier New"/>
              </a:rPr>
              <a:t>[0] )</a:t>
            </a:r>
            <a:r>
              <a:rPr lang="en-US" sz="1600" b="1" dirty="0">
                <a:latin typeface="Courier New"/>
                <a:cs typeface="Courier New"/>
              </a:rPr>
              <a:t>;</a:t>
            </a:r>
          </a:p>
          <a:p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8" name="Line Callout 2 7"/>
          <p:cNvSpPr/>
          <p:nvPr/>
        </p:nvSpPr>
        <p:spPr>
          <a:xfrm>
            <a:off x="6340928" y="1142999"/>
            <a:ext cx="1841500" cy="62592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7573"/>
              <a:gd name="adj6" fmla="val -6428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ointer to global memory</a:t>
            </a:r>
            <a:endParaRPr lang="en-US" dirty="0"/>
          </a:p>
        </p:txBody>
      </p:sp>
      <p:sp>
        <p:nvSpPr>
          <p:cNvPr id="9" name="Line Callout 2 8"/>
          <p:cNvSpPr/>
          <p:nvPr/>
        </p:nvSpPr>
        <p:spPr>
          <a:xfrm>
            <a:off x="6720114" y="3291113"/>
            <a:ext cx="1877786" cy="62592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2500"/>
              <a:gd name="adj6" fmla="val -6599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</a:t>
            </a:r>
            <a:r>
              <a:rPr lang="en-US" dirty="0" err="1" smtClean="0"/>
              <a:t>alloc</a:t>
            </a:r>
            <a:r>
              <a:rPr lang="en-US" dirty="0" smtClean="0"/>
              <a:t> from global heap</a:t>
            </a:r>
            <a:endParaRPr lang="en-US" dirty="0"/>
          </a:p>
        </p:txBody>
      </p:sp>
      <p:sp>
        <p:nvSpPr>
          <p:cNvPr id="10" name="Line Callout 2 9"/>
          <p:cNvSpPr/>
          <p:nvPr/>
        </p:nvSpPr>
        <p:spPr>
          <a:xfrm>
            <a:off x="5448300" y="5230584"/>
            <a:ext cx="1877786" cy="62592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7573"/>
              <a:gd name="adj6" fmla="val -6067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spawn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406148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6614"/>
            <a:ext cx="6629400" cy="384721"/>
          </a:xfrm>
        </p:spPr>
        <p:txBody>
          <a:bodyPr/>
          <a:lstStyle/>
          <a:p>
            <a:r>
              <a:rPr lang="en-US" dirty="0" smtClean="0"/>
              <a:t>UTS: visiting a vertex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647B-2526-554A-8D8B-54D170A77B52}" type="datetime4">
              <a:rPr lang="en-US" smtClean="0"/>
              <a:pPr/>
              <a:t>April 12, 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22D57-58D6-9447-A6D5-A97F6C35A8F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81869" y="1202301"/>
            <a:ext cx="8208345" cy="5016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4F81BD"/>
                </a:solidFill>
                <a:latin typeface="Courier New"/>
                <a:cs typeface="Courier New"/>
              </a:rPr>
              <a:t>parallel_loop</a:t>
            </a:r>
            <a:r>
              <a:rPr lang="en-US" sz="1600" b="1" dirty="0" smtClean="0">
                <a:latin typeface="Courier New"/>
                <a:cs typeface="Courier New"/>
              </a:rPr>
              <a:t>( </a:t>
            </a:r>
            <a:r>
              <a:rPr lang="en-US" sz="1600" b="1" dirty="0" smtClean="0">
                <a:solidFill>
                  <a:srgbClr val="F79646"/>
                </a:solidFill>
                <a:latin typeface="Courier New"/>
                <a:cs typeface="Courier New"/>
              </a:rPr>
              <a:t>start</a:t>
            </a:r>
            <a:r>
              <a:rPr lang="en-US" sz="1600" b="1" dirty="0" smtClean="0">
                <a:latin typeface="Courier New"/>
                <a:cs typeface="Courier New"/>
              </a:rPr>
              <a:t>, </a:t>
            </a:r>
            <a:r>
              <a:rPr lang="en-US" sz="1600" b="1" dirty="0" err="1" smtClean="0">
                <a:solidFill>
                  <a:srgbClr val="F79646"/>
                </a:solidFill>
                <a:latin typeface="Courier New"/>
                <a:cs typeface="Courier New"/>
              </a:rPr>
              <a:t>num_iterations</a:t>
            </a:r>
            <a:r>
              <a:rPr lang="en-US" sz="1600" b="1" dirty="0" smtClean="0">
                <a:latin typeface="Courier New"/>
                <a:cs typeface="Courier New"/>
              </a:rPr>
              <a:t>, </a:t>
            </a:r>
            <a:r>
              <a:rPr lang="en-US" sz="1600" b="1" dirty="0" err="1" smtClean="0">
                <a:solidFill>
                  <a:srgbClr val="F79646"/>
                </a:solidFill>
                <a:latin typeface="Courier New"/>
                <a:cs typeface="Courier New"/>
              </a:rPr>
              <a:t>function_ptr</a:t>
            </a:r>
            <a:r>
              <a:rPr lang="en-US" sz="1600" b="1" dirty="0" smtClean="0">
                <a:latin typeface="Courier New"/>
                <a:cs typeface="Courier New"/>
              </a:rPr>
              <a:t>, </a:t>
            </a:r>
            <a:r>
              <a:rPr lang="en-US" sz="1600" b="1" dirty="0" err="1" smtClean="0">
                <a:solidFill>
                  <a:srgbClr val="F79646"/>
                </a:solidFill>
                <a:latin typeface="Courier New"/>
                <a:cs typeface="Courier New"/>
              </a:rPr>
              <a:t>arg_ptr</a:t>
            </a:r>
            <a:r>
              <a:rPr lang="en-US" sz="1600" b="1" dirty="0" smtClean="0">
                <a:solidFill>
                  <a:srgbClr val="F79646"/>
                </a:solidFill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);</a:t>
            </a:r>
          </a:p>
          <a:p>
            <a:endParaRPr lang="en-US" sz="1600" b="1" dirty="0" smtClean="0">
              <a:latin typeface="Courier New"/>
              <a:cs typeface="Courier New"/>
            </a:endParaRPr>
          </a:p>
          <a:p>
            <a:r>
              <a:rPr lang="en-US" sz="1600" b="1" dirty="0" smtClean="0">
                <a:solidFill>
                  <a:schemeClr val="accent3"/>
                </a:solidFill>
                <a:latin typeface="Courier New"/>
                <a:cs typeface="Courier New"/>
              </a:rPr>
              <a:t>void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b="1" dirty="0" err="1" smtClean="0">
                <a:solidFill>
                  <a:srgbClr val="4F81BD"/>
                </a:solidFill>
                <a:latin typeface="Courier New"/>
                <a:cs typeface="Courier New"/>
              </a:rPr>
              <a:t>uts_loop_body</a:t>
            </a:r>
            <a:r>
              <a:rPr lang="en-US" sz="1600" b="1" dirty="0" smtClean="0">
                <a:latin typeface="Courier New"/>
                <a:cs typeface="Courier New"/>
              </a:rPr>
              <a:t>( </a:t>
            </a:r>
            <a:r>
              <a:rPr lang="en-US" sz="1600" b="1" dirty="0" err="1" smtClean="0">
                <a:solidFill>
                  <a:srgbClr val="9BBB59"/>
                </a:solidFill>
                <a:latin typeface="Courier New"/>
                <a:cs typeface="Courier New"/>
              </a:rPr>
              <a:t>int</a:t>
            </a:r>
            <a:r>
              <a:rPr lang="en-US" sz="1600" b="1" dirty="0" smtClean="0">
                <a:solidFill>
                  <a:srgbClr val="9BBB59"/>
                </a:solidFill>
                <a:latin typeface="Courier New"/>
                <a:cs typeface="Courier New"/>
              </a:rPr>
              <a:t> </a:t>
            </a:r>
            <a:r>
              <a:rPr lang="en-US" sz="1600" b="1" dirty="0" err="1" smtClean="0">
                <a:solidFill>
                  <a:schemeClr val="accent6"/>
                </a:solidFill>
                <a:latin typeface="Courier New"/>
                <a:cs typeface="Courier New"/>
              </a:rPr>
              <a:t>i</a:t>
            </a:r>
            <a:r>
              <a:rPr lang="en-US" sz="1600" b="1" dirty="0" smtClean="0">
                <a:latin typeface="Courier New"/>
                <a:cs typeface="Courier New"/>
              </a:rPr>
              <a:t>, </a:t>
            </a:r>
            <a:r>
              <a:rPr lang="en-US" sz="1600" b="1" dirty="0" smtClean="0">
                <a:solidFill>
                  <a:srgbClr val="9BBB59"/>
                </a:solidFill>
                <a:latin typeface="Courier New"/>
                <a:cs typeface="Courier New"/>
              </a:rPr>
              <a:t>Edge</a:t>
            </a:r>
            <a:r>
              <a:rPr lang="en-US" sz="1600" b="1" dirty="0" smtClean="0">
                <a:latin typeface="Courier New"/>
                <a:cs typeface="Courier New"/>
              </a:rPr>
              <a:t> * </a:t>
            </a:r>
            <a:r>
              <a:rPr lang="en-US" sz="1600" b="1" dirty="0" smtClean="0">
                <a:solidFill>
                  <a:srgbClr val="F79646"/>
                </a:solidFill>
                <a:latin typeface="Courier New"/>
                <a:cs typeface="Courier New"/>
              </a:rPr>
              <a:t>edges</a:t>
            </a:r>
            <a:r>
              <a:rPr lang="en-US" sz="1600" b="1" dirty="0" smtClean="0">
                <a:latin typeface="Courier New"/>
                <a:cs typeface="Courier New"/>
              </a:rPr>
              <a:t> ) {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  </a:t>
            </a:r>
            <a:r>
              <a:rPr lang="en-US" sz="1600" b="1" dirty="0" err="1" smtClean="0">
                <a:solidFill>
                  <a:srgbClr val="4F81BD"/>
                </a:solidFill>
                <a:latin typeface="Courier New"/>
                <a:cs typeface="Courier New"/>
              </a:rPr>
              <a:t>uts</a:t>
            </a:r>
            <a:r>
              <a:rPr lang="en-US" sz="1600" b="1" dirty="0">
                <a:latin typeface="Courier New"/>
                <a:cs typeface="Courier New"/>
              </a:rPr>
              <a:t>(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rgbClr val="F79646"/>
                </a:solidFill>
                <a:latin typeface="Courier New"/>
                <a:cs typeface="Courier New"/>
              </a:rPr>
              <a:t>edges</a:t>
            </a:r>
            <a:r>
              <a:rPr lang="en-US" sz="1600" b="1" dirty="0" smtClean="0">
                <a:latin typeface="Courier New"/>
                <a:cs typeface="Courier New"/>
              </a:rPr>
              <a:t>[</a:t>
            </a:r>
            <a:r>
              <a:rPr lang="en-US" sz="1600" b="1" dirty="0" err="1" smtClean="0">
                <a:latin typeface="Courier New"/>
                <a:cs typeface="Courier New"/>
              </a:rPr>
              <a:t>i</a:t>
            </a:r>
            <a:r>
              <a:rPr lang="en-US" sz="1600" b="1" dirty="0" smtClean="0">
                <a:latin typeface="Courier New"/>
                <a:cs typeface="Courier New"/>
              </a:rPr>
              <a:t>] );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}</a:t>
            </a:r>
          </a:p>
          <a:p>
            <a:endParaRPr lang="en-US" sz="1600" b="1" dirty="0">
              <a:latin typeface="Courier New"/>
              <a:cs typeface="Courier New"/>
            </a:endParaRPr>
          </a:p>
          <a:p>
            <a:endParaRPr lang="en-US" sz="1600" b="1" dirty="0" smtClean="0">
              <a:latin typeface="Courier New"/>
              <a:cs typeface="Courier New"/>
            </a:endParaRPr>
          </a:p>
          <a:p>
            <a:endParaRPr lang="en-US" sz="1600" b="1" dirty="0" smtClean="0">
              <a:latin typeface="Courier New"/>
              <a:cs typeface="Courier New"/>
            </a:endParaRPr>
          </a:p>
          <a:p>
            <a:endParaRPr lang="en-US" sz="1600" b="1" dirty="0" smtClean="0">
              <a:latin typeface="Courier New"/>
              <a:cs typeface="Courier New"/>
            </a:endParaRPr>
          </a:p>
          <a:p>
            <a:r>
              <a:rPr lang="en-US" sz="1600" b="1" dirty="0" smtClean="0">
                <a:solidFill>
                  <a:srgbClr val="9BBB59"/>
                </a:solidFill>
                <a:latin typeface="Courier New"/>
                <a:cs typeface="Courier New"/>
              </a:rPr>
              <a:t>void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b="1" dirty="0" err="1" smtClean="0">
                <a:solidFill>
                  <a:schemeClr val="accent1"/>
                </a:solidFill>
                <a:latin typeface="Courier New"/>
                <a:cs typeface="Courier New"/>
              </a:rPr>
              <a:t>uts</a:t>
            </a:r>
            <a:r>
              <a:rPr lang="en-US" sz="1600" b="1" dirty="0" smtClean="0">
                <a:latin typeface="Courier New"/>
                <a:cs typeface="Courier New"/>
              </a:rPr>
              <a:t>( </a:t>
            </a:r>
            <a:r>
              <a:rPr lang="en-US" sz="1600" b="1" dirty="0" err="1">
                <a:latin typeface="Courier New"/>
                <a:cs typeface="Courier New"/>
              </a:rPr>
              <a:t>GlobalAddress</a:t>
            </a:r>
            <a:r>
              <a:rPr lang="en-US" sz="1600" b="1" dirty="0">
                <a:latin typeface="Courier New"/>
                <a:cs typeface="Courier New"/>
              </a:rPr>
              <a:t>&lt; </a:t>
            </a:r>
            <a:r>
              <a:rPr lang="en-US" sz="1600" b="1" dirty="0">
                <a:solidFill>
                  <a:srgbClr val="9BBB59"/>
                </a:solidFill>
                <a:latin typeface="Courier New"/>
                <a:cs typeface="Courier New"/>
              </a:rPr>
              <a:t>Vertex</a:t>
            </a:r>
            <a:r>
              <a:rPr lang="en-US" sz="1600" b="1" dirty="0">
                <a:latin typeface="Courier New"/>
                <a:cs typeface="Courier New"/>
              </a:rPr>
              <a:t> &gt; </a:t>
            </a:r>
            <a:r>
              <a:rPr lang="en-US" sz="1600" b="1" dirty="0" err="1">
                <a:solidFill>
                  <a:srgbClr val="F79646"/>
                </a:solidFill>
                <a:latin typeface="Courier New"/>
                <a:cs typeface="Courier New"/>
              </a:rPr>
              <a:t>vertex_pointer</a:t>
            </a:r>
            <a:r>
              <a:rPr lang="en-US" sz="1600" b="1" dirty="0">
                <a:solidFill>
                  <a:srgbClr val="F79646"/>
                </a:solidFill>
                <a:latin typeface="Courier New"/>
                <a:cs typeface="Courier New"/>
              </a:rPr>
              <a:t> </a:t>
            </a:r>
            <a:r>
              <a:rPr lang="en-US" sz="1600" b="1" dirty="0">
                <a:latin typeface="Courier New"/>
                <a:cs typeface="Courier New"/>
              </a:rPr>
              <a:t>) {</a:t>
            </a:r>
          </a:p>
          <a:p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>
                <a:latin typeface="Courier New"/>
                <a:cs typeface="Courier New"/>
              </a:rPr>
              <a:t>  </a:t>
            </a:r>
            <a:r>
              <a:rPr lang="en-US" sz="1600" b="1" dirty="0">
                <a:solidFill>
                  <a:srgbClr val="9BBB59"/>
                </a:solidFill>
                <a:latin typeface="Courier New"/>
                <a:cs typeface="Courier New"/>
              </a:rPr>
              <a:t>Incoherent</a:t>
            </a:r>
            <a:r>
              <a:rPr lang="en-US" sz="1600" b="1" dirty="0">
                <a:latin typeface="Courier New"/>
                <a:cs typeface="Courier New"/>
              </a:rPr>
              <a:t>&lt; </a:t>
            </a:r>
            <a:r>
              <a:rPr lang="en-US" sz="1600" b="1" dirty="0">
                <a:solidFill>
                  <a:srgbClr val="9BBB59"/>
                </a:solidFill>
                <a:latin typeface="Courier New"/>
                <a:cs typeface="Courier New"/>
              </a:rPr>
              <a:t>Vertex</a:t>
            </a:r>
            <a:r>
              <a:rPr lang="en-US" sz="1600" b="1" dirty="0">
                <a:latin typeface="Courier New"/>
                <a:cs typeface="Courier New"/>
              </a:rPr>
              <a:t> &gt;::RO </a:t>
            </a:r>
            <a:r>
              <a:rPr lang="en-US" sz="1600" b="1" dirty="0">
                <a:solidFill>
                  <a:srgbClr val="F79646"/>
                </a:solidFill>
                <a:latin typeface="Courier New"/>
                <a:cs typeface="Courier New"/>
              </a:rPr>
              <a:t>vertex</a:t>
            </a:r>
            <a:r>
              <a:rPr lang="en-US" sz="1600" b="1" dirty="0">
                <a:latin typeface="Courier New"/>
                <a:cs typeface="Courier New"/>
              </a:rPr>
              <a:t>( </a:t>
            </a:r>
            <a:r>
              <a:rPr lang="en-US" sz="1600" b="1" dirty="0" err="1">
                <a:solidFill>
                  <a:srgbClr val="F79646"/>
                </a:solidFill>
                <a:latin typeface="Courier New"/>
                <a:cs typeface="Courier New"/>
              </a:rPr>
              <a:t>vertex_pointer</a:t>
            </a:r>
            <a:r>
              <a:rPr lang="en-US" sz="1600" b="1" dirty="0">
                <a:solidFill>
                  <a:srgbClr val="F79646"/>
                </a:solidFill>
                <a:latin typeface="Courier New"/>
                <a:cs typeface="Courier New"/>
              </a:rPr>
              <a:t> </a:t>
            </a:r>
            <a:r>
              <a:rPr lang="en-US" sz="1600" b="1" dirty="0">
                <a:latin typeface="Courier New"/>
                <a:cs typeface="Courier New"/>
              </a:rPr>
              <a:t>);</a:t>
            </a:r>
            <a:endParaRPr lang="en-US" sz="1600" b="1" dirty="0" smtClean="0">
              <a:latin typeface="Courier New"/>
              <a:cs typeface="Courier New"/>
            </a:endParaRPr>
          </a:p>
          <a:p>
            <a:endParaRPr lang="en-US" sz="1600" b="1" dirty="0" smtClean="0">
              <a:latin typeface="Courier New"/>
              <a:cs typeface="Courier New"/>
            </a:endParaRPr>
          </a:p>
          <a:p>
            <a:r>
              <a:rPr lang="en-US" sz="1600" b="1" dirty="0">
                <a:latin typeface="Courier New"/>
                <a:cs typeface="Courier New"/>
              </a:rPr>
              <a:t>  </a:t>
            </a:r>
            <a:r>
              <a:rPr lang="en-US" sz="1600" b="1" dirty="0">
                <a:solidFill>
                  <a:srgbClr val="9BBB59"/>
                </a:solidFill>
                <a:latin typeface="Courier New"/>
                <a:cs typeface="Courier New"/>
              </a:rPr>
              <a:t>Incoherent</a:t>
            </a:r>
            <a:r>
              <a:rPr lang="en-US" sz="1600" b="1" dirty="0">
                <a:latin typeface="Courier New"/>
                <a:cs typeface="Courier New"/>
              </a:rPr>
              <a:t>&lt; </a:t>
            </a:r>
            <a:r>
              <a:rPr lang="en-US" sz="1600" b="1" dirty="0">
                <a:solidFill>
                  <a:srgbClr val="9BBB59"/>
                </a:solidFill>
                <a:latin typeface="Courier New"/>
                <a:cs typeface="Courier New"/>
              </a:rPr>
              <a:t>Edge</a:t>
            </a:r>
            <a:r>
              <a:rPr lang="en-US" sz="1600" b="1" dirty="0">
                <a:latin typeface="Courier New"/>
                <a:cs typeface="Courier New"/>
              </a:rPr>
              <a:t> &gt;::RO </a:t>
            </a:r>
            <a:r>
              <a:rPr lang="en-US" sz="1600" b="1" dirty="0">
                <a:solidFill>
                  <a:srgbClr val="F79646"/>
                </a:solidFill>
                <a:latin typeface="Courier New"/>
                <a:cs typeface="Courier New"/>
              </a:rPr>
              <a:t>edges</a:t>
            </a:r>
            <a:r>
              <a:rPr lang="en-US" sz="1600" b="1" dirty="0">
                <a:latin typeface="Courier New"/>
                <a:cs typeface="Courier New"/>
              </a:rPr>
              <a:t>( </a:t>
            </a:r>
            <a:r>
              <a:rPr lang="en-US" sz="1600" b="1" dirty="0">
                <a:solidFill>
                  <a:srgbClr val="F79646"/>
                </a:solidFill>
                <a:latin typeface="Courier New"/>
                <a:cs typeface="Courier New"/>
              </a:rPr>
              <a:t>vertex</a:t>
            </a:r>
            <a:r>
              <a:rPr lang="en-US" sz="1600" b="1" dirty="0">
                <a:latin typeface="Courier New"/>
                <a:cs typeface="Courier New"/>
              </a:rPr>
              <a:t>-&gt;</a:t>
            </a:r>
            <a:r>
              <a:rPr lang="en-US" sz="1600" b="1" dirty="0" err="1">
                <a:latin typeface="Courier New"/>
                <a:cs typeface="Courier New"/>
              </a:rPr>
              <a:t>edge_pointer</a:t>
            </a:r>
            <a:r>
              <a:rPr lang="en-US" sz="1600" b="1" dirty="0">
                <a:latin typeface="Courier New"/>
                <a:cs typeface="Courier New"/>
              </a:rPr>
              <a:t>, </a:t>
            </a:r>
            <a:r>
              <a:rPr lang="en-US" sz="1600" b="1" dirty="0" smtClean="0">
                <a:latin typeface="Courier New"/>
                <a:cs typeface="Courier New"/>
              </a:rPr>
              <a:t/>
            </a:r>
            <a:br>
              <a:rPr lang="en-US" sz="1600" b="1" dirty="0" smtClean="0">
                <a:latin typeface="Courier New"/>
                <a:cs typeface="Courier New"/>
              </a:rPr>
            </a:br>
            <a:r>
              <a:rPr lang="en-US" sz="1600" b="1" dirty="0" smtClean="0">
                <a:latin typeface="Courier New"/>
                <a:cs typeface="Courier New"/>
              </a:rPr>
              <a:t>                                </a:t>
            </a:r>
            <a:r>
              <a:rPr lang="en-US" sz="1600" b="1" dirty="0" smtClean="0">
                <a:solidFill>
                  <a:srgbClr val="F79646"/>
                </a:solidFill>
                <a:latin typeface="Courier New"/>
                <a:cs typeface="Courier New"/>
              </a:rPr>
              <a:t>vertex</a:t>
            </a:r>
            <a:r>
              <a:rPr lang="en-US" sz="1600" b="1" dirty="0">
                <a:latin typeface="Courier New"/>
                <a:cs typeface="Courier New"/>
              </a:rPr>
              <a:t>-&gt;</a:t>
            </a:r>
            <a:r>
              <a:rPr lang="en-US" sz="1600" b="1" dirty="0" err="1">
                <a:latin typeface="Courier New"/>
                <a:cs typeface="Courier New"/>
              </a:rPr>
              <a:t>edge_count</a:t>
            </a:r>
            <a:r>
              <a:rPr lang="en-US" sz="1600" b="1" dirty="0">
                <a:latin typeface="Courier New"/>
                <a:cs typeface="Courier New"/>
              </a:rPr>
              <a:t> );</a:t>
            </a:r>
            <a:endParaRPr lang="en-US" sz="1600" b="1" dirty="0" smtClean="0">
              <a:latin typeface="Courier New"/>
              <a:cs typeface="Courier New"/>
            </a:endParaRPr>
          </a:p>
          <a:p>
            <a:endParaRPr lang="en-US" sz="1600" b="1" dirty="0" smtClean="0">
              <a:latin typeface="Courier New"/>
              <a:cs typeface="Courier New"/>
            </a:endParaRP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b="1" dirty="0" err="1" smtClean="0">
                <a:solidFill>
                  <a:schemeClr val="accent1"/>
                </a:solidFill>
                <a:latin typeface="Courier New"/>
                <a:cs typeface="Courier New"/>
              </a:rPr>
              <a:t>parallel_loop</a:t>
            </a:r>
            <a:r>
              <a:rPr lang="en-US" sz="1600" b="1" dirty="0" smtClean="0">
                <a:latin typeface="Courier New"/>
                <a:cs typeface="Courier New"/>
              </a:rPr>
              <a:t>( 0, </a:t>
            </a:r>
            <a:r>
              <a:rPr lang="en-US" sz="1600" b="1" dirty="0" smtClean="0">
                <a:solidFill>
                  <a:srgbClr val="F79646"/>
                </a:solidFill>
                <a:latin typeface="Courier New"/>
                <a:cs typeface="Courier New"/>
              </a:rPr>
              <a:t>vertex</a:t>
            </a:r>
            <a:r>
              <a:rPr lang="en-US" sz="1600" b="1" dirty="0" smtClean="0">
                <a:latin typeface="Courier New"/>
                <a:cs typeface="Courier New"/>
              </a:rPr>
              <a:t>-&gt;</a:t>
            </a:r>
            <a:r>
              <a:rPr lang="en-US" sz="1600" b="1" dirty="0" err="1" smtClean="0">
                <a:latin typeface="Courier New"/>
                <a:cs typeface="Courier New"/>
              </a:rPr>
              <a:t>edge_count</a:t>
            </a:r>
            <a:r>
              <a:rPr lang="en-US" sz="1600" b="1" dirty="0" smtClean="0">
                <a:latin typeface="Courier New"/>
                <a:cs typeface="Courier New"/>
              </a:rPr>
              <a:t>, </a:t>
            </a:r>
            <a:br>
              <a:rPr lang="en-US" sz="1600" b="1" dirty="0" smtClean="0">
                <a:latin typeface="Courier New"/>
                <a:cs typeface="Courier New"/>
              </a:rPr>
            </a:br>
            <a:r>
              <a:rPr lang="en-US" sz="1600" b="1" dirty="0" smtClean="0">
                <a:latin typeface="Courier New"/>
                <a:cs typeface="Courier New"/>
              </a:rPr>
              <a:t>                 &amp;</a:t>
            </a:r>
            <a:r>
              <a:rPr lang="en-US" sz="1600" b="1" dirty="0" err="1" smtClean="0">
                <a:solidFill>
                  <a:srgbClr val="4F81BD"/>
                </a:solidFill>
                <a:latin typeface="Courier New"/>
                <a:cs typeface="Courier New"/>
              </a:rPr>
              <a:t>uts_loop_body</a:t>
            </a:r>
            <a:r>
              <a:rPr lang="en-US" sz="1600" b="1" dirty="0" smtClean="0">
                <a:latin typeface="Courier New"/>
                <a:cs typeface="Courier New"/>
              </a:rPr>
              <a:t>, </a:t>
            </a:r>
            <a:r>
              <a:rPr lang="en-US" sz="1600" b="1" dirty="0">
                <a:latin typeface="Courier New"/>
                <a:cs typeface="Courier New"/>
              </a:rPr>
              <a:t>&amp;</a:t>
            </a:r>
            <a:r>
              <a:rPr lang="en-US" sz="1600" b="1" dirty="0" smtClean="0">
                <a:solidFill>
                  <a:srgbClr val="F79646"/>
                </a:solidFill>
                <a:latin typeface="Courier New"/>
                <a:cs typeface="Courier New"/>
              </a:rPr>
              <a:t>edges</a:t>
            </a:r>
            <a:r>
              <a:rPr lang="en-US" sz="1600" b="1" dirty="0" smtClean="0">
                <a:latin typeface="Courier New"/>
                <a:cs typeface="Courier New"/>
              </a:rPr>
              <a:t>[0] );</a:t>
            </a:r>
          </a:p>
          <a:p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8" name="Line Callout 2 7"/>
          <p:cNvSpPr/>
          <p:nvPr/>
        </p:nvSpPr>
        <p:spPr>
          <a:xfrm>
            <a:off x="6848929" y="5588000"/>
            <a:ext cx="1877786" cy="77107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35"/>
              <a:gd name="adj6" fmla="val -3652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Parallel loop decomposition</a:t>
            </a:r>
            <a:endParaRPr lang="en-US" dirty="0"/>
          </a:p>
        </p:txBody>
      </p:sp>
      <p:sp>
        <p:nvSpPr>
          <p:cNvPr id="9" name="Line Callout 2 8"/>
          <p:cNvSpPr/>
          <p:nvPr/>
        </p:nvSpPr>
        <p:spPr>
          <a:xfrm>
            <a:off x="7400471" y="3118757"/>
            <a:ext cx="1580243" cy="47352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79109"/>
              <a:gd name="adj6" fmla="val -17685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Cache object</a:t>
            </a:r>
            <a:endParaRPr lang="en-US" dirty="0"/>
          </a:p>
        </p:txBody>
      </p:sp>
      <p:sp>
        <p:nvSpPr>
          <p:cNvPr id="10" name="Up Arrow 9"/>
          <p:cNvSpPr/>
          <p:nvPr/>
        </p:nvSpPr>
        <p:spPr>
          <a:xfrm rot="19342181">
            <a:off x="4497385" y="4137472"/>
            <a:ext cx="244928" cy="348656"/>
          </a:xfrm>
          <a:prstGeom prst="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ne Callout 2 10"/>
          <p:cNvSpPr/>
          <p:nvPr/>
        </p:nvSpPr>
        <p:spPr>
          <a:xfrm>
            <a:off x="7257144" y="3942442"/>
            <a:ext cx="1778000" cy="144598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9468"/>
              <a:gd name="adj6" fmla="val -13999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Implicit context switch; </a:t>
            </a:r>
            <a:br>
              <a:rPr lang="en-US" dirty="0" smtClean="0"/>
            </a:br>
            <a:r>
              <a:rPr lang="en-US" dirty="0" smtClean="0"/>
              <a:t>block until acquired </a:t>
            </a:r>
            <a:br>
              <a:rPr lang="en-US" dirty="0" smtClean="0"/>
            </a:br>
            <a:r>
              <a:rPr lang="en-US" dirty="0" smtClean="0"/>
              <a:t>on first use</a:t>
            </a:r>
            <a:endParaRPr lang="en-US" dirty="0"/>
          </a:p>
        </p:txBody>
      </p:sp>
      <p:sp>
        <p:nvSpPr>
          <p:cNvPr id="12" name="Line Callout 2 11"/>
          <p:cNvSpPr/>
          <p:nvPr/>
        </p:nvSpPr>
        <p:spPr>
          <a:xfrm>
            <a:off x="3846286" y="2275113"/>
            <a:ext cx="1868713" cy="84545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1739"/>
              <a:gd name="adj6" fmla="val -5284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Parallel loop body (implicitly spawned)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637402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does Grappa V0 work?</a:t>
            </a:r>
            <a:endParaRPr lang="en-US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0766-0BF8-8348-AE6A-8A4A559F6D3E}" type="datetime4">
              <a:rPr lang="en-US" smtClean="0"/>
              <a:pPr/>
              <a:t>April 12, 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DBE7-0ACF-E348-BBE2-A615BCE1D797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41637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6614"/>
            <a:ext cx="6629400" cy="384721"/>
          </a:xfrm>
        </p:spPr>
        <p:txBody>
          <a:bodyPr/>
          <a:lstStyle/>
          <a:p>
            <a:r>
              <a:rPr lang="en-US" dirty="0" smtClean="0"/>
              <a:t>A rose is a rose…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596"/>
            <a:ext cx="8229600" cy="5213736"/>
          </a:xfrm>
        </p:spPr>
        <p:txBody>
          <a:bodyPr/>
          <a:lstStyle/>
          <a:p>
            <a:r>
              <a:rPr lang="en-US" dirty="0" err="1" smtClean="0"/>
              <a:t>SoftXMT</a:t>
            </a:r>
            <a:r>
              <a:rPr lang="en-US" dirty="0" smtClean="0"/>
              <a:t> =&gt; </a:t>
            </a:r>
            <a:r>
              <a:rPr lang="en-US" i="1" dirty="0" smtClean="0"/>
              <a:t>Grappa</a:t>
            </a:r>
            <a:br>
              <a:rPr lang="en-US" i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err="1" smtClean="0"/>
              <a:t>SoftXMT</a:t>
            </a:r>
            <a:r>
              <a:rPr lang="en-US" dirty="0" smtClean="0"/>
              <a:t> was intended…</a:t>
            </a:r>
          </a:p>
          <a:p>
            <a:pPr lvl="2"/>
            <a:r>
              <a:rPr lang="en-US" dirty="0" smtClean="0"/>
              <a:t>to emulate </a:t>
            </a:r>
            <a:r>
              <a:rPr lang="en-US" dirty="0" err="1" smtClean="0"/>
              <a:t>CrayXMT</a:t>
            </a:r>
            <a:r>
              <a:rPr lang="en-US" dirty="0" smtClean="0"/>
              <a:t>, providing an economical alternative for those addressing its </a:t>
            </a:r>
            <a:r>
              <a:rPr lang="en-US" dirty="0" err="1" smtClean="0"/>
              <a:t>sweetspot</a:t>
            </a:r>
            <a:r>
              <a:rPr lang="en-US" dirty="0" smtClean="0"/>
              <a:t> in parallel graph algorithms.</a:t>
            </a:r>
          </a:p>
          <a:p>
            <a:pPr lvl="1"/>
            <a:r>
              <a:rPr lang="en-US" dirty="0" smtClean="0"/>
              <a:t>Grappa restates our intention more broadly:</a:t>
            </a:r>
          </a:p>
          <a:p>
            <a:pPr lvl="2"/>
            <a:r>
              <a:rPr lang="en-US" dirty="0" smtClean="0"/>
              <a:t>to address the needs of </a:t>
            </a:r>
            <a:r>
              <a:rPr lang="en-US" b="1" i="1" dirty="0" smtClean="0"/>
              <a:t>all</a:t>
            </a:r>
            <a:r>
              <a:rPr lang="en-US" dirty="0" smtClean="0"/>
              <a:t> irregular in-core applications,</a:t>
            </a:r>
            <a:br>
              <a:rPr lang="en-US" dirty="0" smtClean="0"/>
            </a:br>
            <a:r>
              <a:rPr lang="en-US" dirty="0" smtClean="0"/>
              <a:t>scaling on mass market systems to the limit of expressed parallelism.</a:t>
            </a:r>
          </a:p>
          <a:p>
            <a:pPr lvl="2"/>
            <a:r>
              <a:rPr lang="en-US" dirty="0" smtClean="0"/>
              <a:t>Includes scientific, engineering, and machine learning applications.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7501A-D8DE-F848-96E7-C76823747A58}" type="datetime4">
              <a:rPr lang="en-US" smtClean="0"/>
              <a:pPr/>
              <a:t>April 12, 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722D57-58D6-9447-A6D5-A97F6C35A8F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PNNL &amp; UW Confidential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699014" y="2093652"/>
            <a:ext cx="3998690" cy="180191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All</a:t>
            </a:r>
            <a:br>
              <a:rPr lang="en-US" dirty="0" smtClean="0"/>
            </a:br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84507" y="2025904"/>
            <a:ext cx="295994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CrayXMT</a:t>
            </a:r>
            <a:r>
              <a:rPr lang="en-US" b="1" dirty="0" smtClean="0"/>
              <a:t> </a:t>
            </a:r>
            <a:r>
              <a:rPr lang="en-US" b="1" dirty="0" err="1" smtClean="0"/>
              <a:t>Sweetspot</a:t>
            </a:r>
            <a:r>
              <a:rPr lang="en-US" b="1" dirty="0" smtClean="0"/>
              <a:t>:</a:t>
            </a:r>
            <a:br>
              <a:rPr lang="en-US" b="1" dirty="0" smtClean="0"/>
            </a:br>
            <a:r>
              <a:rPr lang="en-US" i="1" dirty="0"/>
              <a:t> </a:t>
            </a:r>
            <a:r>
              <a:rPr lang="en-US" i="1" dirty="0" smtClean="0"/>
              <a:t> </a:t>
            </a:r>
            <a:r>
              <a:rPr lang="en-US" dirty="0" smtClean="0"/>
              <a:t>+high injection rate network</a:t>
            </a:r>
          </a:p>
          <a:p>
            <a:r>
              <a:rPr lang="en-US" i="1" dirty="0"/>
              <a:t> </a:t>
            </a:r>
            <a:r>
              <a:rPr lang="en-US" i="1" dirty="0" smtClean="0"/>
              <a:t> </a:t>
            </a:r>
            <a:r>
              <a:rPr lang="en-US" dirty="0" smtClean="0"/>
              <a:t>+latency tolerant processors</a:t>
            </a:r>
          </a:p>
          <a:p>
            <a:r>
              <a:rPr lang="en-US" dirty="0"/>
              <a:t> </a:t>
            </a:r>
            <a:r>
              <a:rPr lang="en-US" dirty="0" smtClean="0"/>
              <a:t> -no caches</a:t>
            </a:r>
          </a:p>
          <a:p>
            <a:r>
              <a:rPr lang="en-US" dirty="0"/>
              <a:t> </a:t>
            </a:r>
            <a:r>
              <a:rPr lang="en-US" dirty="0" smtClean="0"/>
              <a:t> -low instruction / flop rate</a:t>
            </a:r>
          </a:p>
          <a:p>
            <a:r>
              <a:rPr lang="en-US" dirty="0"/>
              <a:t>	</a:t>
            </a:r>
            <a:r>
              <a:rPr lang="en-US" dirty="0" smtClean="0"/>
              <a:t>=&gt;    parallel graph</a:t>
            </a:r>
            <a:br>
              <a:rPr lang="en-US" dirty="0" smtClean="0"/>
            </a:br>
            <a:r>
              <a:rPr lang="en-US" dirty="0" smtClean="0"/>
              <a:t>		algorithms</a:t>
            </a:r>
          </a:p>
          <a:p>
            <a:r>
              <a:rPr lang="en-US" dirty="0" smtClean="0"/>
              <a:t>	</a:t>
            </a:r>
          </a:p>
          <a:p>
            <a:r>
              <a:rPr lang="en-US" i="1" dirty="0" smtClean="0"/>
              <a:t>	</a:t>
            </a:r>
            <a:endParaRPr lang="en-US" i="1" dirty="0"/>
          </a:p>
        </p:txBody>
      </p:sp>
      <p:sp>
        <p:nvSpPr>
          <p:cNvPr id="16" name="Explosion 1 15"/>
          <p:cNvSpPr/>
          <p:nvPr/>
        </p:nvSpPr>
        <p:spPr>
          <a:xfrm>
            <a:off x="3389587" y="2321034"/>
            <a:ext cx="2145862" cy="1488966"/>
          </a:xfrm>
          <a:prstGeom prst="irregularSeal1">
            <a:avLst/>
          </a:prstGeom>
          <a:solidFill>
            <a:srgbClr val="FF5AF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11" name="Curved Connector 10"/>
          <p:cNvCxnSpPr>
            <a:endCxn id="15" idx="3"/>
          </p:cNvCxnSpPr>
          <p:nvPr/>
        </p:nvCxnSpPr>
        <p:spPr>
          <a:xfrm rot="10800000" flipV="1">
            <a:off x="4959750" y="2265679"/>
            <a:ext cx="1065131" cy="69889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Sun 14"/>
          <p:cNvSpPr/>
          <p:nvPr/>
        </p:nvSpPr>
        <p:spPr>
          <a:xfrm>
            <a:off x="4762389" y="2865900"/>
            <a:ext cx="197360" cy="197353"/>
          </a:xfrm>
          <a:prstGeom prst="sun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755038" y="2770556"/>
            <a:ext cx="1079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Irregular</a:t>
            </a:r>
            <a:br>
              <a:rPr lang="en-US" sz="1400" dirty="0" smtClean="0">
                <a:solidFill>
                  <a:schemeClr val="bg1"/>
                </a:solidFill>
              </a:rPr>
            </a:br>
            <a:r>
              <a:rPr lang="en-US" sz="1400" dirty="0" smtClean="0">
                <a:solidFill>
                  <a:schemeClr val="bg1"/>
                </a:solidFill>
              </a:rPr>
              <a:t>Applications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6355201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826021" y="1432950"/>
            <a:ext cx="1792849" cy="463402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runtime_main</a:t>
            </a:r>
            <a:r>
              <a:rPr lang="en-US" dirty="0" smtClean="0">
                <a:solidFill>
                  <a:srgbClr val="000000"/>
                </a:solidFill>
              </a:rPr>
              <a:t>()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flow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647B-2526-554A-8D8B-54D170A77B52}" type="datetime4">
              <a:rPr lang="en-US" smtClean="0"/>
              <a:pPr/>
              <a:t>April 12, 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22D57-58D6-9447-A6D5-A97F6C35A8F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1061" y="989887"/>
            <a:ext cx="1792849" cy="3798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 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682073" y="983531"/>
            <a:ext cx="1792849" cy="3798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 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716844" y="992870"/>
            <a:ext cx="1792849" cy="3798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 2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694407" y="1434764"/>
            <a:ext cx="1792849" cy="463402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runtime_main</a:t>
            </a:r>
            <a:r>
              <a:rPr lang="en-US" dirty="0" smtClean="0">
                <a:solidFill>
                  <a:srgbClr val="000000"/>
                </a:solidFill>
              </a:rPr>
              <a:t>()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29178" y="1444103"/>
            <a:ext cx="1792849" cy="462468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runtime_main</a:t>
            </a:r>
            <a:r>
              <a:rPr lang="en-US" dirty="0" smtClean="0">
                <a:solidFill>
                  <a:srgbClr val="000000"/>
                </a:solidFill>
              </a:rPr>
              <a:t>()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25071" y="1938245"/>
            <a:ext cx="1478643" cy="381350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user_main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" name="Group 41"/>
          <p:cNvGrpSpPr/>
          <p:nvPr/>
        </p:nvGrpSpPr>
        <p:grpSpPr>
          <a:xfrm>
            <a:off x="1449983" y="2979645"/>
            <a:ext cx="1031960" cy="1615941"/>
            <a:chOff x="1676769" y="3133859"/>
            <a:chExt cx="1031960" cy="1615941"/>
          </a:xfrm>
        </p:grpSpPr>
        <p:sp>
          <p:nvSpPr>
            <p:cNvPr id="14" name="Rectangle 13"/>
            <p:cNvSpPr/>
            <p:nvPr/>
          </p:nvSpPr>
          <p:spPr>
            <a:xfrm>
              <a:off x="1676769" y="3133859"/>
              <a:ext cx="727160" cy="131114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dirty="0" smtClean="0"/>
                <a:t>task()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29169" y="3286259"/>
              <a:ext cx="727160" cy="131114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dirty="0" smtClean="0"/>
                <a:t>task()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81569" y="3438659"/>
              <a:ext cx="727160" cy="131114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dirty="0" smtClean="0"/>
                <a:t>task()</a:t>
              </a:r>
              <a:endParaRPr lang="en-US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4124240" y="2723830"/>
            <a:ext cx="727160" cy="131114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/>
              <a:t>task()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226668" y="2995974"/>
            <a:ext cx="727160" cy="131114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/>
              <a:t>task()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276641" y="3447730"/>
            <a:ext cx="727160" cy="131114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/>
              <a:t>task()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429041" y="3600130"/>
            <a:ext cx="727160" cy="131114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/>
              <a:t>task()</a:t>
            </a:r>
            <a:endParaRPr lang="en-US" dirty="0"/>
          </a:p>
        </p:txBody>
      </p:sp>
      <p:cxnSp>
        <p:nvCxnSpPr>
          <p:cNvPr id="25" name="Curved Connector 24"/>
          <p:cNvCxnSpPr>
            <a:stCxn id="28" idx="3"/>
            <a:endCxn id="14" idx="0"/>
          </p:cNvCxnSpPr>
          <p:nvPr/>
        </p:nvCxnSpPr>
        <p:spPr>
          <a:xfrm flipH="1">
            <a:off x="1813563" y="2443452"/>
            <a:ext cx="208077" cy="536193"/>
          </a:xfrm>
          <a:prstGeom prst="curvedConnector4">
            <a:avLst>
              <a:gd name="adj1" fmla="val -109863"/>
              <a:gd name="adj2" fmla="val 6722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88572" y="2258786"/>
            <a:ext cx="933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spawn()</a:t>
            </a:r>
            <a:endParaRPr lang="en-US" dirty="0"/>
          </a:p>
        </p:txBody>
      </p:sp>
      <p:cxnSp>
        <p:nvCxnSpPr>
          <p:cNvPr id="31" name="Curved Connector 30"/>
          <p:cNvCxnSpPr>
            <a:stCxn id="28" idx="3"/>
            <a:endCxn id="17" idx="0"/>
          </p:cNvCxnSpPr>
          <p:nvPr/>
        </p:nvCxnSpPr>
        <p:spPr>
          <a:xfrm>
            <a:off x="2021640" y="2443452"/>
            <a:ext cx="2466180" cy="28037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28" idx="3"/>
            <a:endCxn id="20" idx="0"/>
          </p:cNvCxnSpPr>
          <p:nvPr/>
        </p:nvCxnSpPr>
        <p:spPr>
          <a:xfrm>
            <a:off x="2021640" y="2443452"/>
            <a:ext cx="5568608" cy="552522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148180" y="5140263"/>
            <a:ext cx="675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join(</a:t>
            </a:r>
            <a:r>
              <a:rPr lang="en-US" dirty="0"/>
              <a:t>)</a:t>
            </a:r>
          </a:p>
        </p:txBody>
      </p:sp>
      <p:cxnSp>
        <p:nvCxnSpPr>
          <p:cNvPr id="56" name="Curved Connector 55"/>
          <p:cNvCxnSpPr>
            <a:stCxn id="51" idx="3"/>
            <a:endCxn id="21" idx="1"/>
          </p:cNvCxnSpPr>
          <p:nvPr/>
        </p:nvCxnSpPr>
        <p:spPr>
          <a:xfrm>
            <a:off x="2618870" y="3749961"/>
            <a:ext cx="1657771" cy="35334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2742937" y="3950091"/>
            <a:ext cx="630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steal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7379068" y="3148374"/>
            <a:ext cx="727160" cy="131114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/>
              <a:t>task()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7531468" y="3300774"/>
            <a:ext cx="727160" cy="131114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/>
              <a:t>task()</a:t>
            </a:r>
            <a:endParaRPr lang="en-US" dirty="0"/>
          </a:p>
        </p:txBody>
      </p:sp>
      <p:cxnSp>
        <p:nvCxnSpPr>
          <p:cNvPr id="66" name="Curved Connector 65"/>
          <p:cNvCxnSpPr>
            <a:stCxn id="16" idx="2"/>
            <a:endCxn id="52" idx="3"/>
          </p:cNvCxnSpPr>
          <p:nvPr/>
        </p:nvCxnSpPr>
        <p:spPr>
          <a:xfrm rot="5400000">
            <a:off x="1606531" y="4813096"/>
            <a:ext cx="729343" cy="294322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/>
          <p:cNvCxnSpPr>
            <a:stCxn id="22" idx="2"/>
            <a:endCxn id="52" idx="3"/>
          </p:cNvCxnSpPr>
          <p:nvPr/>
        </p:nvCxnSpPr>
        <p:spPr>
          <a:xfrm rot="5400000">
            <a:off x="3101502" y="3633810"/>
            <a:ext cx="413658" cy="296858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63" idx="2"/>
            <a:endCxn id="52" idx="3"/>
          </p:cNvCxnSpPr>
          <p:nvPr/>
        </p:nvCxnSpPr>
        <p:spPr>
          <a:xfrm rot="5400000">
            <a:off x="4503038" y="1932919"/>
            <a:ext cx="713014" cy="6071007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12191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11" grpId="0" animBg="1"/>
      <p:bldP spid="12" grpId="0" animBg="1"/>
      <p:bldP spid="13" grpId="0" animBg="1"/>
      <p:bldP spid="17" grpId="0" animBg="1"/>
      <p:bldP spid="20" grpId="0" animBg="1"/>
      <p:bldP spid="21" grpId="0" animBg="1"/>
      <p:bldP spid="22" grpId="0" animBg="1"/>
      <p:bldP spid="28" grpId="0"/>
      <p:bldP spid="52" grpId="0"/>
      <p:bldP spid="60" grpId="0"/>
      <p:bldP spid="62" grpId="0" animBg="1"/>
      <p:bldP spid="6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6614"/>
            <a:ext cx="6629400" cy="384721"/>
          </a:xfrm>
        </p:spPr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596"/>
            <a:ext cx="8229600" cy="4241161"/>
          </a:xfrm>
        </p:spPr>
        <p:txBody>
          <a:bodyPr/>
          <a:lstStyle/>
          <a:p>
            <a:r>
              <a:rPr lang="en-US" dirty="0" smtClean="0"/>
              <a:t>Only 16 bytes: </a:t>
            </a:r>
            <a:br>
              <a:rPr lang="en-US" dirty="0" smtClean="0"/>
            </a:br>
            <a:r>
              <a:rPr lang="en-US" sz="1800" dirty="0" smtClean="0"/>
              <a:t> </a:t>
            </a:r>
            <a:r>
              <a:rPr lang="en-US" sz="1800" dirty="0" smtClean="0">
                <a:latin typeface="Courier New"/>
                <a:cs typeface="Courier New"/>
              </a:rPr>
              <a:t>   { </a:t>
            </a:r>
            <a:r>
              <a:rPr lang="en-US" sz="1800" dirty="0" err="1" smtClean="0">
                <a:latin typeface="Courier New"/>
                <a:cs typeface="Courier New"/>
              </a:rPr>
              <a:t>function_pointer</a:t>
            </a:r>
            <a:r>
              <a:rPr lang="en-US" sz="1800" dirty="0" smtClean="0">
                <a:latin typeface="Courier New"/>
                <a:cs typeface="Courier New"/>
              </a:rPr>
              <a:t>, </a:t>
            </a:r>
            <a:r>
              <a:rPr lang="en-US" sz="1800" dirty="0" err="1" smtClean="0">
                <a:latin typeface="Courier New"/>
                <a:cs typeface="Courier New"/>
              </a:rPr>
              <a:t>argument_pointer</a:t>
            </a:r>
            <a:r>
              <a:rPr lang="en-US" sz="1800" dirty="0" smtClean="0">
                <a:latin typeface="Courier New"/>
                <a:cs typeface="Courier New"/>
              </a:rPr>
              <a:t> } </a:t>
            </a:r>
            <a:endParaRPr lang="en-US" dirty="0"/>
          </a:p>
          <a:p>
            <a:r>
              <a:rPr lang="en-US" dirty="0" smtClean="0"/>
              <a:t>Three states:</a:t>
            </a:r>
          </a:p>
          <a:p>
            <a:pPr lvl="1"/>
            <a:r>
              <a:rPr lang="en-US" dirty="0" err="1"/>
              <a:t>U</a:t>
            </a:r>
            <a:r>
              <a:rPr lang="en-US" dirty="0" err="1" smtClean="0"/>
              <a:t>nstarted</a:t>
            </a:r>
            <a:endParaRPr lang="en-US" dirty="0" smtClean="0"/>
          </a:p>
          <a:p>
            <a:pPr lvl="2"/>
            <a:r>
              <a:rPr lang="en-US" dirty="0" smtClean="0"/>
              <a:t>Sitting in a queue somewhere, may be stolen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tarted</a:t>
            </a:r>
          </a:p>
          <a:p>
            <a:pPr lvl="2"/>
            <a:r>
              <a:rPr lang="en-US" dirty="0" smtClean="0"/>
              <a:t>Matched with a </a:t>
            </a:r>
            <a:r>
              <a:rPr lang="en-US" dirty="0" err="1" smtClean="0"/>
              <a:t>coroutine</a:t>
            </a:r>
            <a:r>
              <a:rPr lang="en-US" dirty="0" smtClean="0"/>
              <a:t> and stack</a:t>
            </a:r>
          </a:p>
          <a:p>
            <a:pPr lvl="2"/>
            <a:r>
              <a:rPr lang="en-US" dirty="0" smtClean="0"/>
              <a:t>No longer </a:t>
            </a:r>
            <a:r>
              <a:rPr lang="en-US" dirty="0" err="1" smtClean="0"/>
              <a:t>stealable</a:t>
            </a:r>
            <a:r>
              <a:rPr lang="en-US" dirty="0" smtClean="0"/>
              <a:t>; bound to a particular core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one</a:t>
            </a:r>
          </a:p>
          <a:p>
            <a:r>
              <a:rPr lang="en-US" dirty="0" smtClean="0"/>
              <a:t>We support public and private tasks</a:t>
            </a:r>
          </a:p>
          <a:p>
            <a:pPr lvl="1"/>
            <a:r>
              <a:rPr lang="en-US" dirty="0" smtClean="0"/>
              <a:t>Public tasks can be stolen while </a:t>
            </a:r>
            <a:r>
              <a:rPr lang="en-US" dirty="0" err="1" smtClean="0"/>
              <a:t>unstarted</a:t>
            </a:r>
            <a:endParaRPr lang="en-US" dirty="0" smtClean="0"/>
          </a:p>
          <a:p>
            <a:pPr lvl="1"/>
            <a:r>
              <a:rPr lang="en-US" dirty="0" smtClean="0"/>
              <a:t>Private tasks are bound to a core when spawned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647B-2526-554A-8D8B-54D170A77B52}" type="datetime4">
              <a:rPr lang="en-US" smtClean="0"/>
              <a:pPr/>
              <a:t>April 12, 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722D57-58D6-9447-A6D5-A97F6C35A8F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06519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6614"/>
            <a:ext cx="6629400" cy="384721"/>
          </a:xfrm>
        </p:spPr>
        <p:txBody>
          <a:bodyPr/>
          <a:lstStyle/>
          <a:p>
            <a:r>
              <a:rPr lang="en-US" dirty="0" smtClean="0"/>
              <a:t>Scheduler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596"/>
            <a:ext cx="8229600" cy="4628960"/>
          </a:xfrm>
        </p:spPr>
        <p:txBody>
          <a:bodyPr/>
          <a:lstStyle/>
          <a:p>
            <a:r>
              <a:rPr lang="en-US" dirty="0" smtClean="0"/>
              <a:t>Goals:</a:t>
            </a:r>
          </a:p>
          <a:p>
            <a:pPr lvl="1"/>
            <a:r>
              <a:rPr lang="en-US" dirty="0" smtClean="0"/>
              <a:t>Balance load across cluster</a:t>
            </a:r>
          </a:p>
          <a:p>
            <a:pPr lvl="1"/>
            <a:r>
              <a:rPr lang="en-US" dirty="0" smtClean="0"/>
              <a:t>Allow programmer to exploit locality</a:t>
            </a:r>
          </a:p>
          <a:p>
            <a:r>
              <a:rPr lang="en-US" dirty="0" smtClean="0"/>
              <a:t>Each core has its own scheduler</a:t>
            </a:r>
          </a:p>
          <a:p>
            <a:r>
              <a:rPr lang="en-US" dirty="0" smtClean="0"/>
              <a:t>Each scheduler has four queues</a:t>
            </a:r>
          </a:p>
          <a:p>
            <a:pPr lvl="1"/>
            <a:r>
              <a:rPr lang="en-US" dirty="0" smtClean="0"/>
              <a:t>Public </a:t>
            </a:r>
            <a:r>
              <a:rPr lang="en-US" dirty="0" err="1" smtClean="0"/>
              <a:t>unstarted</a:t>
            </a:r>
            <a:r>
              <a:rPr lang="en-US" dirty="0" smtClean="0"/>
              <a:t> task queue</a:t>
            </a:r>
          </a:p>
          <a:p>
            <a:pPr lvl="2"/>
            <a:r>
              <a:rPr lang="en-US" dirty="0"/>
              <a:t>O</a:t>
            </a:r>
            <a:r>
              <a:rPr lang="en-US" dirty="0" smtClean="0"/>
              <a:t>ther cores may steal from here</a:t>
            </a:r>
          </a:p>
          <a:p>
            <a:pPr lvl="1"/>
            <a:r>
              <a:rPr lang="en-US" dirty="0" smtClean="0"/>
              <a:t>Private </a:t>
            </a:r>
            <a:r>
              <a:rPr lang="en-US" dirty="0" err="1" smtClean="0"/>
              <a:t>unstarted</a:t>
            </a:r>
            <a:r>
              <a:rPr lang="en-US" dirty="0" smtClean="0"/>
              <a:t> task queue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hese tasks may run only on this scheduler’s core</a:t>
            </a:r>
          </a:p>
          <a:p>
            <a:pPr lvl="1"/>
            <a:r>
              <a:rPr lang="en-US" dirty="0" smtClean="0"/>
              <a:t>Run queue</a:t>
            </a:r>
          </a:p>
          <a:p>
            <a:pPr lvl="2"/>
            <a:r>
              <a:rPr lang="en-US" dirty="0" smtClean="0"/>
              <a:t>These tasks are ready to execute, bound to </a:t>
            </a:r>
            <a:r>
              <a:rPr lang="en-US" dirty="0" err="1" smtClean="0"/>
              <a:t>coroutines</a:t>
            </a:r>
            <a:r>
              <a:rPr lang="en-US" dirty="0" smtClean="0"/>
              <a:t> and stacks</a:t>
            </a:r>
          </a:p>
          <a:p>
            <a:pPr lvl="1"/>
            <a:r>
              <a:rPr lang="en-US" dirty="0" smtClean="0"/>
              <a:t>Periodic queue</a:t>
            </a:r>
          </a:p>
          <a:p>
            <a:pPr lvl="2"/>
            <a:r>
              <a:rPr lang="en-US" dirty="0" smtClean="0"/>
              <a:t>Mostly maintenance tasks: aggregator, profiler, etc.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647B-2526-554A-8D8B-54D170A77B52}" type="datetime4">
              <a:rPr lang="en-US" smtClean="0"/>
              <a:pPr/>
              <a:t>April 12, 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722D57-58D6-9447-A6D5-A97F6C35A8F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PNNL &amp; UW Confidential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37847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6614"/>
            <a:ext cx="6629400" cy="384721"/>
          </a:xfrm>
        </p:spPr>
        <p:txBody>
          <a:bodyPr/>
          <a:lstStyle/>
          <a:p>
            <a:r>
              <a:rPr lang="en-US" dirty="0" smtClean="0"/>
              <a:t>Communication and 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596"/>
            <a:ext cx="8229600" cy="4622804"/>
          </a:xfrm>
        </p:spPr>
        <p:txBody>
          <a:bodyPr/>
          <a:lstStyle/>
          <a:p>
            <a:r>
              <a:rPr lang="en-US" dirty="0" smtClean="0"/>
              <a:t>All communication is based on asynchronous active messages</a:t>
            </a:r>
          </a:p>
          <a:p>
            <a:r>
              <a:rPr lang="en-US" dirty="0" smtClean="0"/>
              <a:t>This is the basic construct:</a:t>
            </a:r>
            <a:r>
              <a:rPr lang="en-US" dirty="0" smtClean="0">
                <a:latin typeface="Courier New"/>
                <a:cs typeface="Courier New"/>
              </a:rPr>
              <a:t/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  </a:t>
            </a:r>
            <a:r>
              <a:rPr lang="en-US" sz="1800" b="1" dirty="0" err="1" smtClean="0">
                <a:solidFill>
                  <a:srgbClr val="4F81BD"/>
                </a:solidFill>
                <a:latin typeface="Courier New"/>
                <a:cs typeface="Courier New"/>
              </a:rPr>
              <a:t>call_on</a:t>
            </a:r>
            <a:r>
              <a:rPr lang="en-US" sz="1800" b="1" dirty="0">
                <a:latin typeface="Courier New"/>
                <a:cs typeface="Courier New"/>
              </a:rPr>
              <a:t>( </a:t>
            </a:r>
            <a:r>
              <a:rPr lang="en-US" sz="1800" b="1" dirty="0" err="1">
                <a:latin typeface="Courier New"/>
                <a:cs typeface="Courier New"/>
              </a:rPr>
              <a:t>core_id</a:t>
            </a:r>
            <a:r>
              <a:rPr lang="en-US" sz="1800" b="1" dirty="0" smtClean="0">
                <a:latin typeface="Courier New"/>
                <a:cs typeface="Courier New"/>
              </a:rPr>
              <a:t>,</a:t>
            </a:r>
            <a:br>
              <a:rPr lang="en-US" sz="1800" b="1" dirty="0" smtClean="0">
                <a:latin typeface="Courier New"/>
                <a:cs typeface="Courier New"/>
              </a:rPr>
            </a:br>
            <a:r>
              <a:rPr lang="en-US" sz="1800" b="1" dirty="0" smtClean="0">
                <a:latin typeface="Courier New"/>
                <a:cs typeface="Courier New"/>
              </a:rPr>
              <a:t>           &amp;</a:t>
            </a:r>
            <a:r>
              <a:rPr lang="en-US" sz="1800" b="1" dirty="0">
                <a:solidFill>
                  <a:srgbClr val="4F81BD"/>
                </a:solidFill>
                <a:latin typeface="Courier New"/>
                <a:cs typeface="Courier New"/>
              </a:rPr>
              <a:t>function</a:t>
            </a:r>
            <a:r>
              <a:rPr lang="en-US" sz="1800" b="1" dirty="0" smtClean="0">
                <a:latin typeface="Courier New"/>
                <a:cs typeface="Courier New"/>
              </a:rPr>
              <a:t>,</a:t>
            </a:r>
            <a:br>
              <a:rPr lang="en-US" sz="1800" b="1" dirty="0" smtClean="0">
                <a:latin typeface="Courier New"/>
                <a:cs typeface="Courier New"/>
              </a:rPr>
            </a:br>
            <a:r>
              <a:rPr lang="en-US" sz="1800" b="1" dirty="0" smtClean="0">
                <a:latin typeface="Courier New"/>
                <a:cs typeface="Courier New"/>
              </a:rPr>
              <a:t>           </a:t>
            </a:r>
            <a:r>
              <a:rPr lang="en-US" sz="1800" b="1" dirty="0" err="1" smtClean="0">
                <a:latin typeface="Courier New"/>
                <a:cs typeface="Courier New"/>
              </a:rPr>
              <a:t>args_pointer</a:t>
            </a:r>
            <a:r>
              <a:rPr lang="en-US" sz="1800" b="1" dirty="0">
                <a:latin typeface="Courier New"/>
                <a:cs typeface="Courier New"/>
              </a:rPr>
              <a:t>, </a:t>
            </a:r>
            <a:r>
              <a:rPr lang="en-US" sz="1800" b="1" dirty="0" err="1">
                <a:latin typeface="Courier New"/>
                <a:cs typeface="Courier New"/>
              </a:rPr>
              <a:t>args_size</a:t>
            </a:r>
            <a:r>
              <a:rPr lang="en-US" sz="1800" b="1" dirty="0" smtClean="0">
                <a:latin typeface="Courier New"/>
                <a:cs typeface="Courier New"/>
              </a:rPr>
              <a:t>,</a:t>
            </a:r>
            <a:br>
              <a:rPr lang="en-US" sz="1800" b="1" dirty="0" smtClean="0">
                <a:latin typeface="Courier New"/>
                <a:cs typeface="Courier New"/>
              </a:rPr>
            </a:br>
            <a:r>
              <a:rPr lang="en-US" sz="1800" b="1" dirty="0" smtClean="0">
                <a:latin typeface="Courier New"/>
                <a:cs typeface="Courier New"/>
              </a:rPr>
              <a:t>           </a:t>
            </a:r>
            <a:r>
              <a:rPr lang="en-US" sz="1800" b="1" dirty="0" err="1" smtClean="0">
                <a:latin typeface="Courier New"/>
                <a:cs typeface="Courier New"/>
              </a:rPr>
              <a:t>payload_pointer</a:t>
            </a:r>
            <a:r>
              <a:rPr lang="en-US" sz="1800" b="1" dirty="0">
                <a:latin typeface="Courier New"/>
                <a:cs typeface="Courier New"/>
              </a:rPr>
              <a:t>, </a:t>
            </a:r>
            <a:r>
              <a:rPr lang="en-US" sz="1800" b="1" dirty="0" err="1">
                <a:latin typeface="Courier New"/>
                <a:cs typeface="Courier New"/>
              </a:rPr>
              <a:t>payload_size</a:t>
            </a:r>
            <a:r>
              <a:rPr lang="en-US" sz="1800" b="1" dirty="0">
                <a:latin typeface="Courier New"/>
                <a:cs typeface="Courier New"/>
              </a:rPr>
              <a:t> )</a:t>
            </a:r>
            <a:r>
              <a:rPr lang="en-US" sz="1800" b="1" dirty="0" smtClean="0">
                <a:latin typeface="Courier New"/>
                <a:cs typeface="Courier New"/>
              </a:rPr>
              <a:t>;</a:t>
            </a:r>
          </a:p>
          <a:p>
            <a:r>
              <a:rPr lang="en-US" dirty="0" smtClean="0">
                <a:latin typeface="+mn-lt"/>
              </a:rPr>
              <a:t>No registration of handlers or memory is necessary</a:t>
            </a:r>
          </a:p>
          <a:p>
            <a:r>
              <a:rPr lang="en-US" dirty="0" smtClean="0">
                <a:latin typeface="+mn-lt"/>
                <a:cs typeface="Courier New"/>
              </a:rPr>
              <a:t>Messages to a common destination are queued until</a:t>
            </a:r>
          </a:p>
          <a:p>
            <a:pPr lvl="1"/>
            <a:r>
              <a:rPr lang="en-US" dirty="0" smtClean="0">
                <a:latin typeface="+mn-lt"/>
                <a:cs typeface="Courier New"/>
              </a:rPr>
              <a:t>we can form a packet of reasonable size</a:t>
            </a:r>
          </a:p>
          <a:p>
            <a:pPr lvl="1"/>
            <a:r>
              <a:rPr lang="en-US" dirty="0" smtClean="0">
                <a:latin typeface="+mn-lt"/>
                <a:cs typeface="Courier New"/>
              </a:rPr>
              <a:t>messages have been waiting too long</a:t>
            </a:r>
          </a:p>
          <a:p>
            <a:pPr lvl="1"/>
            <a:r>
              <a:rPr lang="en-US" b="1" dirty="0" smtClean="0">
                <a:solidFill>
                  <a:srgbClr val="4F81BD"/>
                </a:solidFill>
                <a:latin typeface="Courier New"/>
                <a:cs typeface="Courier New"/>
              </a:rPr>
              <a:t>flush</a:t>
            </a:r>
            <a:r>
              <a:rPr lang="en-US" b="1" dirty="0" smtClean="0">
                <a:latin typeface="Courier New"/>
                <a:cs typeface="Courier New"/>
              </a:rPr>
              <a:t>( </a:t>
            </a:r>
            <a:r>
              <a:rPr lang="en-US" b="1" dirty="0" err="1" smtClean="0">
                <a:latin typeface="Courier New"/>
                <a:cs typeface="Courier New"/>
              </a:rPr>
              <a:t>core_id</a:t>
            </a:r>
            <a:r>
              <a:rPr lang="en-US" b="1" dirty="0" smtClean="0">
                <a:latin typeface="Courier New"/>
                <a:cs typeface="Courier New"/>
              </a:rPr>
              <a:t> )</a:t>
            </a:r>
            <a:r>
              <a:rPr lang="en-US" b="1" dirty="0" smtClean="0">
                <a:latin typeface="+mn-lt"/>
                <a:cs typeface="Courier New"/>
              </a:rPr>
              <a:t> </a:t>
            </a:r>
            <a:r>
              <a:rPr lang="en-US" dirty="0" smtClean="0">
                <a:latin typeface="+mn-lt"/>
                <a:cs typeface="Courier New"/>
              </a:rPr>
              <a:t>is called</a:t>
            </a:r>
            <a:endParaRPr lang="en-US" dirty="0">
              <a:latin typeface="+mn-lt"/>
              <a:cs typeface="Courier New"/>
            </a:endParaRPr>
          </a:p>
          <a:p>
            <a:endParaRPr lang="en-US" sz="1800" dirty="0">
              <a:latin typeface="Courier New"/>
              <a:cs typeface="Courier New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647B-2526-554A-8D8B-54D170A77B52}" type="datetime4">
              <a:rPr lang="en-US" smtClean="0"/>
              <a:pPr/>
              <a:t>April 12, 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722D57-58D6-9447-A6D5-A97F6C35A8F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PNNL &amp; UW </a:t>
            </a:r>
            <a:r>
              <a:rPr lang="en-US" dirty="0" smtClean="0"/>
              <a:t>Confidential</a:t>
            </a:r>
            <a:endParaRPr lang="en-US" dirty="0" smtClean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5039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6614"/>
            <a:ext cx="6629400" cy="384721"/>
          </a:xfrm>
        </p:spPr>
        <p:txBody>
          <a:bodyPr/>
          <a:lstStyle/>
          <a:p>
            <a:r>
              <a:rPr lang="en-US" dirty="0" smtClean="0"/>
              <a:t>Memory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596"/>
            <a:ext cx="8229600" cy="2486834"/>
          </a:xfrm>
        </p:spPr>
        <p:txBody>
          <a:bodyPr/>
          <a:lstStyle/>
          <a:p>
            <a:r>
              <a:rPr lang="en-US" dirty="0" smtClean="0"/>
              <a:t>Two pointer types:</a:t>
            </a:r>
          </a:p>
          <a:p>
            <a:pPr lvl="1"/>
            <a:r>
              <a:rPr lang="en-US" dirty="0" smtClean="0"/>
              <a:t>Two-dimensional pointers</a:t>
            </a:r>
          </a:p>
          <a:p>
            <a:pPr lvl="2"/>
            <a:r>
              <a:rPr lang="en-US" dirty="0" smtClean="0"/>
              <a:t>Standard PGAS ( Node, </a:t>
            </a:r>
            <a:r>
              <a:rPr lang="en-US" dirty="0" err="1" smtClean="0"/>
              <a:t>LocalAddress</a:t>
            </a:r>
            <a:r>
              <a:rPr lang="en-US" dirty="0" smtClean="0"/>
              <a:t> ) tuple</a:t>
            </a:r>
          </a:p>
          <a:p>
            <a:pPr lvl="2"/>
            <a:r>
              <a:rPr lang="en-US" dirty="0" smtClean="0"/>
              <a:t>Used to publish local data to remote nodes</a:t>
            </a:r>
          </a:p>
          <a:p>
            <a:pPr lvl="1"/>
            <a:r>
              <a:rPr lang="en-US" dirty="0" smtClean="0"/>
              <a:t>Linear pointers</a:t>
            </a:r>
          </a:p>
          <a:p>
            <a:pPr lvl="2"/>
            <a:r>
              <a:rPr lang="en-US" dirty="0" smtClean="0"/>
              <a:t>Block-cyclic distributed across cluster</a:t>
            </a:r>
          </a:p>
          <a:p>
            <a:pPr lvl="2"/>
            <a:r>
              <a:rPr lang="en-US" dirty="0" smtClean="0"/>
              <a:t>Used for large, low-locality global data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647B-2526-554A-8D8B-54D170A77B52}" type="datetime4">
              <a:rPr lang="en-US" smtClean="0"/>
              <a:pPr/>
              <a:t>April 12, 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722D57-58D6-9447-A6D5-A97F6C35A8F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PNNL &amp; UW </a:t>
            </a:r>
            <a:r>
              <a:rPr lang="en-US" dirty="0" smtClean="0"/>
              <a:t>Confidential</a:t>
            </a:r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1260597" y="3602996"/>
            <a:ext cx="1475366" cy="27642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dirty="0" smtClean="0"/>
              <a:t>Core 1 </a:t>
            </a:r>
            <a:r>
              <a:rPr lang="en-US" dirty="0" err="1" smtClean="0"/>
              <a:t>mem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40816" y="3602996"/>
            <a:ext cx="1475366" cy="27642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dirty="0" smtClean="0"/>
              <a:t>Core 2 </a:t>
            </a:r>
            <a:r>
              <a:rPr lang="en-US" dirty="0" err="1" smtClean="0"/>
              <a:t>mem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614129" y="3602996"/>
            <a:ext cx="1475366" cy="27642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dirty="0" smtClean="0"/>
              <a:t>Core 3 </a:t>
            </a:r>
            <a:r>
              <a:rPr lang="en-US" dirty="0" err="1" smtClean="0"/>
              <a:t>mem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680798" y="4846709"/>
            <a:ext cx="644306" cy="11299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A[2];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711804" y="3903516"/>
            <a:ext cx="603959" cy="3455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B[0]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289471" y="3763438"/>
            <a:ext cx="7498219" cy="578990"/>
          </a:xfrm>
          <a:prstGeom prst="roundRect">
            <a:avLst/>
          </a:prstGeom>
          <a:noFill/>
          <a:ln w="28575" cmpd="sng">
            <a:solidFill>
              <a:srgbClr val="008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B[2];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142617" y="5665131"/>
            <a:ext cx="769044" cy="3145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&amp;A[1]</a:t>
            </a:r>
            <a:endParaRPr lang="en-US" dirty="0"/>
          </a:p>
        </p:txBody>
      </p:sp>
      <p:cxnSp>
        <p:nvCxnSpPr>
          <p:cNvPr id="33" name="Curved Connector 32"/>
          <p:cNvCxnSpPr>
            <a:stCxn id="30" idx="0"/>
            <a:endCxn id="12" idx="3"/>
          </p:cNvCxnSpPr>
          <p:nvPr/>
        </p:nvCxnSpPr>
        <p:spPr>
          <a:xfrm rot="16200000" flipV="1">
            <a:off x="3299403" y="4437394"/>
            <a:ext cx="253439" cy="2202035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956278" y="5630760"/>
            <a:ext cx="769044" cy="3145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&amp;B[1]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4273346" y="3906499"/>
            <a:ext cx="603959" cy="3455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B[1]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7046660" y="3887822"/>
            <a:ext cx="603959" cy="3455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B[2]</a:t>
            </a:r>
            <a:endParaRPr lang="en-US" dirty="0"/>
          </a:p>
        </p:txBody>
      </p:sp>
      <p:cxnSp>
        <p:nvCxnSpPr>
          <p:cNvPr id="38" name="Curved Connector 37"/>
          <p:cNvCxnSpPr>
            <a:stCxn id="35" idx="0"/>
            <a:endCxn id="36" idx="2"/>
          </p:cNvCxnSpPr>
          <p:nvPr/>
        </p:nvCxnSpPr>
        <p:spPr>
          <a:xfrm rot="16200000" flipV="1">
            <a:off x="5268696" y="3558656"/>
            <a:ext cx="1378735" cy="276547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ounded Rectangular Callout 40"/>
          <p:cNvSpPr/>
          <p:nvPr/>
        </p:nvSpPr>
        <p:spPr>
          <a:xfrm>
            <a:off x="7143385" y="2362654"/>
            <a:ext cx="1757833" cy="1092609"/>
          </a:xfrm>
          <a:prstGeom prst="wedgeRoundRectCallout">
            <a:avLst>
              <a:gd name="adj1" fmla="val -52360"/>
              <a:gd name="adj2" fmla="val 78347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Cyclic Global Memory pool</a:t>
            </a:r>
            <a:endParaRPr lang="en-US" dirty="0"/>
          </a:p>
        </p:txBody>
      </p:sp>
      <p:sp>
        <p:nvSpPr>
          <p:cNvPr id="42" name="Rounded Rectangular Callout 41"/>
          <p:cNvSpPr/>
          <p:nvPr/>
        </p:nvSpPr>
        <p:spPr>
          <a:xfrm>
            <a:off x="158741" y="4613245"/>
            <a:ext cx="1260598" cy="635021"/>
          </a:xfrm>
          <a:prstGeom prst="wedgeRoundRectCallout">
            <a:avLst>
              <a:gd name="adj1" fmla="val 67906"/>
              <a:gd name="adj2" fmla="val 11244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memory</a:t>
            </a:r>
            <a:endParaRPr lang="en-US" dirty="0"/>
          </a:p>
        </p:txBody>
      </p:sp>
      <p:sp>
        <p:nvSpPr>
          <p:cNvPr id="43" name="Rounded Rectangular Callout 42"/>
          <p:cNvSpPr/>
          <p:nvPr/>
        </p:nvSpPr>
        <p:spPr>
          <a:xfrm>
            <a:off x="2981742" y="4519859"/>
            <a:ext cx="1416344" cy="750066"/>
          </a:xfrm>
          <a:prstGeom prst="wedgeRoundRectCallout">
            <a:avLst>
              <a:gd name="adj1" fmla="val 55763"/>
              <a:gd name="adj2" fmla="val 94532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2D Global Pointer</a:t>
            </a:r>
            <a:endParaRPr lang="en-US" dirty="0"/>
          </a:p>
        </p:txBody>
      </p:sp>
      <p:sp>
        <p:nvSpPr>
          <p:cNvPr id="44" name="Rounded Rectangular Callout 43"/>
          <p:cNvSpPr/>
          <p:nvPr/>
        </p:nvSpPr>
        <p:spPr>
          <a:xfrm>
            <a:off x="7364147" y="4466811"/>
            <a:ext cx="1488048" cy="750066"/>
          </a:xfrm>
          <a:prstGeom prst="wedgeRoundRectCallout">
            <a:avLst>
              <a:gd name="adj1" fmla="val -41811"/>
              <a:gd name="adj2" fmla="val 103247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Linear Global Pointer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353378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animBg="1"/>
      <p:bldP spid="14" grpId="0" animBg="1"/>
      <p:bldP spid="18" grpId="0" animBg="1"/>
      <p:bldP spid="30" grpId="0" animBg="1"/>
      <p:bldP spid="35" grpId="0" animBg="1"/>
      <p:bldP spid="36" grpId="0" animBg="1"/>
      <p:bldP spid="37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6614"/>
            <a:ext cx="6629400" cy="384721"/>
          </a:xfrm>
        </p:spPr>
        <p:txBody>
          <a:bodyPr/>
          <a:lstStyle/>
          <a:p>
            <a:r>
              <a:rPr lang="en-US" dirty="0" smtClean="0"/>
              <a:t>The shared 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596"/>
            <a:ext cx="8229600" cy="2708434"/>
          </a:xfrm>
        </p:spPr>
        <p:txBody>
          <a:bodyPr/>
          <a:lstStyle/>
          <a:p>
            <a:r>
              <a:rPr lang="en-US" dirty="0" smtClean="0"/>
              <a:t>Large, low-locality data is stored in the Grappa heap</a:t>
            </a:r>
          </a:p>
          <a:p>
            <a:r>
              <a:rPr lang="en-US" dirty="0" smtClean="0"/>
              <a:t>This is built out of chunks allocated on each node</a:t>
            </a:r>
          </a:p>
          <a:p>
            <a:r>
              <a:rPr lang="en-US" dirty="0"/>
              <a:t>D</a:t>
            </a:r>
            <a:r>
              <a:rPr lang="en-US" dirty="0" smtClean="0"/>
              <a:t>ata is striped in a block-cyclic way across the chunks</a:t>
            </a:r>
          </a:p>
          <a:p>
            <a:r>
              <a:rPr lang="en-US" dirty="0" smtClean="0"/>
              <a:t>Allocation is done with</a:t>
            </a:r>
            <a:r>
              <a:rPr lang="en-US" dirty="0" smtClean="0">
                <a:latin typeface="Courier New"/>
                <a:cs typeface="Courier New"/>
              </a:rPr>
              <a:t/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  </a:t>
            </a:r>
            <a:r>
              <a:rPr lang="en-US" dirty="0" err="1" smtClean="0">
                <a:latin typeface="Courier New"/>
                <a:cs typeface="Courier New"/>
              </a:rPr>
              <a:t>global_malloc</a:t>
            </a:r>
            <a:r>
              <a:rPr lang="en-US" dirty="0" smtClean="0">
                <a:latin typeface="Courier New"/>
                <a:cs typeface="Courier New"/>
              </a:rPr>
              <a:t>( </a:t>
            </a:r>
            <a:r>
              <a:rPr lang="en-US" dirty="0" err="1" smtClean="0">
                <a:latin typeface="Courier New"/>
                <a:cs typeface="Courier New"/>
              </a:rPr>
              <a:t>byte_count</a:t>
            </a:r>
            <a:r>
              <a:rPr lang="en-US" dirty="0" smtClean="0">
                <a:latin typeface="Courier New"/>
                <a:cs typeface="Courier New"/>
              </a:rPr>
              <a:t> );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  </a:t>
            </a:r>
            <a:r>
              <a:rPr lang="en-US" dirty="0" err="1" smtClean="0">
                <a:latin typeface="Courier New"/>
                <a:cs typeface="Courier New"/>
              </a:rPr>
              <a:t>global_malloc</a:t>
            </a:r>
            <a:r>
              <a:rPr lang="en-US" dirty="0" smtClean="0">
                <a:latin typeface="Courier New"/>
                <a:cs typeface="Courier New"/>
              </a:rPr>
              <a:t>&lt; T &gt;( count );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  </a:t>
            </a:r>
            <a:r>
              <a:rPr lang="en-US" dirty="0" err="1" smtClean="0">
                <a:latin typeface="Courier New"/>
                <a:cs typeface="Courier New"/>
              </a:rPr>
              <a:t>global_free</a:t>
            </a:r>
            <a:r>
              <a:rPr lang="en-US" dirty="0" smtClean="0">
                <a:latin typeface="Courier New"/>
                <a:cs typeface="Courier New"/>
              </a:rPr>
              <a:t>( </a:t>
            </a:r>
            <a:r>
              <a:rPr lang="en-US" dirty="0" err="1" smtClean="0">
                <a:latin typeface="Courier New"/>
                <a:cs typeface="Courier New"/>
              </a:rPr>
              <a:t>GlobalPointer</a:t>
            </a:r>
            <a:r>
              <a:rPr lang="en-US" dirty="0" smtClean="0">
                <a:latin typeface="Courier New"/>
                <a:cs typeface="Courier New"/>
              </a:rPr>
              <a:t>&lt;&gt; );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647B-2526-554A-8D8B-54D170A77B52}" type="datetime4">
              <a:rPr lang="en-US" smtClean="0"/>
              <a:pPr/>
              <a:t>April 12, 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722D57-58D6-9447-A6D5-A97F6C35A8F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PNNL &amp; UW </a:t>
            </a:r>
            <a:r>
              <a:rPr lang="en-US" dirty="0" smtClean="0"/>
              <a:t>Confidential</a:t>
            </a:r>
            <a:endParaRPr lang="en-US" dirty="0" smtClean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2138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6614"/>
            <a:ext cx="6629400" cy="384721"/>
          </a:xfrm>
        </p:spPr>
        <p:txBody>
          <a:bodyPr/>
          <a:lstStyle/>
          <a:p>
            <a:r>
              <a:rPr lang="en-US" dirty="0" smtClean="0"/>
              <a:t>Delegate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596"/>
            <a:ext cx="8229600" cy="4493538"/>
          </a:xfrm>
        </p:spPr>
        <p:txBody>
          <a:bodyPr/>
          <a:lstStyle/>
          <a:p>
            <a:r>
              <a:rPr lang="en-US" dirty="0" smtClean="0"/>
              <a:t>Used for synchronization</a:t>
            </a:r>
          </a:p>
          <a:p>
            <a:r>
              <a:rPr lang="en-US" dirty="0" smtClean="0"/>
              <a:t>Memory is modified at its home node</a:t>
            </a:r>
          </a:p>
          <a:p>
            <a:r>
              <a:rPr lang="en-US" dirty="0" smtClean="0"/>
              <a:t>Context switches are implicit; split-phase operation also possible</a:t>
            </a:r>
            <a:r>
              <a:rPr lang="en-US" dirty="0" smtClean="0">
                <a:latin typeface="Courier New"/>
                <a:cs typeface="Courier New"/>
              </a:rPr>
              <a:t/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/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  </a:t>
            </a:r>
            <a:r>
              <a:rPr lang="en-US" b="1" dirty="0" err="1">
                <a:solidFill>
                  <a:schemeClr val="accent3"/>
                </a:solidFill>
                <a:latin typeface="Courier New"/>
                <a:cs typeface="Courier New"/>
              </a:rPr>
              <a:t>GlobalPointer</a:t>
            </a:r>
            <a:r>
              <a:rPr lang="en-US" b="1" dirty="0">
                <a:latin typeface="Courier New"/>
                <a:cs typeface="Courier New"/>
              </a:rPr>
              <a:t>&lt;</a:t>
            </a:r>
            <a:r>
              <a:rPr lang="en-US" b="1" dirty="0">
                <a:solidFill>
                  <a:schemeClr val="accent3"/>
                </a:solidFill>
                <a:latin typeface="Courier New"/>
                <a:cs typeface="Courier New"/>
              </a:rPr>
              <a:t> Vertex 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&gt; </a:t>
            </a:r>
            <a:r>
              <a:rPr lang="en-US" b="1" dirty="0" smtClean="0">
                <a:solidFill>
                  <a:schemeClr val="accent6"/>
                </a:solidFill>
                <a:latin typeface="Courier New"/>
                <a:cs typeface="Courier New"/>
              </a:rPr>
              <a:t>address</a:t>
            </a:r>
            <a:r>
              <a:rPr lang="en-US" b="1" dirty="0" smtClean="0">
                <a:latin typeface="Courier New"/>
                <a:cs typeface="Courier New"/>
              </a:rPr>
              <a:t>;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  </a:t>
            </a:r>
            <a:r>
              <a:rPr lang="en-US" b="1" dirty="0" err="1" smtClean="0">
                <a:solidFill>
                  <a:srgbClr val="9BBB59"/>
                </a:solidFill>
                <a:latin typeface="Courier New"/>
                <a:cs typeface="Courier New"/>
              </a:rPr>
              <a:t>int</a:t>
            </a:r>
            <a:r>
              <a:rPr lang="en-US" b="1" dirty="0" smtClean="0">
                <a:solidFill>
                  <a:srgbClr val="9BBB59"/>
                </a:solidFill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rgbClr val="F79646"/>
                </a:solidFill>
                <a:latin typeface="Courier New"/>
                <a:cs typeface="Courier New"/>
              </a:rPr>
              <a:t>increment</a:t>
            </a:r>
            <a:r>
              <a:rPr lang="en-US" b="1" dirty="0" smtClean="0">
                <a:latin typeface="Courier New"/>
                <a:cs typeface="Courier New"/>
              </a:rPr>
              <a:t> = 1;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/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  </a:t>
            </a:r>
            <a:r>
              <a:rPr lang="en-US" b="1" dirty="0" err="1" smtClean="0">
                <a:solidFill>
                  <a:srgbClr val="9BBB59"/>
                </a:solidFill>
                <a:latin typeface="Courier New"/>
                <a:cs typeface="Courier New"/>
              </a:rPr>
              <a:t>int</a:t>
            </a:r>
            <a:r>
              <a:rPr lang="en-US" b="1" dirty="0" smtClean="0">
                <a:solidFill>
                  <a:srgbClr val="9BBB59"/>
                </a:solidFill>
                <a:latin typeface="Courier New"/>
                <a:cs typeface="Courier New"/>
              </a:rPr>
              <a:t> </a:t>
            </a:r>
            <a:r>
              <a:rPr lang="en-US" b="1" dirty="0" err="1" smtClean="0">
                <a:solidFill>
                  <a:srgbClr val="F79646"/>
                </a:solidFill>
                <a:latin typeface="Courier New"/>
                <a:cs typeface="Courier New"/>
              </a:rPr>
              <a:t>previous_value</a:t>
            </a:r>
            <a:r>
              <a:rPr lang="en-US" b="1" dirty="0" smtClean="0">
                <a:solidFill>
                  <a:srgbClr val="F79646"/>
                </a:solidFill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= 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    </a:t>
            </a:r>
            <a:r>
              <a:rPr lang="en-US" b="1" dirty="0" err="1" smtClean="0">
                <a:solidFill>
                  <a:srgbClr val="4F81BD"/>
                </a:solidFill>
                <a:latin typeface="Courier New"/>
                <a:cs typeface="Courier New"/>
              </a:rPr>
              <a:t>fetch_and_increment_word</a:t>
            </a:r>
            <a:r>
              <a:rPr lang="en-US" b="1" dirty="0" smtClean="0">
                <a:latin typeface="Courier New"/>
                <a:cs typeface="Courier New"/>
              </a:rPr>
              <a:t>( </a:t>
            </a:r>
            <a:r>
              <a:rPr lang="en-US" b="1" dirty="0" smtClean="0">
                <a:solidFill>
                  <a:srgbClr val="F79646"/>
                </a:solidFill>
                <a:latin typeface="Courier New"/>
                <a:cs typeface="Courier New"/>
              </a:rPr>
              <a:t>address</a:t>
            </a:r>
            <a:r>
              <a:rPr lang="en-US" b="1" dirty="0" smtClean="0">
                <a:latin typeface="Courier New"/>
                <a:cs typeface="Courier New"/>
              </a:rPr>
              <a:t>, </a:t>
            </a:r>
            <a:r>
              <a:rPr lang="en-US" b="1" dirty="0" smtClean="0">
                <a:solidFill>
                  <a:srgbClr val="F79646"/>
                </a:solidFill>
                <a:latin typeface="Courier New"/>
                <a:cs typeface="Courier New"/>
              </a:rPr>
              <a:t>increment</a:t>
            </a:r>
            <a:r>
              <a:rPr lang="en-US" b="1" dirty="0" smtClean="0">
                <a:latin typeface="Courier New"/>
                <a:cs typeface="Courier New"/>
              </a:rPr>
              <a:t> );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/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  if( 0 == </a:t>
            </a:r>
            <a:r>
              <a:rPr lang="en-US" b="1" dirty="0" err="1" smtClean="0">
                <a:solidFill>
                  <a:srgbClr val="F79646"/>
                </a:solidFill>
                <a:latin typeface="Courier New"/>
                <a:cs typeface="Courier New"/>
              </a:rPr>
              <a:t>previous_value</a:t>
            </a:r>
            <a:r>
              <a:rPr lang="en-US" b="1" dirty="0" smtClean="0">
                <a:solidFill>
                  <a:srgbClr val="F79646"/>
                </a:solidFill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) {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    </a:t>
            </a:r>
            <a:r>
              <a:rPr lang="en-US" b="1" dirty="0" smtClean="0">
                <a:solidFill>
                  <a:schemeClr val="accent1"/>
                </a:solidFill>
                <a:latin typeface="Courier New"/>
                <a:cs typeface="Courier New"/>
              </a:rPr>
              <a:t>succeeded</a:t>
            </a:r>
            <a:r>
              <a:rPr lang="en-US" b="1" dirty="0" smtClean="0">
                <a:latin typeface="Courier New"/>
                <a:cs typeface="Courier New"/>
              </a:rPr>
              <a:t>();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  }</a:t>
            </a:r>
          </a:p>
          <a:p>
            <a:endParaRPr lang="en-US" dirty="0" smtClean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647B-2526-554A-8D8B-54D170A77B52}" type="datetime4">
              <a:rPr lang="en-US" smtClean="0"/>
              <a:pPr/>
              <a:t>April 12, 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722D57-58D6-9447-A6D5-A97F6C35A8F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PNNL &amp; UW </a:t>
            </a:r>
            <a:r>
              <a:rPr lang="en-US" dirty="0" smtClean="0"/>
              <a:t>Confidential</a:t>
            </a:r>
            <a:endParaRPr lang="en-US" dirty="0" smtClean="0"/>
          </a:p>
        </p:txBody>
      </p:sp>
      <p:sp>
        <p:nvSpPr>
          <p:cNvPr id="9" name="Line Callout 2 8"/>
          <p:cNvSpPr/>
          <p:nvPr/>
        </p:nvSpPr>
        <p:spPr>
          <a:xfrm>
            <a:off x="6023428" y="4617357"/>
            <a:ext cx="1106715" cy="87085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8541"/>
              <a:gd name="adj6" fmla="val -10486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Implicit context switch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35382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6614"/>
            <a:ext cx="6629400" cy="384721"/>
          </a:xfrm>
        </p:spPr>
        <p:txBody>
          <a:bodyPr/>
          <a:lstStyle/>
          <a:p>
            <a:r>
              <a:rPr lang="en-US" dirty="0" smtClean="0"/>
              <a:t>Cache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596"/>
            <a:ext cx="8229600" cy="4628960"/>
          </a:xfrm>
        </p:spPr>
        <p:txBody>
          <a:bodyPr/>
          <a:lstStyle/>
          <a:p>
            <a:r>
              <a:rPr lang="en-US" dirty="0" smtClean="0"/>
              <a:t>Used for data with spatial or temporal locality</a:t>
            </a:r>
          </a:p>
          <a:p>
            <a:r>
              <a:rPr lang="en-US" dirty="0" smtClean="0"/>
              <a:t>Interface similar to C++ smart pointers</a:t>
            </a:r>
          </a:p>
          <a:p>
            <a:pPr lvl="1"/>
            <a:r>
              <a:rPr lang="en-US" dirty="0" smtClean="0"/>
              <a:t>Cache object “localizes” global data, returning a local pointer to a buffer</a:t>
            </a:r>
          </a:p>
          <a:p>
            <a:r>
              <a:rPr lang="en-US" dirty="0" smtClean="0"/>
              <a:t>Two modes:</a:t>
            </a:r>
          </a:p>
          <a:p>
            <a:pPr lvl="1"/>
            <a:r>
              <a:rPr lang="en-US" dirty="0" smtClean="0"/>
              <a:t>Incoherent, for known-non-interfering reads/writes</a:t>
            </a:r>
          </a:p>
          <a:p>
            <a:pPr lvl="1"/>
            <a:r>
              <a:rPr lang="en-US" dirty="0" smtClean="0"/>
              <a:t>Coherent, which synchronizes through the directory</a:t>
            </a:r>
          </a:p>
          <a:p>
            <a:r>
              <a:rPr lang="en-US" dirty="0" smtClean="0"/>
              <a:t>Example</a:t>
            </a:r>
            <a:r>
              <a:rPr lang="en-US" dirty="0" smtClean="0">
                <a:latin typeface="Courier New"/>
                <a:cs typeface="Courier New"/>
              </a:rPr>
              <a:t>: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  </a:t>
            </a:r>
            <a:r>
              <a:rPr lang="en-US" b="1" dirty="0" smtClean="0">
                <a:solidFill>
                  <a:schemeClr val="accent3"/>
                </a:solidFill>
                <a:latin typeface="Courier New"/>
                <a:cs typeface="Courier New"/>
              </a:rPr>
              <a:t>Coherent</a:t>
            </a:r>
            <a:r>
              <a:rPr lang="en-US" b="1" dirty="0" smtClean="0">
                <a:latin typeface="Courier New"/>
                <a:cs typeface="Courier New"/>
              </a:rPr>
              <a:t>&lt; </a:t>
            </a:r>
            <a:r>
              <a:rPr lang="en-US" b="1" dirty="0" smtClean="0">
                <a:solidFill>
                  <a:srgbClr val="9BBB59"/>
                </a:solidFill>
                <a:latin typeface="Courier New"/>
                <a:cs typeface="Courier New"/>
              </a:rPr>
              <a:t>int64_t</a:t>
            </a:r>
            <a:r>
              <a:rPr lang="en-US" b="1" dirty="0" smtClean="0">
                <a:latin typeface="Courier New"/>
                <a:cs typeface="Courier New"/>
              </a:rPr>
              <a:t> &gt;::RW </a:t>
            </a:r>
            <a:r>
              <a:rPr lang="en-US" b="1" dirty="0" err="1" smtClean="0">
                <a:solidFill>
                  <a:schemeClr val="accent6"/>
                </a:solidFill>
                <a:latin typeface="Courier New"/>
                <a:cs typeface="Courier New"/>
              </a:rPr>
              <a:t>buf</a:t>
            </a:r>
            <a:r>
              <a:rPr lang="en-US" b="1" dirty="0" smtClean="0">
                <a:latin typeface="Courier New"/>
                <a:cs typeface="Courier New"/>
              </a:rPr>
              <a:t>( pointer, count );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  </a:t>
            </a:r>
            <a:r>
              <a:rPr lang="en-US" b="1" dirty="0" err="1" smtClean="0">
                <a:solidFill>
                  <a:srgbClr val="F79646"/>
                </a:solidFill>
                <a:latin typeface="Courier New"/>
                <a:cs typeface="Courier New"/>
              </a:rPr>
              <a:t>buf</a:t>
            </a:r>
            <a:r>
              <a:rPr lang="en-US" b="1" dirty="0" err="1" smtClean="0">
                <a:latin typeface="Courier New"/>
                <a:cs typeface="Courier New"/>
              </a:rPr>
              <a:t>.</a:t>
            </a:r>
            <a:r>
              <a:rPr lang="en-US" b="1" dirty="0" err="1" smtClean="0">
                <a:solidFill>
                  <a:schemeClr val="accent1"/>
                </a:solidFill>
                <a:latin typeface="Courier New"/>
                <a:cs typeface="Courier New"/>
              </a:rPr>
              <a:t>block_until_acquired</a:t>
            </a:r>
            <a:r>
              <a:rPr lang="en-US" b="1" dirty="0" smtClean="0">
                <a:latin typeface="Courier New"/>
                <a:cs typeface="Courier New"/>
              </a:rPr>
              <a:t>();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/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  </a:t>
            </a:r>
            <a:r>
              <a:rPr lang="en-US" b="1" dirty="0" err="1" smtClean="0">
                <a:solidFill>
                  <a:srgbClr val="4F81BD"/>
                </a:solidFill>
                <a:latin typeface="Courier New"/>
                <a:cs typeface="Courier New"/>
              </a:rPr>
              <a:t>local_modify</a:t>
            </a:r>
            <a:r>
              <a:rPr lang="en-US" b="1" dirty="0" smtClean="0">
                <a:latin typeface="Courier New"/>
                <a:cs typeface="Courier New"/>
              </a:rPr>
              <a:t>( </a:t>
            </a:r>
            <a:r>
              <a:rPr lang="en-US" b="1" dirty="0" err="1" smtClean="0">
                <a:solidFill>
                  <a:srgbClr val="F79646"/>
                </a:solidFill>
                <a:latin typeface="Courier New"/>
                <a:cs typeface="Courier New"/>
              </a:rPr>
              <a:t>buf</a:t>
            </a:r>
            <a:r>
              <a:rPr lang="en-US" b="1" dirty="0" smtClean="0">
                <a:solidFill>
                  <a:srgbClr val="F79646"/>
                </a:solidFill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);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/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  </a:t>
            </a:r>
            <a:r>
              <a:rPr lang="en-US" b="1" dirty="0" err="1" smtClean="0">
                <a:solidFill>
                  <a:srgbClr val="F79646"/>
                </a:solidFill>
                <a:latin typeface="Courier New"/>
                <a:cs typeface="Courier New"/>
              </a:rPr>
              <a:t>buf</a:t>
            </a:r>
            <a:r>
              <a:rPr lang="en-US" b="1" dirty="0" err="1" smtClean="0">
                <a:latin typeface="Courier New"/>
                <a:cs typeface="Courier New"/>
              </a:rPr>
              <a:t>.</a:t>
            </a:r>
            <a:r>
              <a:rPr lang="en-US" b="1" dirty="0" err="1" smtClean="0">
                <a:solidFill>
                  <a:srgbClr val="4F81BD"/>
                </a:solidFill>
                <a:latin typeface="Courier New"/>
                <a:cs typeface="Courier New"/>
              </a:rPr>
              <a:t>block_until_released</a:t>
            </a:r>
            <a:r>
              <a:rPr lang="en-US" b="1" dirty="0" smtClean="0">
                <a:latin typeface="Courier New"/>
                <a:cs typeface="Courier New"/>
              </a:rPr>
              <a:t>();</a:t>
            </a:r>
          </a:p>
          <a:p>
            <a:pPr marL="0" indent="0">
              <a:buNone/>
            </a:pPr>
            <a:endParaRPr lang="en-US" dirty="0" smtClean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647B-2526-554A-8D8B-54D170A77B52}" type="datetime4">
              <a:rPr lang="en-US" smtClean="0"/>
              <a:pPr/>
              <a:t>April 12, 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722D57-58D6-9447-A6D5-A97F6C35A8F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PNNL &amp; UW </a:t>
            </a:r>
            <a:r>
              <a:rPr lang="en-US" dirty="0" smtClean="0"/>
              <a:t>Confidential</a:t>
            </a:r>
            <a:endParaRPr lang="en-US" dirty="0" smtClean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41894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Conclusions and Next Steps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647B-2526-554A-8D8B-54D170A77B52}" type="datetime4">
              <a:rPr lang="en-US" smtClean="0"/>
              <a:pPr/>
              <a:t>April 12, 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PNNL &amp; UW </a:t>
            </a:r>
            <a:r>
              <a:rPr lang="en-US" dirty="0" smtClean="0"/>
              <a:t>Confidential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22D57-58D6-9447-A6D5-A97F6C35A8F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76256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6614"/>
            <a:ext cx="6629400" cy="384721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596"/>
            <a:ext cx="8229600" cy="2388346"/>
          </a:xfrm>
        </p:spPr>
        <p:txBody>
          <a:bodyPr/>
          <a:lstStyle/>
          <a:p>
            <a:r>
              <a:rPr lang="en-US" dirty="0" smtClean="0"/>
              <a:t>Grappa now runs on multiple nodes</a:t>
            </a:r>
          </a:p>
          <a:p>
            <a:pPr lvl="1"/>
            <a:r>
              <a:rPr lang="en-US" dirty="0" smtClean="0"/>
              <a:t>Design is behaving as expected</a:t>
            </a:r>
          </a:p>
          <a:p>
            <a:r>
              <a:rPr lang="en-US" dirty="0" smtClean="0"/>
              <a:t>Grappa’s programming model is maturing</a:t>
            </a:r>
          </a:p>
          <a:p>
            <a:pPr lvl="1"/>
            <a:r>
              <a:rPr lang="en-US" dirty="0" smtClean="0"/>
              <a:t>Enabling application development by non-</a:t>
            </a:r>
            <a:r>
              <a:rPr lang="en-US" dirty="0" err="1" smtClean="0"/>
              <a:t>implementors</a:t>
            </a:r>
            <a:endParaRPr lang="en-US" dirty="0" smtClean="0"/>
          </a:p>
          <a:p>
            <a:r>
              <a:rPr lang="en-US" dirty="0" smtClean="0"/>
              <a:t>Grappa searches the T1L tree twice as fast as XMT per node, </a:t>
            </a:r>
            <a:br>
              <a:rPr lang="en-US" dirty="0" smtClean="0"/>
            </a:br>
            <a:r>
              <a:rPr lang="en-US" dirty="0" smtClean="0"/>
              <a:t>   up to 12 nodes</a:t>
            </a:r>
          </a:p>
          <a:p>
            <a:pPr lvl="1"/>
            <a:r>
              <a:rPr lang="en-US" dirty="0" smtClean="0"/>
              <a:t>Promises efficient and general parallel loop execution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647B-2526-554A-8D8B-54D170A77B52}" type="datetime4">
              <a:rPr lang="en-US" smtClean="0"/>
              <a:pPr/>
              <a:t>April 12, 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722D57-58D6-9447-A6D5-A97F6C35A8F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PNNL &amp; UW </a:t>
            </a:r>
            <a:r>
              <a:rPr lang="en-US" dirty="0" smtClean="0"/>
              <a:t>Confidential</a:t>
            </a:r>
            <a:endParaRPr lang="en-US" dirty="0" smtClean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01880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6614"/>
            <a:ext cx="6629400" cy="384721"/>
          </a:xfrm>
        </p:spPr>
        <p:txBody>
          <a:bodyPr/>
          <a:lstStyle/>
          <a:p>
            <a:r>
              <a:rPr lang="en-US" dirty="0" smtClean="0"/>
              <a:t>Team Grappa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596"/>
            <a:ext cx="8229600" cy="5773890"/>
          </a:xfrm>
        </p:spPr>
        <p:txBody>
          <a:bodyPr/>
          <a:lstStyle/>
          <a:p>
            <a:r>
              <a:rPr lang="en-US" dirty="0" smtClean="0"/>
              <a:t>UW Faculty</a:t>
            </a:r>
          </a:p>
          <a:p>
            <a:pPr lvl="1"/>
            <a:r>
              <a:rPr lang="en-US" dirty="0" smtClean="0"/>
              <a:t>Luis Ceze (UW co-PI)</a:t>
            </a:r>
          </a:p>
          <a:p>
            <a:pPr lvl="1"/>
            <a:r>
              <a:rPr lang="en-US" dirty="0" smtClean="0"/>
              <a:t>Carl Ebeling</a:t>
            </a:r>
          </a:p>
          <a:p>
            <a:pPr lvl="1"/>
            <a:r>
              <a:rPr lang="en-US" dirty="0" smtClean="0"/>
              <a:t>Mark Oskin</a:t>
            </a:r>
          </a:p>
          <a:p>
            <a:r>
              <a:rPr lang="en-US" dirty="0" smtClean="0"/>
              <a:t>Students</a:t>
            </a:r>
          </a:p>
          <a:p>
            <a:pPr lvl="1"/>
            <a:r>
              <a:rPr lang="en-US" dirty="0" smtClean="0"/>
              <a:t>Brandon Holt</a:t>
            </a:r>
          </a:p>
          <a:p>
            <a:pPr lvl="1"/>
            <a:r>
              <a:rPr lang="en-US" dirty="0" smtClean="0"/>
              <a:t>Brandon Myers</a:t>
            </a:r>
          </a:p>
          <a:p>
            <a:pPr lvl="1"/>
            <a:r>
              <a:rPr lang="en-US" b="1" dirty="0" smtClean="0"/>
              <a:t>Jacob Nelson</a:t>
            </a:r>
          </a:p>
          <a:p>
            <a:r>
              <a:rPr lang="en-US" dirty="0" smtClean="0"/>
              <a:t>Staff Programmer</a:t>
            </a:r>
          </a:p>
          <a:p>
            <a:pPr lvl="1"/>
            <a:r>
              <a:rPr lang="en-US" dirty="0" smtClean="0"/>
              <a:t>UW hire TBD to manage software test &amp; release</a:t>
            </a:r>
          </a:p>
          <a:p>
            <a:r>
              <a:rPr lang="en-US" dirty="0" smtClean="0"/>
              <a:t>Others</a:t>
            </a:r>
          </a:p>
          <a:p>
            <a:pPr lvl="1"/>
            <a:r>
              <a:rPr lang="en-US" b="1" dirty="0" smtClean="0"/>
              <a:t>Preston Briggs </a:t>
            </a:r>
            <a:r>
              <a:rPr lang="en-US" dirty="0" smtClean="0"/>
              <a:t>(UW Affiliate)</a:t>
            </a:r>
          </a:p>
          <a:p>
            <a:pPr lvl="1"/>
            <a:r>
              <a:rPr lang="en-US" b="1" dirty="0" smtClean="0"/>
              <a:t>Simon Kahan </a:t>
            </a:r>
            <a:r>
              <a:rPr lang="en-US" dirty="0" smtClean="0"/>
              <a:t>(PNNL co-PI, UW Affiliate)</a:t>
            </a:r>
          </a:p>
          <a:p>
            <a:pPr lvl="2"/>
            <a:r>
              <a:rPr lang="en-US" dirty="0" smtClean="0"/>
              <a:t>Still searching for a postdoc… 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						… inquire within.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7501A-D8DE-F848-96E7-C76823747A58}" type="datetime4">
              <a:rPr lang="en-US" smtClean="0"/>
              <a:pPr/>
              <a:t>April 12, 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722D57-58D6-9447-A6D5-A97F6C35A8F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PNNL &amp; UW Confidential</a:t>
            </a:r>
            <a:endParaRPr lang="en-US" dirty="0"/>
          </a:p>
        </p:txBody>
      </p:sp>
      <p:pic>
        <p:nvPicPr>
          <p:cNvPr id="13" name="Picture 12" descr="luis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751" y="1361011"/>
            <a:ext cx="775545" cy="775545"/>
          </a:xfrm>
          <a:prstGeom prst="rect">
            <a:avLst/>
          </a:prstGeom>
        </p:spPr>
      </p:pic>
      <p:pic>
        <p:nvPicPr>
          <p:cNvPr id="14" name="Picture 13" descr="mark_oski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5424" y="2177226"/>
            <a:ext cx="764295" cy="764295"/>
          </a:xfrm>
          <a:prstGeom prst="rect">
            <a:avLst/>
          </a:prstGeom>
        </p:spPr>
      </p:pic>
      <p:pic>
        <p:nvPicPr>
          <p:cNvPr id="17" name="Picture 16" descr="carl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9071" y="1768340"/>
            <a:ext cx="655331" cy="772467"/>
          </a:xfrm>
          <a:prstGeom prst="rect">
            <a:avLst/>
          </a:prstGeom>
        </p:spPr>
      </p:pic>
      <p:pic>
        <p:nvPicPr>
          <p:cNvPr id="18" name="Picture 17" descr="holt.jpg"/>
          <p:cNvPicPr>
            <a:picLocks noChangeAspect="1"/>
          </p:cNvPicPr>
          <p:nvPr/>
        </p:nvPicPr>
        <p:blipFill>
          <a:blip r:embed="rId5"/>
          <a:srcRect l="28800" t="7200" r="36000" b="57600"/>
          <a:stretch>
            <a:fillRect/>
          </a:stretch>
        </p:blipFill>
        <p:spPr>
          <a:xfrm>
            <a:off x="3235498" y="2625038"/>
            <a:ext cx="755696" cy="755696"/>
          </a:xfrm>
          <a:prstGeom prst="rect">
            <a:avLst/>
          </a:prstGeom>
        </p:spPr>
      </p:pic>
      <p:pic>
        <p:nvPicPr>
          <p:cNvPr id="19" name="Picture 18" descr="myers.jpg"/>
          <p:cNvPicPr>
            <a:picLocks noChangeAspect="1"/>
          </p:cNvPicPr>
          <p:nvPr/>
        </p:nvPicPr>
        <p:blipFill>
          <a:blip r:embed="rId6"/>
          <a:srcRect l="25263" t="6316" r="25263" b="44211"/>
          <a:stretch>
            <a:fillRect/>
          </a:stretch>
        </p:blipFill>
        <p:spPr>
          <a:xfrm>
            <a:off x="4342572" y="3045376"/>
            <a:ext cx="716286" cy="716286"/>
          </a:xfrm>
          <a:prstGeom prst="rect">
            <a:avLst/>
          </a:prstGeom>
        </p:spPr>
      </p:pic>
      <p:pic>
        <p:nvPicPr>
          <p:cNvPr id="20" name="Picture 19" descr="nelson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38312" y="3363573"/>
            <a:ext cx="705010" cy="800480"/>
          </a:xfrm>
          <a:prstGeom prst="rect">
            <a:avLst/>
          </a:prstGeom>
        </p:spPr>
      </p:pic>
      <p:pic>
        <p:nvPicPr>
          <p:cNvPr id="22" name="Picture 21" descr="staff.jpg"/>
          <p:cNvPicPr>
            <a:picLocks noChangeAspect="1"/>
          </p:cNvPicPr>
          <p:nvPr/>
        </p:nvPicPr>
        <p:blipFill>
          <a:blip r:embed="rId8"/>
          <a:srcRect l="20377" r="16981" b="32563"/>
          <a:stretch>
            <a:fillRect/>
          </a:stretch>
        </p:blipFill>
        <p:spPr>
          <a:xfrm>
            <a:off x="6367001" y="4149572"/>
            <a:ext cx="784405" cy="792685"/>
          </a:xfrm>
          <a:prstGeom prst="rect">
            <a:avLst/>
          </a:prstGeom>
        </p:spPr>
      </p:pic>
      <p:pic>
        <p:nvPicPr>
          <p:cNvPr id="23" name="Picture 22" descr="preston.jpg"/>
          <p:cNvPicPr>
            <a:picLocks noChangeAspect="1"/>
          </p:cNvPicPr>
          <p:nvPr/>
        </p:nvPicPr>
        <p:blipFill>
          <a:blip r:embed="rId9"/>
          <a:srcRect l="5000" r="-5000" b="25327"/>
          <a:stretch>
            <a:fillRect/>
          </a:stretch>
        </p:blipFill>
        <p:spPr>
          <a:xfrm>
            <a:off x="4444895" y="4721786"/>
            <a:ext cx="720995" cy="744021"/>
          </a:xfrm>
          <a:prstGeom prst="rect">
            <a:avLst/>
          </a:prstGeom>
        </p:spPr>
      </p:pic>
      <p:pic>
        <p:nvPicPr>
          <p:cNvPr id="24" name="Picture 23" descr="simon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35108" y="5215785"/>
            <a:ext cx="686031" cy="686031"/>
          </a:xfrm>
          <a:prstGeom prst="rect">
            <a:avLst/>
          </a:prstGeom>
        </p:spPr>
      </p:pic>
      <p:pic>
        <p:nvPicPr>
          <p:cNvPr id="16" name="Picture 15" descr="postdoc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43250" y="5764678"/>
            <a:ext cx="525080" cy="623795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6355201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6614"/>
            <a:ext cx="6629400" cy="384721"/>
          </a:xfrm>
        </p:spPr>
        <p:txBody>
          <a:bodyPr/>
          <a:lstStyle/>
          <a:p>
            <a:r>
              <a:rPr lang="en-US" dirty="0" smtClean="0"/>
              <a:t>Next steps: Immediate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596"/>
            <a:ext cx="8229600" cy="4407361"/>
          </a:xfrm>
        </p:spPr>
        <p:txBody>
          <a:bodyPr/>
          <a:lstStyle/>
          <a:p>
            <a:r>
              <a:rPr lang="en-US" dirty="0" smtClean="0"/>
              <a:t>Run on larger system</a:t>
            </a:r>
          </a:p>
          <a:p>
            <a:r>
              <a:rPr lang="en-US" dirty="0" smtClean="0"/>
              <a:t>Optimize</a:t>
            </a:r>
          </a:p>
          <a:p>
            <a:pPr lvl="1"/>
            <a:r>
              <a:rPr lang="en-US" dirty="0" smtClean="0"/>
              <a:t>Tune aggregator to ensure good network bandwidth utilization</a:t>
            </a:r>
          </a:p>
          <a:p>
            <a:pPr lvl="1"/>
            <a:r>
              <a:rPr lang="en-US" dirty="0" smtClean="0"/>
              <a:t>Improve memory latency tolerance through batching</a:t>
            </a:r>
          </a:p>
          <a:p>
            <a:pPr lvl="1"/>
            <a:r>
              <a:rPr lang="en-US" dirty="0" smtClean="0"/>
              <a:t>Short-circuit core-to-core communications within a node</a:t>
            </a:r>
          </a:p>
          <a:p>
            <a:pPr lvl="1"/>
            <a:r>
              <a:rPr lang="en-US" dirty="0" smtClean="0"/>
              <a:t>Reduce overhead of common active messages</a:t>
            </a:r>
          </a:p>
          <a:p>
            <a:r>
              <a:rPr lang="en-US" dirty="0" smtClean="0"/>
              <a:t>Bring up more benchmarks</a:t>
            </a:r>
          </a:p>
          <a:p>
            <a:pPr lvl="1"/>
            <a:r>
              <a:rPr lang="en-US" dirty="0" err="1" smtClean="0"/>
              <a:t>Betweenness</a:t>
            </a:r>
            <a:r>
              <a:rPr lang="en-US" dirty="0" smtClean="0"/>
              <a:t> centrality</a:t>
            </a:r>
          </a:p>
          <a:p>
            <a:pPr lvl="1"/>
            <a:r>
              <a:rPr lang="en-US" dirty="0" smtClean="0"/>
              <a:t>Path isomorphism</a:t>
            </a:r>
          </a:p>
          <a:p>
            <a:pPr lvl="1"/>
            <a:r>
              <a:rPr lang="en-US" dirty="0" smtClean="0"/>
              <a:t>Connected components</a:t>
            </a:r>
          </a:p>
          <a:p>
            <a:pPr lvl="1"/>
            <a:r>
              <a:rPr lang="en-US" dirty="0" smtClean="0"/>
              <a:t>Triangles</a:t>
            </a:r>
          </a:p>
          <a:p>
            <a:pPr lvl="1"/>
            <a:r>
              <a:rPr lang="en-US" dirty="0" smtClean="0"/>
              <a:t>BFS</a:t>
            </a:r>
          </a:p>
          <a:p>
            <a:r>
              <a:rPr lang="en-US" dirty="0" smtClean="0"/>
              <a:t>Submit paper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647B-2526-554A-8D8B-54D170A77B52}" type="datetime4">
              <a:rPr lang="en-US" smtClean="0"/>
              <a:pPr/>
              <a:t>April 12, 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722D57-58D6-9447-A6D5-A97F6C35A8F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PNNL &amp; UW </a:t>
            </a:r>
            <a:r>
              <a:rPr lang="en-US" dirty="0" smtClean="0"/>
              <a:t>Confidential</a:t>
            </a:r>
            <a:endParaRPr lang="en-US" dirty="0" smtClean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86293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6614"/>
            <a:ext cx="6629400" cy="384721"/>
          </a:xfrm>
        </p:spPr>
        <p:txBody>
          <a:bodyPr/>
          <a:lstStyle/>
          <a:p>
            <a:r>
              <a:rPr lang="en-US" dirty="0" smtClean="0"/>
              <a:t>On the horizon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596"/>
            <a:ext cx="8229600" cy="4370428"/>
          </a:xfrm>
        </p:spPr>
        <p:txBody>
          <a:bodyPr/>
          <a:lstStyle/>
          <a:p>
            <a:r>
              <a:rPr lang="en-US" dirty="0" smtClean="0"/>
              <a:t>Dynamic control of runtime parameters</a:t>
            </a:r>
          </a:p>
          <a:p>
            <a:r>
              <a:rPr lang="en-US" dirty="0" smtClean="0"/>
              <a:t>Improve network layer</a:t>
            </a:r>
          </a:p>
          <a:p>
            <a:pPr lvl="1"/>
            <a:r>
              <a:rPr lang="en-US" dirty="0" smtClean="0"/>
              <a:t>Work with Intel/</a:t>
            </a:r>
            <a:r>
              <a:rPr lang="en-US" dirty="0" err="1" smtClean="0"/>
              <a:t>QLogic</a:t>
            </a:r>
            <a:endParaRPr lang="en-US" dirty="0" smtClean="0"/>
          </a:p>
          <a:p>
            <a:pPr lvl="1"/>
            <a:r>
              <a:rPr lang="en-US" dirty="0" smtClean="0"/>
              <a:t>Work with LBL</a:t>
            </a:r>
          </a:p>
          <a:p>
            <a:r>
              <a:rPr lang="en-US" dirty="0" smtClean="0"/>
              <a:t>Compiler</a:t>
            </a:r>
          </a:p>
          <a:p>
            <a:pPr lvl="1"/>
            <a:r>
              <a:rPr lang="en-US" dirty="0" smtClean="0"/>
              <a:t>Goal: write code oblivious to Grappa</a:t>
            </a:r>
          </a:p>
          <a:p>
            <a:pPr lvl="2"/>
            <a:r>
              <a:rPr lang="en-US" dirty="0" smtClean="0"/>
              <a:t>Better parallelization though dependence analysis</a:t>
            </a:r>
          </a:p>
          <a:p>
            <a:pPr lvl="2"/>
            <a:r>
              <a:rPr lang="en-US" dirty="0" smtClean="0"/>
              <a:t>Batched global memory operations</a:t>
            </a:r>
          </a:p>
          <a:p>
            <a:pPr lvl="1"/>
            <a:r>
              <a:rPr lang="en-US" dirty="0" smtClean="0"/>
              <a:t>Explore non-stack-based (continuation-based) execution models</a:t>
            </a:r>
          </a:p>
          <a:p>
            <a:r>
              <a:rPr lang="en-US" dirty="0" smtClean="0"/>
              <a:t>Chapel</a:t>
            </a:r>
          </a:p>
          <a:p>
            <a:r>
              <a:rPr lang="en-US" dirty="0" smtClean="0"/>
              <a:t>Scale to larger systems</a:t>
            </a:r>
          </a:p>
          <a:p>
            <a:pPr lvl="1"/>
            <a:r>
              <a:rPr lang="en-US" dirty="0" smtClean="0"/>
              <a:t>Hierarchical work-stealing</a:t>
            </a:r>
          </a:p>
          <a:p>
            <a:pPr lvl="1"/>
            <a:r>
              <a:rPr lang="en-US" dirty="0" smtClean="0"/>
              <a:t>Hierarchical aggregation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647B-2526-554A-8D8B-54D170A77B52}" type="datetime4">
              <a:rPr lang="en-US" smtClean="0"/>
              <a:pPr/>
              <a:t>April 12, 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722D57-58D6-9447-A6D5-A97F6C35A8F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PNNL &amp; UW </a:t>
            </a:r>
            <a:r>
              <a:rPr lang="en-US" dirty="0" smtClean="0"/>
              <a:t>Confidential</a:t>
            </a:r>
            <a:endParaRPr lang="en-US" dirty="0" smtClean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62790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647B-2526-554A-8D8B-54D170A77B52}" type="datetime4">
              <a:rPr lang="en-US" smtClean="0"/>
              <a:pPr/>
              <a:t>April 12, 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PNNL &amp; UW </a:t>
            </a:r>
            <a:r>
              <a:rPr lang="en-US" dirty="0" smtClean="0"/>
              <a:t>Confidential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22D57-58D6-9447-A6D5-A97F6C35A8F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04332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6614"/>
            <a:ext cx="6629400" cy="384721"/>
          </a:xfrm>
        </p:spPr>
        <p:txBody>
          <a:bodyPr/>
          <a:lstStyle/>
          <a:p>
            <a:r>
              <a:rPr lang="en-US" dirty="0" smtClean="0"/>
              <a:t>Talk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80512"/>
            <a:ext cx="8229600" cy="3576364"/>
          </a:xfrm>
        </p:spPr>
        <p:txBody>
          <a:bodyPr/>
          <a:lstStyle/>
          <a:p>
            <a:r>
              <a:rPr lang="en-US" dirty="0" smtClean="0"/>
              <a:t>What makes us believers:</a:t>
            </a:r>
          </a:p>
          <a:p>
            <a:pPr lvl="1"/>
            <a:r>
              <a:rPr lang="en-US" dirty="0" smtClean="0"/>
              <a:t>early multi-node performance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How Grappa is shaping up:</a:t>
            </a:r>
          </a:p>
          <a:p>
            <a:pPr lvl="1"/>
            <a:r>
              <a:rPr lang="en-US" dirty="0" smtClean="0"/>
              <a:t>a programming example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How Grappa works:</a:t>
            </a:r>
          </a:p>
          <a:p>
            <a:pPr lvl="1"/>
            <a:r>
              <a:rPr lang="en-US" dirty="0" smtClean="0"/>
              <a:t>a whole system description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Next steps:</a:t>
            </a:r>
          </a:p>
          <a:p>
            <a:pPr lvl="1"/>
            <a:r>
              <a:rPr lang="en-US" dirty="0" smtClean="0"/>
              <a:t>where we are going and what we wish for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7501A-D8DE-F848-96E7-C76823747A58}" type="datetime4">
              <a:rPr lang="en-US" smtClean="0"/>
              <a:pPr/>
              <a:t>April 12, 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722D57-58D6-9447-A6D5-A97F6C35A8F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PNNL &amp; UW Confidential</a:t>
            </a:r>
            <a:endParaRPr lang="en-US" dirty="0"/>
          </a:p>
        </p:txBody>
      </p:sp>
      <p:pic>
        <p:nvPicPr>
          <p:cNvPr id="25" name="Picture 24" descr="believ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1506" y="1407347"/>
            <a:ext cx="1146330" cy="1310092"/>
          </a:xfrm>
          <a:prstGeom prst="rect">
            <a:avLst/>
          </a:prstGeom>
        </p:spPr>
      </p:pic>
      <p:pic>
        <p:nvPicPr>
          <p:cNvPr id="26" name="Picture 25" descr="syste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889" y="3594835"/>
            <a:ext cx="1387805" cy="952516"/>
          </a:xfrm>
          <a:prstGeom prst="rect">
            <a:avLst/>
          </a:prstGeom>
        </p:spPr>
      </p:pic>
      <p:pic>
        <p:nvPicPr>
          <p:cNvPr id="27" name="Picture 26" descr="progexampl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3135" y="2472717"/>
            <a:ext cx="1465201" cy="1237014"/>
          </a:xfrm>
          <a:prstGeom prst="rect">
            <a:avLst/>
          </a:prstGeom>
        </p:spPr>
      </p:pic>
      <p:pic>
        <p:nvPicPr>
          <p:cNvPr id="28" name="Picture 27" descr="steps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6609" y="4240577"/>
            <a:ext cx="1481859" cy="1641444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635520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56614"/>
            <a:ext cx="6870871" cy="384721"/>
          </a:xfrm>
        </p:spPr>
        <p:txBody>
          <a:bodyPr/>
          <a:lstStyle/>
          <a:p>
            <a:r>
              <a:rPr lang="en-US" dirty="0" smtClean="0"/>
              <a:t>Q: What makes us believers?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4752"/>
            <a:ext cx="8229600" cy="2339102"/>
          </a:xfrm>
        </p:spPr>
        <p:txBody>
          <a:bodyPr/>
          <a:lstStyle/>
          <a:p>
            <a:r>
              <a:rPr lang="en-US" dirty="0" smtClean="0"/>
              <a:t>In a task-based worldview, parallel computing:</a:t>
            </a:r>
          </a:p>
          <a:p>
            <a:pPr lvl="1"/>
            <a:r>
              <a:rPr lang="en-US" dirty="0" smtClean="0"/>
              <a:t>Breaks computation into tasks</a:t>
            </a:r>
          </a:p>
          <a:p>
            <a:pPr lvl="1"/>
            <a:r>
              <a:rPr lang="en-US" dirty="0" smtClean="0"/>
              <a:t>Executes the tasks</a:t>
            </a:r>
          </a:p>
          <a:p>
            <a:pPr lvl="1"/>
            <a:r>
              <a:rPr lang="en-US" dirty="0" smtClean="0"/>
              <a:t>Combines the results</a:t>
            </a:r>
          </a:p>
          <a:p>
            <a:pPr lvl="1"/>
            <a:r>
              <a:rPr lang="en-US" dirty="0" smtClean="0"/>
              <a:t>(and possibly does this recursively)</a:t>
            </a:r>
          </a:p>
          <a:p>
            <a:r>
              <a:rPr lang="en-US" dirty="0" smtClean="0"/>
              <a:t>Every computation is in this simple sense tree-structured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7501A-D8DE-F848-96E7-C76823747A58}" type="datetime4">
              <a:rPr lang="en-US" smtClean="0"/>
              <a:pPr/>
              <a:t>April 12, 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722D57-58D6-9447-A6D5-A97F6C35A8F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PNNL &amp; UW Confidential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rot="10800000" flipV="1">
            <a:off x="3174929" y="3521227"/>
            <a:ext cx="368974" cy="3432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518162" y="3512647"/>
            <a:ext cx="386138" cy="3346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3106287" y="3757374"/>
            <a:ext cx="648022" cy="227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3428074" y="3937377"/>
            <a:ext cx="583478" cy="3861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904659" y="3804766"/>
            <a:ext cx="531656" cy="2484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0800000" flipV="1">
            <a:off x="2924386" y="4171679"/>
            <a:ext cx="368974" cy="3432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3928627" y="4054478"/>
            <a:ext cx="430301" cy="3834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6200000" flipH="1">
            <a:off x="4376264" y="4113276"/>
            <a:ext cx="557731" cy="4547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4470625" y="4594527"/>
            <a:ext cx="395467" cy="3940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 flipV="1">
            <a:off x="4932669" y="5117207"/>
            <a:ext cx="421800" cy="3161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891101" y="4619536"/>
            <a:ext cx="514853" cy="4805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16200000" flipH="1">
            <a:off x="3912891" y="4568047"/>
            <a:ext cx="480515" cy="2745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10800000" flipV="1">
            <a:off x="3589584" y="4439344"/>
            <a:ext cx="366203" cy="3117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5400000">
            <a:off x="3496701" y="4523648"/>
            <a:ext cx="560550" cy="4262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>
            <a:off x="3500992" y="4688919"/>
            <a:ext cx="695789" cy="2652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5400000">
            <a:off x="3514219" y="4872242"/>
            <a:ext cx="865350" cy="1214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/>
          <p:nvPr/>
        </p:nvCxnSpPr>
        <p:spPr>
          <a:xfrm rot="10800000">
            <a:off x="3380867" y="4164768"/>
            <a:ext cx="1467330" cy="420449"/>
          </a:xfrm>
          <a:prstGeom prst="curvedConnector3">
            <a:avLst>
              <a:gd name="adj1" fmla="val 34795"/>
            </a:avLst>
          </a:prstGeom>
          <a:ln w="12700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822811" y="3719145"/>
            <a:ext cx="2660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Task B may depend on a</a:t>
            </a:r>
          </a:p>
          <a:p>
            <a:r>
              <a:rPr lang="en-US" sz="1200" dirty="0" smtClean="0"/>
              <a:t>result produced by Task H;</a:t>
            </a:r>
            <a:br>
              <a:rPr lang="en-US" sz="1200" dirty="0" smtClean="0"/>
            </a:br>
            <a:r>
              <a:rPr lang="en-US" sz="1200" dirty="0" smtClean="0"/>
              <a:t>or they may conflict at a critical section.</a:t>
            </a:r>
            <a:endParaRPr 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3091793" y="3960998"/>
            <a:ext cx="268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4838262" y="4402433"/>
            <a:ext cx="2805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</a:t>
            </a:r>
            <a:endParaRPr lang="en-US" sz="1200" dirty="0"/>
          </a:p>
        </p:txBody>
      </p:sp>
      <p:cxnSp>
        <p:nvCxnSpPr>
          <p:cNvPr id="66" name="Straight Arrow Connector 65"/>
          <p:cNvCxnSpPr/>
          <p:nvPr/>
        </p:nvCxnSpPr>
        <p:spPr>
          <a:xfrm rot="5400000">
            <a:off x="4118834" y="4310636"/>
            <a:ext cx="523412" cy="85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63552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6614"/>
            <a:ext cx="6629400" cy="384721"/>
          </a:xfrm>
        </p:spPr>
        <p:txBody>
          <a:bodyPr/>
          <a:lstStyle/>
          <a:p>
            <a:r>
              <a:rPr lang="en-US" dirty="0" smtClean="0"/>
              <a:t>… the two factors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647B-2526-554A-8D8B-54D170A77B52}" type="datetime4">
              <a:rPr lang="en-US" smtClean="0"/>
              <a:pPr/>
              <a:t>April 12, 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722D57-58D6-9447-A6D5-A97F6C35A8F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PNNL &amp; UW Confidential</a:t>
            </a:r>
            <a:endParaRPr lang="en-US" dirty="0"/>
          </a:p>
        </p:txBody>
      </p:sp>
      <p:sp>
        <p:nvSpPr>
          <p:cNvPr id="7" name="Content Placeholder 6"/>
          <p:cNvSpPr txBox="1">
            <a:spLocks noGrp="1"/>
          </p:cNvSpPr>
          <p:nvPr>
            <p:ph idx="1"/>
          </p:nvPr>
        </p:nvSpPr>
        <p:spPr>
          <a:xfrm>
            <a:off x="457200" y="1371596"/>
            <a:ext cx="7223760" cy="4665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Computational throughput of tree-computation is product of:</a:t>
            </a:r>
          </a:p>
          <a:p>
            <a:pPr lvl="1"/>
            <a:r>
              <a:rPr lang="en-US" b="1" dirty="0" smtClean="0"/>
              <a:t>processor throughput</a:t>
            </a:r>
            <a:endParaRPr lang="en-US" sz="1600" dirty="0" smtClean="0"/>
          </a:p>
          <a:p>
            <a:pPr lvl="2"/>
            <a:r>
              <a:rPr lang="en-US" dirty="0" smtClean="0"/>
              <a:t>Keep pipelines busy doing useful work</a:t>
            </a:r>
          </a:p>
          <a:p>
            <a:pPr lvl="3"/>
            <a:r>
              <a:rPr lang="en-US" dirty="0" smtClean="0"/>
              <a:t>Tolerate memory and synchronization latency</a:t>
            </a:r>
          </a:p>
          <a:p>
            <a:pPr lvl="4"/>
            <a:r>
              <a:rPr lang="en-US" dirty="0" smtClean="0"/>
              <a:t>Multiplex many threads to each core efficiently</a:t>
            </a:r>
          </a:p>
          <a:p>
            <a:pPr lvl="3"/>
            <a:r>
              <a:rPr lang="en-US" dirty="0" smtClean="0"/>
              <a:t>Avoid fences</a:t>
            </a:r>
          </a:p>
          <a:p>
            <a:pPr lvl="4"/>
            <a:r>
              <a:rPr lang="en-US" dirty="0" smtClean="0"/>
              <a:t>Delegate synchronization operations</a:t>
            </a:r>
          </a:p>
          <a:p>
            <a:pPr lvl="1"/>
            <a:r>
              <a:rPr lang="en-US" b="1" dirty="0" smtClean="0"/>
              <a:t>concurrency </a:t>
            </a:r>
            <a:r>
              <a:rPr lang="en-US" b="1" dirty="0"/>
              <a:t>moving through the </a:t>
            </a:r>
            <a:r>
              <a:rPr lang="en-US" b="1" dirty="0" smtClean="0"/>
              <a:t>tree </a:t>
            </a:r>
            <a:r>
              <a:rPr lang="en-US" dirty="0" smtClean="0"/>
              <a:t>(current focus)</a:t>
            </a:r>
            <a:endParaRPr lang="en-US" sz="1600" dirty="0" smtClean="0"/>
          </a:p>
          <a:p>
            <a:pPr lvl="2"/>
            <a:r>
              <a:rPr lang="en-US" dirty="0" smtClean="0"/>
              <a:t>Expressing concurrency</a:t>
            </a:r>
          </a:p>
          <a:p>
            <a:pPr lvl="3"/>
            <a:r>
              <a:rPr lang="en-US" dirty="0" smtClean="0"/>
              <a:t>Parallel loops</a:t>
            </a:r>
          </a:p>
          <a:p>
            <a:pPr lvl="4"/>
            <a:r>
              <a:rPr lang="en-US" dirty="0" smtClean="0"/>
              <a:t>expressed as recursive subdivision of iteration range</a:t>
            </a:r>
          </a:p>
          <a:p>
            <a:pPr lvl="5"/>
            <a:r>
              <a:rPr lang="en-US" sz="1200" dirty="0" smtClean="0"/>
              <a:t>A la </a:t>
            </a:r>
            <a:r>
              <a:rPr lang="en-US" sz="1200" dirty="0" err="1" smtClean="0"/>
              <a:t>Cilk</a:t>
            </a:r>
            <a:r>
              <a:rPr lang="en-US" sz="1200" dirty="0" smtClean="0"/>
              <a:t> and TBB</a:t>
            </a:r>
          </a:p>
          <a:p>
            <a:pPr lvl="3"/>
            <a:r>
              <a:rPr lang="en-US" dirty="0" smtClean="0"/>
              <a:t>Asynchronous (often recursive) function calls</a:t>
            </a:r>
          </a:p>
          <a:p>
            <a:pPr lvl="4"/>
            <a:r>
              <a:rPr lang="en-US" dirty="0" err="1" smtClean="0"/>
              <a:t>Eg</a:t>
            </a:r>
            <a:r>
              <a:rPr lang="en-US" dirty="0" smtClean="0"/>
              <a:t>, spawning, futures,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2"/>
            <a:r>
              <a:rPr lang="en-US" dirty="0" smtClean="0"/>
              <a:t>Exploiting concurrency</a:t>
            </a:r>
          </a:p>
          <a:p>
            <a:pPr lvl="3"/>
            <a:r>
              <a:rPr lang="en-US" dirty="0" smtClean="0"/>
              <a:t>Work stealing</a:t>
            </a:r>
          </a:p>
          <a:p>
            <a:pPr lvl="4"/>
            <a:r>
              <a:rPr lang="en-US" dirty="0" smtClean="0"/>
              <a:t>Alternatively, work pushing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697002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56614"/>
            <a:ext cx="6870871" cy="384721"/>
          </a:xfrm>
        </p:spPr>
        <p:txBody>
          <a:bodyPr/>
          <a:lstStyle/>
          <a:p>
            <a:r>
              <a:rPr lang="en-US" dirty="0" smtClean="0"/>
              <a:t>… concurrency through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80512"/>
            <a:ext cx="8686800" cy="5146025"/>
          </a:xfrm>
        </p:spPr>
        <p:txBody>
          <a:bodyPr/>
          <a:lstStyle/>
          <a:p>
            <a:r>
              <a:rPr lang="en-US" dirty="0" smtClean="0"/>
              <a:t>As we mentioned last review, we have been looking at UTS</a:t>
            </a:r>
          </a:p>
          <a:p>
            <a:pPr lvl="1"/>
            <a:r>
              <a:rPr lang="en-US" dirty="0" smtClean="0"/>
              <a:t>Measures the time to explore a random tree recursively</a:t>
            </a:r>
          </a:p>
          <a:p>
            <a:pPr lvl="2"/>
            <a:r>
              <a:rPr lang="en-US" dirty="0" smtClean="0"/>
              <a:t>Tree is implicit, as in a game tree:  the tree is not constructed in memory.</a:t>
            </a:r>
          </a:p>
          <a:p>
            <a:pPr lvl="2"/>
            <a:r>
              <a:rPr lang="en-US" dirty="0" smtClean="0"/>
              <a:t>Measures only second factor:  maintaining concurrency</a:t>
            </a:r>
          </a:p>
          <a:p>
            <a:pPr lvl="1"/>
            <a:r>
              <a:rPr lang="en-US" dirty="0" smtClean="0"/>
              <a:t>(T1L) Geometric degree distribution, 102M nodes, depth 13, 80% leaves</a:t>
            </a:r>
          </a:p>
          <a:p>
            <a:pPr lvl="2"/>
            <a:r>
              <a:rPr lang="en-US" dirty="0" smtClean="0"/>
              <a:t>Small enough to solve on one compute node; large enough to scale up a bit</a:t>
            </a:r>
          </a:p>
          <a:p>
            <a:pPr lvl="1"/>
            <a:r>
              <a:rPr lang="en-US" dirty="0" err="1" smtClean="0"/>
              <a:t>CrayXMT</a:t>
            </a:r>
            <a:r>
              <a:rPr lang="en-US" dirty="0" smtClean="0"/>
              <a:t> to 32 processors at 30 K/s ( tree nodes per second per processor )</a:t>
            </a:r>
          </a:p>
          <a:p>
            <a:pPr lvl="2"/>
            <a:r>
              <a:rPr lang="en-US" dirty="0" smtClean="0"/>
              <a:t>Authors had parallelized loops in the RNG that had small trip count</a:t>
            </a:r>
          </a:p>
          <a:p>
            <a:pPr lvl="3"/>
            <a:r>
              <a:rPr lang="en-US" dirty="0" smtClean="0"/>
              <a:t>Massive overheads</a:t>
            </a:r>
          </a:p>
          <a:p>
            <a:pPr lvl="2"/>
            <a:r>
              <a:rPr lang="en-US" dirty="0" smtClean="0"/>
              <a:t>Used loop future construct to parallelize every node</a:t>
            </a:r>
          </a:p>
          <a:p>
            <a:pPr lvl="3"/>
            <a:r>
              <a:rPr lang="en-US" dirty="0" smtClean="0"/>
              <a:t>Loop future bogs down at large processor count</a:t>
            </a:r>
          </a:p>
          <a:p>
            <a:pPr lvl="4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7501A-D8DE-F848-96E7-C76823747A58}" type="datetime4">
              <a:rPr lang="en-US" smtClean="0"/>
              <a:pPr/>
              <a:t>April 12, 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722D57-58D6-9447-A6D5-A97F6C35A8F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PNNL &amp; UW Confidential</a:t>
            </a:r>
            <a:endParaRPr lang="en-US" dirty="0"/>
          </a:p>
        </p:txBody>
      </p:sp>
      <p:pic>
        <p:nvPicPr>
          <p:cNvPr id="28" name="Picture 27" descr="ris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00" y="2349686"/>
            <a:ext cx="853456" cy="561989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63552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56614"/>
            <a:ext cx="6870871" cy="384721"/>
          </a:xfrm>
        </p:spPr>
        <p:txBody>
          <a:bodyPr/>
          <a:lstStyle/>
          <a:p>
            <a:r>
              <a:rPr lang="en-US" dirty="0" smtClean="0"/>
              <a:t>An aside…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4233"/>
            <a:ext cx="8686800" cy="6081664"/>
          </a:xfrm>
        </p:spPr>
        <p:txBody>
          <a:bodyPr/>
          <a:lstStyle/>
          <a:p>
            <a:r>
              <a:rPr lang="en-US" dirty="0" smtClean="0"/>
              <a:t>We found that </a:t>
            </a:r>
            <a:r>
              <a:rPr lang="en-US" dirty="0" err="1" smtClean="0"/>
              <a:t>Cilk</a:t>
            </a:r>
            <a:r>
              <a:rPr lang="en-US" dirty="0" smtClean="0"/>
              <a:t> style binary decomposition of loops is faster and more reliable on the </a:t>
            </a:r>
            <a:r>
              <a:rPr lang="en-US" dirty="0" err="1" smtClean="0"/>
              <a:t>CrayXMT</a:t>
            </a:r>
            <a:r>
              <a:rPr lang="en-US" dirty="0" smtClean="0"/>
              <a:t> than its built-in loop future.</a:t>
            </a: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void </a:t>
            </a:r>
            <a:r>
              <a:rPr lang="en-US" sz="1200" b="1" dirty="0" err="1">
                <a:latin typeface="Courier New"/>
                <a:cs typeface="Courier New"/>
              </a:rPr>
              <a:t>parallel_loop</a:t>
            </a:r>
            <a:r>
              <a:rPr lang="en-US" sz="1200" dirty="0">
                <a:latin typeface="Courier New"/>
                <a:cs typeface="Courier New"/>
              </a:rPr>
              <a:t>(</a:t>
            </a:r>
            <a:r>
              <a:rPr lang="en-US" sz="1200" dirty="0" err="1">
                <a:latin typeface="Courier New"/>
                <a:cs typeface="Courier New"/>
              </a:rPr>
              <a:t>int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start_index</a:t>
            </a:r>
            <a:r>
              <a:rPr lang="en-US" sz="1200" dirty="0">
                <a:latin typeface="Courier New"/>
                <a:cs typeface="Courier New"/>
              </a:rPr>
              <a:t>, </a:t>
            </a:r>
            <a:r>
              <a:rPr lang="en-US" sz="1200" dirty="0" err="1">
                <a:latin typeface="Courier New"/>
                <a:cs typeface="Courier New"/>
              </a:rPr>
              <a:t>int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iters</a:t>
            </a:r>
            <a:r>
              <a:rPr lang="en-US" sz="1200" dirty="0" smtClean="0">
                <a:latin typeface="Courier New"/>
                <a:cs typeface="Courier New"/>
              </a:rPr>
              <a:t>, </a:t>
            </a:r>
            <a:r>
              <a:rPr lang="en-US" sz="1200" dirty="0" err="1">
                <a:latin typeface="Courier New"/>
                <a:cs typeface="Courier New"/>
              </a:rPr>
              <a:t>int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min_chunk</a:t>
            </a:r>
            <a:r>
              <a:rPr lang="en-US" sz="1200" dirty="0" smtClean="0">
                <a:latin typeface="Courier New"/>
                <a:cs typeface="Courier New"/>
              </a:rPr>
              <a:t>,</a:t>
            </a:r>
            <a:br>
              <a:rPr lang="en-US" sz="1200" dirty="0" smtClean="0">
                <a:latin typeface="Courier New"/>
                <a:cs typeface="Courier New"/>
              </a:rPr>
            </a:br>
            <a:r>
              <a:rPr lang="en-US" sz="1200" dirty="0" smtClean="0">
                <a:latin typeface="Courier New"/>
                <a:cs typeface="Courier New"/>
              </a:rPr>
              <a:t>                   void </a:t>
            </a:r>
            <a:r>
              <a:rPr lang="en-US" sz="1200" dirty="0">
                <a:latin typeface="Courier New"/>
                <a:cs typeface="Courier New"/>
              </a:rPr>
              <a:t>(*</a:t>
            </a:r>
            <a:r>
              <a:rPr lang="en-US" sz="1200" dirty="0" err="1">
                <a:latin typeface="Courier New"/>
                <a:cs typeface="Courier New"/>
              </a:rPr>
              <a:t>loop_body</a:t>
            </a:r>
            <a:r>
              <a:rPr lang="en-US" sz="1200" dirty="0">
                <a:latin typeface="Courier New"/>
                <a:cs typeface="Courier New"/>
              </a:rPr>
              <a:t>)(</a:t>
            </a:r>
            <a:r>
              <a:rPr lang="en-US" sz="1200" dirty="0" err="1">
                <a:latin typeface="Courier New"/>
                <a:cs typeface="Courier New"/>
              </a:rPr>
              <a:t>int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i</a:t>
            </a:r>
            <a:r>
              <a:rPr lang="en-US" sz="1200" dirty="0">
                <a:latin typeface="Courier New"/>
                <a:cs typeface="Courier New"/>
              </a:rPr>
              <a:t>, </a:t>
            </a:r>
            <a:r>
              <a:rPr lang="en-US" sz="1200" dirty="0" smtClean="0">
                <a:latin typeface="Courier New"/>
                <a:cs typeface="Courier New"/>
              </a:rPr>
              <a:t>void </a:t>
            </a:r>
            <a:r>
              <a:rPr lang="en-US" sz="1200" dirty="0">
                <a:latin typeface="Courier New"/>
                <a:cs typeface="Courier New"/>
              </a:rPr>
              <a:t>*</a:t>
            </a:r>
            <a:r>
              <a:rPr lang="en-US" sz="1200" dirty="0" err="1">
                <a:latin typeface="Courier New"/>
                <a:cs typeface="Courier New"/>
              </a:rPr>
              <a:t>sargs</a:t>
            </a:r>
            <a:r>
              <a:rPr lang="en-US" sz="1200" dirty="0">
                <a:latin typeface="Courier New"/>
                <a:cs typeface="Courier New"/>
              </a:rPr>
              <a:t>), </a:t>
            </a:r>
            <a:r>
              <a:rPr lang="en-US" sz="1200" dirty="0" smtClean="0">
                <a:latin typeface="Courier New"/>
                <a:cs typeface="Courier New"/>
              </a:rPr>
              <a:t>void </a:t>
            </a:r>
            <a:r>
              <a:rPr lang="en-US" sz="1200" dirty="0">
                <a:latin typeface="Courier New"/>
                <a:cs typeface="Courier New"/>
              </a:rPr>
              <a:t>* </a:t>
            </a:r>
            <a:r>
              <a:rPr lang="en-US" sz="1200" dirty="0" err="1">
                <a:latin typeface="Courier New"/>
                <a:cs typeface="Courier New"/>
              </a:rPr>
              <a:t>shared_args</a:t>
            </a:r>
            <a:r>
              <a:rPr lang="en-US" sz="1200" dirty="0">
                <a:latin typeface="Courier New"/>
                <a:cs typeface="Courier New"/>
              </a:rPr>
              <a:t>) {</a:t>
            </a:r>
            <a:br>
              <a:rPr lang="en-US" sz="1200" dirty="0">
                <a:latin typeface="Courier New"/>
                <a:cs typeface="Courier New"/>
              </a:rPr>
            </a:br>
            <a:r>
              <a:rPr lang="en-US" sz="1200" dirty="0">
                <a:latin typeface="Courier New"/>
                <a:cs typeface="Courier New"/>
              </a:rPr>
              <a:t>  switch </a:t>
            </a:r>
            <a:r>
              <a:rPr lang="en-US" sz="1200" dirty="0" smtClean="0">
                <a:latin typeface="Courier New"/>
                <a:cs typeface="Courier New"/>
              </a:rPr>
              <a:t>(</a:t>
            </a:r>
            <a:r>
              <a:rPr lang="en-US" sz="1200" dirty="0" err="1" smtClean="0">
                <a:latin typeface="Courier New"/>
                <a:cs typeface="Courier New"/>
              </a:rPr>
              <a:t>iters</a:t>
            </a:r>
            <a:r>
              <a:rPr lang="en-US" sz="1200" dirty="0" smtClean="0">
                <a:latin typeface="Courier New"/>
                <a:cs typeface="Courier New"/>
              </a:rPr>
              <a:t>) </a:t>
            </a:r>
            <a:r>
              <a:rPr lang="en-US" sz="1200" dirty="0">
                <a:latin typeface="Courier New"/>
                <a:cs typeface="Courier New"/>
              </a:rPr>
              <a:t>{</a:t>
            </a:r>
            <a:br>
              <a:rPr lang="en-US" sz="1200" dirty="0">
                <a:latin typeface="Courier New"/>
                <a:cs typeface="Courier New"/>
              </a:rPr>
            </a:br>
            <a:r>
              <a:rPr lang="en-US" sz="1200" dirty="0">
                <a:latin typeface="Courier New"/>
                <a:cs typeface="Courier New"/>
              </a:rPr>
              <a:t>  case 0:</a:t>
            </a:r>
            <a:br>
              <a:rPr lang="en-US" sz="1200" dirty="0">
                <a:latin typeface="Courier New"/>
                <a:cs typeface="Courier New"/>
              </a:rPr>
            </a:br>
            <a:r>
              <a:rPr lang="en-US" sz="1200" dirty="0">
                <a:latin typeface="Courier New"/>
                <a:cs typeface="Courier New"/>
              </a:rPr>
              <a:t>    return;</a:t>
            </a:r>
            <a:br>
              <a:rPr lang="en-US" sz="1200" dirty="0">
                <a:latin typeface="Courier New"/>
                <a:cs typeface="Courier New"/>
              </a:rPr>
            </a:br>
            <a:r>
              <a:rPr lang="en-US" sz="1200" dirty="0">
                <a:latin typeface="Courier New"/>
                <a:cs typeface="Courier New"/>
              </a:rPr>
              <a:t>  case 1:</a:t>
            </a:r>
            <a:br>
              <a:rPr lang="en-US" sz="1200" dirty="0">
                <a:latin typeface="Courier New"/>
                <a:cs typeface="Courier New"/>
              </a:rPr>
            </a:br>
            <a:r>
              <a:rPr lang="en-US" sz="1200" dirty="0">
                <a:latin typeface="Courier New"/>
                <a:cs typeface="Courier New"/>
              </a:rPr>
              <a:t>    </a:t>
            </a:r>
            <a:r>
              <a:rPr lang="en-US" sz="1200" dirty="0" err="1">
                <a:latin typeface="Courier New"/>
                <a:cs typeface="Courier New"/>
              </a:rPr>
              <a:t>loop_body</a:t>
            </a:r>
            <a:r>
              <a:rPr lang="en-US" sz="1200" dirty="0">
                <a:latin typeface="Courier New"/>
                <a:cs typeface="Courier New"/>
              </a:rPr>
              <a:t>(</a:t>
            </a:r>
            <a:r>
              <a:rPr lang="en-US" sz="1200" dirty="0" err="1">
                <a:latin typeface="Courier New"/>
                <a:cs typeface="Courier New"/>
              </a:rPr>
              <a:t>start_index</a:t>
            </a:r>
            <a:r>
              <a:rPr lang="en-US" sz="1200" dirty="0">
                <a:latin typeface="Courier New"/>
                <a:cs typeface="Courier New"/>
              </a:rPr>
              <a:t>, </a:t>
            </a:r>
            <a:r>
              <a:rPr lang="en-US" sz="1200" dirty="0" err="1" smtClean="0">
                <a:latin typeface="Courier New"/>
                <a:cs typeface="Courier New"/>
              </a:rPr>
              <a:t>shared_args</a:t>
            </a:r>
            <a:r>
              <a:rPr lang="en-US" sz="1200" dirty="0">
                <a:latin typeface="Courier New"/>
                <a:cs typeface="Courier New"/>
              </a:rPr>
              <a:t>);</a:t>
            </a:r>
            <a:br>
              <a:rPr lang="en-US" sz="1200" dirty="0">
                <a:latin typeface="Courier New"/>
                <a:cs typeface="Courier New"/>
              </a:rPr>
            </a:br>
            <a:r>
              <a:rPr lang="en-US" sz="1200" dirty="0">
                <a:latin typeface="Courier New"/>
                <a:cs typeface="Courier New"/>
              </a:rPr>
              <a:t>    break;</a:t>
            </a:r>
            <a:br>
              <a:rPr lang="en-US" sz="1200" dirty="0">
                <a:latin typeface="Courier New"/>
                <a:cs typeface="Courier New"/>
              </a:rPr>
            </a:br>
            <a:r>
              <a:rPr lang="en-US" sz="1200" dirty="0">
                <a:latin typeface="Courier New"/>
                <a:cs typeface="Courier New"/>
              </a:rPr>
              <a:t>  default:</a:t>
            </a:r>
            <a:br>
              <a:rPr lang="en-US" sz="1200" dirty="0">
                <a:latin typeface="Courier New"/>
                <a:cs typeface="Courier New"/>
              </a:rPr>
            </a:br>
            <a:r>
              <a:rPr lang="en-US" sz="1200" dirty="0">
                <a:latin typeface="Courier New"/>
                <a:cs typeface="Courier New"/>
              </a:rPr>
              <a:t>    if </a:t>
            </a:r>
            <a:r>
              <a:rPr lang="en-US" sz="1200" dirty="0" smtClean="0">
                <a:latin typeface="Courier New"/>
                <a:cs typeface="Courier New"/>
              </a:rPr>
              <a:t>(</a:t>
            </a:r>
            <a:r>
              <a:rPr lang="en-US" sz="1200" dirty="0" err="1" smtClean="0">
                <a:latin typeface="Courier New"/>
                <a:cs typeface="Courier New"/>
              </a:rPr>
              <a:t>iters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&gt;= </a:t>
            </a:r>
            <a:r>
              <a:rPr lang="en-US" sz="1200" dirty="0" err="1">
                <a:latin typeface="Courier New"/>
                <a:cs typeface="Courier New"/>
              </a:rPr>
              <a:t>min_chunk</a:t>
            </a:r>
            <a:r>
              <a:rPr lang="en-US" sz="1200" dirty="0">
                <a:latin typeface="Courier New"/>
                <a:cs typeface="Courier New"/>
              </a:rPr>
              <a:t>)</a:t>
            </a:r>
            <a:br>
              <a:rPr lang="en-US" sz="1200" dirty="0">
                <a:latin typeface="Courier New"/>
                <a:cs typeface="Courier New"/>
              </a:rPr>
            </a:br>
            <a:r>
              <a:rPr lang="en-US" sz="1200" dirty="0">
                <a:latin typeface="Courier New"/>
                <a:cs typeface="Courier New"/>
              </a:rPr>
              <a:t>    {</a:t>
            </a:r>
            <a:br>
              <a:rPr lang="en-US" sz="1200" dirty="0">
                <a:latin typeface="Courier New"/>
                <a:cs typeface="Courier New"/>
              </a:rPr>
            </a:br>
            <a:r>
              <a:rPr lang="en-US" sz="1200" dirty="0">
                <a:latin typeface="Courier New"/>
                <a:cs typeface="Courier New"/>
              </a:rPr>
              <a:t>      future void d$;</a:t>
            </a:r>
            <a:br>
              <a:rPr lang="en-US" sz="1200" dirty="0">
                <a:latin typeface="Courier New"/>
                <a:cs typeface="Courier New"/>
              </a:rPr>
            </a:br>
            <a:r>
              <a:rPr lang="en-US" sz="1200" dirty="0">
                <a:latin typeface="Courier New"/>
                <a:cs typeface="Courier New"/>
              </a:rPr>
              <a:t>      </a:t>
            </a:r>
            <a:r>
              <a:rPr lang="en-US" sz="1200" b="1" dirty="0" smtClean="0">
                <a:latin typeface="Courier New"/>
                <a:cs typeface="Courier New"/>
              </a:rPr>
              <a:t>future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d$ (</a:t>
            </a:r>
            <a:r>
              <a:rPr lang="en-US" sz="1200" dirty="0" err="1">
                <a:latin typeface="Courier New"/>
                <a:cs typeface="Courier New"/>
              </a:rPr>
              <a:t>start_index</a:t>
            </a:r>
            <a:r>
              <a:rPr lang="en-US" sz="1200" dirty="0">
                <a:latin typeface="Courier New"/>
                <a:cs typeface="Courier New"/>
              </a:rPr>
              <a:t>, </a:t>
            </a:r>
            <a:r>
              <a:rPr lang="en-US" sz="1200" dirty="0" err="1" smtClean="0">
                <a:latin typeface="Courier New"/>
                <a:cs typeface="Courier New"/>
              </a:rPr>
              <a:t>iters</a:t>
            </a:r>
            <a:r>
              <a:rPr lang="en-US" sz="1200" dirty="0" smtClean="0">
                <a:latin typeface="Courier New"/>
                <a:cs typeface="Courier New"/>
              </a:rPr>
              <a:t>, </a:t>
            </a:r>
            <a:r>
              <a:rPr lang="en-US" sz="1200" dirty="0" err="1">
                <a:latin typeface="Courier New"/>
                <a:cs typeface="Courier New"/>
              </a:rPr>
              <a:t>loop_body</a:t>
            </a:r>
            <a:r>
              <a:rPr lang="en-US" sz="1200" dirty="0">
                <a:latin typeface="Courier New"/>
                <a:cs typeface="Courier New"/>
              </a:rPr>
              <a:t>, </a:t>
            </a:r>
            <a:r>
              <a:rPr lang="en-US" sz="1200" dirty="0" err="1">
                <a:latin typeface="Courier New"/>
                <a:cs typeface="Courier New"/>
              </a:rPr>
              <a:t>min_chunk</a:t>
            </a:r>
            <a:r>
              <a:rPr lang="en-US" sz="1200" dirty="0">
                <a:latin typeface="Courier New"/>
                <a:cs typeface="Courier New"/>
              </a:rPr>
              <a:t>, </a:t>
            </a:r>
            <a:r>
              <a:rPr lang="en-US" sz="1200" dirty="0" err="1" smtClean="0">
                <a:latin typeface="Courier New"/>
                <a:cs typeface="Courier New"/>
              </a:rPr>
              <a:t>shared_args</a:t>
            </a:r>
            <a:r>
              <a:rPr lang="en-US" sz="1200" dirty="0">
                <a:latin typeface="Courier New"/>
                <a:cs typeface="Courier New"/>
              </a:rPr>
              <a:t>) {</a:t>
            </a:r>
            <a:br>
              <a:rPr lang="en-US" sz="1200" dirty="0">
                <a:latin typeface="Courier New"/>
                <a:cs typeface="Courier New"/>
              </a:rPr>
            </a:br>
            <a:r>
              <a:rPr lang="en-US" sz="1200" dirty="0">
                <a:latin typeface="Courier New"/>
                <a:cs typeface="Courier New"/>
              </a:rPr>
              <a:t>        </a:t>
            </a:r>
            <a:r>
              <a:rPr lang="en-US" sz="1200" b="1" dirty="0" err="1">
                <a:latin typeface="Courier New"/>
                <a:cs typeface="Courier New"/>
              </a:rPr>
              <a:t>parallel_loop</a:t>
            </a:r>
            <a:r>
              <a:rPr lang="en-US" sz="1200" dirty="0">
                <a:latin typeface="Courier New"/>
                <a:cs typeface="Courier New"/>
              </a:rPr>
              <a:t>(</a:t>
            </a:r>
            <a:r>
              <a:rPr lang="en-US" sz="1200" dirty="0" err="1">
                <a:latin typeface="Courier New"/>
                <a:cs typeface="Courier New"/>
              </a:rPr>
              <a:t>start_index</a:t>
            </a:r>
            <a:r>
              <a:rPr lang="en-US" sz="1200" dirty="0">
                <a:latin typeface="Courier New"/>
                <a:cs typeface="Courier New"/>
              </a:rPr>
              <a:t> + </a:t>
            </a:r>
            <a:r>
              <a:rPr lang="en-US" sz="1200" dirty="0" smtClean="0">
                <a:latin typeface="Courier New"/>
                <a:cs typeface="Courier New"/>
              </a:rPr>
              <a:t>(iters+</a:t>
            </a:r>
            <a:r>
              <a:rPr lang="en-US" sz="1200" dirty="0">
                <a:latin typeface="Courier New"/>
                <a:cs typeface="Courier New"/>
              </a:rPr>
              <a:t>1)/2, </a:t>
            </a:r>
            <a:r>
              <a:rPr lang="en-US" sz="1200" b="1" dirty="0" err="1" smtClean="0">
                <a:latin typeface="Courier New"/>
                <a:cs typeface="Courier New"/>
              </a:rPr>
              <a:t>iters</a:t>
            </a:r>
            <a:r>
              <a:rPr lang="en-US" sz="1200" b="1" dirty="0" smtClean="0">
                <a:latin typeface="Courier New"/>
                <a:cs typeface="Courier New"/>
              </a:rPr>
              <a:t>/</a:t>
            </a:r>
            <a:r>
              <a:rPr lang="en-US" sz="1200" b="1" dirty="0">
                <a:latin typeface="Courier New"/>
                <a:cs typeface="Courier New"/>
              </a:rPr>
              <a:t>2</a:t>
            </a:r>
            <a:r>
              <a:rPr lang="en-US" sz="1200" dirty="0">
                <a:latin typeface="Courier New"/>
                <a:cs typeface="Courier New"/>
              </a:rPr>
              <a:t>, </a:t>
            </a:r>
            <a:r>
              <a:rPr lang="en-US" sz="1200" dirty="0" err="1">
                <a:latin typeface="Courier New"/>
                <a:cs typeface="Courier New"/>
              </a:rPr>
              <a:t>min_chunk</a:t>
            </a:r>
            <a:r>
              <a:rPr lang="en-US" sz="1200" dirty="0">
                <a:latin typeface="Courier New"/>
                <a:cs typeface="Courier New"/>
              </a:rPr>
              <a:t>, </a:t>
            </a:r>
            <a:r>
              <a:rPr lang="en-US" sz="1200" dirty="0" err="1">
                <a:latin typeface="Courier New"/>
                <a:cs typeface="Courier New"/>
              </a:rPr>
              <a:t>loop_body</a:t>
            </a:r>
            <a:r>
              <a:rPr lang="en-US" sz="1200" dirty="0">
                <a:latin typeface="Courier New"/>
                <a:cs typeface="Courier New"/>
              </a:rPr>
              <a:t>, </a:t>
            </a:r>
            <a:r>
              <a:rPr lang="en-US" sz="1200" dirty="0" err="1" smtClean="0">
                <a:latin typeface="Courier New"/>
                <a:cs typeface="Courier New"/>
              </a:rPr>
              <a:t>shared_args</a:t>
            </a:r>
            <a:r>
              <a:rPr lang="en-US" sz="1200" dirty="0">
                <a:latin typeface="Courier New"/>
                <a:cs typeface="Courier New"/>
              </a:rPr>
              <a:t>);</a:t>
            </a:r>
            <a:br>
              <a:rPr lang="en-US" sz="1200" dirty="0">
                <a:latin typeface="Courier New"/>
                <a:cs typeface="Courier New"/>
              </a:rPr>
            </a:br>
            <a:r>
              <a:rPr lang="en-US" sz="1200" dirty="0">
                <a:latin typeface="Courier New"/>
                <a:cs typeface="Courier New"/>
              </a:rPr>
              <a:t>      }</a:t>
            </a:r>
            <a:br>
              <a:rPr lang="en-US" sz="1200" dirty="0">
                <a:latin typeface="Courier New"/>
                <a:cs typeface="Courier New"/>
              </a:rPr>
            </a:br>
            <a:r>
              <a:rPr lang="en-US" sz="1200" dirty="0">
                <a:latin typeface="Courier New"/>
                <a:cs typeface="Courier New"/>
              </a:rPr>
              <a:t>      </a:t>
            </a:r>
            <a:r>
              <a:rPr lang="en-US" sz="1200" b="1" dirty="0" err="1">
                <a:latin typeface="Courier New"/>
                <a:cs typeface="Courier New"/>
              </a:rPr>
              <a:t>parallel_loop</a:t>
            </a:r>
            <a:r>
              <a:rPr lang="en-US" sz="1200" dirty="0">
                <a:latin typeface="Courier New"/>
                <a:cs typeface="Courier New"/>
              </a:rPr>
              <a:t> (</a:t>
            </a:r>
            <a:r>
              <a:rPr lang="en-US" sz="1200" dirty="0" err="1">
                <a:latin typeface="Courier New"/>
                <a:cs typeface="Courier New"/>
              </a:rPr>
              <a:t>start_index</a:t>
            </a:r>
            <a:r>
              <a:rPr lang="en-US" sz="1200" dirty="0">
                <a:latin typeface="Courier New"/>
                <a:cs typeface="Courier New"/>
              </a:rPr>
              <a:t>, </a:t>
            </a:r>
            <a:r>
              <a:rPr lang="en-US" sz="1200" b="1" dirty="0" smtClean="0">
                <a:latin typeface="Courier New"/>
                <a:cs typeface="Courier New"/>
              </a:rPr>
              <a:t>(iters+</a:t>
            </a:r>
            <a:r>
              <a:rPr lang="en-US" sz="1200" b="1" dirty="0">
                <a:latin typeface="Courier New"/>
                <a:cs typeface="Courier New"/>
              </a:rPr>
              <a:t>1)/2</a:t>
            </a:r>
            <a:r>
              <a:rPr lang="en-US" sz="1200" dirty="0">
                <a:latin typeface="Courier New"/>
                <a:cs typeface="Courier New"/>
              </a:rPr>
              <a:t>, </a:t>
            </a:r>
            <a:r>
              <a:rPr lang="en-US" sz="1200" dirty="0" err="1">
                <a:latin typeface="Courier New"/>
                <a:cs typeface="Courier New"/>
              </a:rPr>
              <a:t>min_chunk</a:t>
            </a:r>
            <a:r>
              <a:rPr lang="en-US" sz="1200" dirty="0">
                <a:latin typeface="Courier New"/>
                <a:cs typeface="Courier New"/>
              </a:rPr>
              <a:t>, </a:t>
            </a:r>
            <a:r>
              <a:rPr lang="en-US" sz="1200" dirty="0" err="1">
                <a:latin typeface="Courier New"/>
                <a:cs typeface="Courier New"/>
              </a:rPr>
              <a:t>loop_body</a:t>
            </a:r>
            <a:r>
              <a:rPr lang="en-US" sz="1200" dirty="0">
                <a:latin typeface="Courier New"/>
                <a:cs typeface="Courier New"/>
              </a:rPr>
              <a:t>, </a:t>
            </a:r>
            <a:r>
              <a:rPr lang="en-US" sz="1200" dirty="0" err="1" smtClean="0">
                <a:latin typeface="Courier New"/>
                <a:cs typeface="Courier New"/>
              </a:rPr>
              <a:t>shared_args</a:t>
            </a:r>
            <a:r>
              <a:rPr lang="en-US" sz="1200" dirty="0">
                <a:latin typeface="Courier New"/>
                <a:cs typeface="Courier New"/>
              </a:rPr>
              <a:t>);</a:t>
            </a:r>
            <a:br>
              <a:rPr lang="en-US" sz="1200" dirty="0">
                <a:latin typeface="Courier New"/>
                <a:cs typeface="Courier New"/>
              </a:rPr>
            </a:br>
            <a:r>
              <a:rPr lang="en-US" sz="1200" dirty="0">
                <a:latin typeface="Courier New"/>
                <a:cs typeface="Courier New"/>
              </a:rPr>
              <a:t>      touch(&amp;d$);</a:t>
            </a:r>
            <a:br>
              <a:rPr lang="en-US" sz="1200" dirty="0">
                <a:latin typeface="Courier New"/>
                <a:cs typeface="Courier New"/>
              </a:rPr>
            </a:br>
            <a:r>
              <a:rPr lang="en-US" sz="1200" dirty="0">
                <a:latin typeface="Courier New"/>
                <a:cs typeface="Courier New"/>
              </a:rPr>
              <a:t>    }</a:t>
            </a:r>
            <a:br>
              <a:rPr lang="en-US" sz="1200" dirty="0">
                <a:latin typeface="Courier New"/>
                <a:cs typeface="Courier New"/>
              </a:rPr>
            </a:br>
            <a:r>
              <a:rPr lang="en-US" sz="1200" dirty="0">
                <a:latin typeface="Courier New"/>
                <a:cs typeface="Courier New"/>
              </a:rPr>
              <a:t>    else {</a:t>
            </a:r>
            <a:br>
              <a:rPr lang="en-US" sz="1200" dirty="0">
                <a:latin typeface="Courier New"/>
                <a:cs typeface="Courier New"/>
              </a:rPr>
            </a:br>
            <a:r>
              <a:rPr lang="en-US" sz="1200" dirty="0">
                <a:latin typeface="Courier New"/>
                <a:cs typeface="Courier New"/>
              </a:rPr>
              <a:t>      for (</a:t>
            </a:r>
            <a:r>
              <a:rPr lang="en-US" sz="1200" dirty="0" err="1">
                <a:latin typeface="Courier New"/>
                <a:cs typeface="Courier New"/>
              </a:rPr>
              <a:t>int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i</a:t>
            </a:r>
            <a:r>
              <a:rPr lang="en-US" sz="1200" dirty="0">
                <a:latin typeface="Courier New"/>
                <a:cs typeface="Courier New"/>
              </a:rPr>
              <a:t> = </a:t>
            </a:r>
            <a:r>
              <a:rPr lang="en-US" sz="1200" dirty="0" err="1">
                <a:latin typeface="Courier New"/>
                <a:cs typeface="Courier New"/>
              </a:rPr>
              <a:t>start_index</a:t>
            </a:r>
            <a:r>
              <a:rPr lang="en-US" sz="1200" dirty="0">
                <a:latin typeface="Courier New"/>
                <a:cs typeface="Courier New"/>
              </a:rPr>
              <a:t>; </a:t>
            </a:r>
            <a:r>
              <a:rPr lang="en-US" sz="1200" dirty="0" err="1">
                <a:latin typeface="Courier New"/>
                <a:cs typeface="Courier New"/>
              </a:rPr>
              <a:t>i</a:t>
            </a:r>
            <a:r>
              <a:rPr lang="en-US" sz="1200" dirty="0">
                <a:latin typeface="Courier New"/>
                <a:cs typeface="Courier New"/>
              </a:rPr>
              <a:t> &lt; </a:t>
            </a:r>
            <a:r>
              <a:rPr lang="en-US" sz="1200" dirty="0" err="1">
                <a:latin typeface="Courier New"/>
                <a:cs typeface="Courier New"/>
              </a:rPr>
              <a:t>start_index</a:t>
            </a:r>
            <a:r>
              <a:rPr lang="en-US" sz="1200" dirty="0">
                <a:latin typeface="Courier New"/>
                <a:cs typeface="Courier New"/>
              </a:rPr>
              <a:t> + </a:t>
            </a:r>
            <a:r>
              <a:rPr lang="en-US" sz="1200" dirty="0" err="1" smtClean="0">
                <a:latin typeface="Courier New"/>
                <a:cs typeface="Courier New"/>
              </a:rPr>
              <a:t>iters</a:t>
            </a:r>
            <a:r>
              <a:rPr lang="en-US" sz="1200" dirty="0" smtClean="0">
                <a:latin typeface="Courier New"/>
                <a:cs typeface="Courier New"/>
              </a:rPr>
              <a:t>; </a:t>
            </a:r>
            <a:r>
              <a:rPr lang="en-US" sz="1200" dirty="0" err="1">
                <a:latin typeface="Courier New"/>
                <a:cs typeface="Courier New"/>
              </a:rPr>
              <a:t>i</a:t>
            </a:r>
            <a:r>
              <a:rPr lang="en-US" sz="1200" dirty="0">
                <a:latin typeface="Courier New"/>
                <a:cs typeface="Courier New"/>
              </a:rPr>
              <a:t>++) </a:t>
            </a:r>
            <a:r>
              <a:rPr lang="en-US" sz="1200" dirty="0" err="1">
                <a:latin typeface="Courier New"/>
                <a:cs typeface="Courier New"/>
              </a:rPr>
              <a:t>loop_body</a:t>
            </a:r>
            <a:r>
              <a:rPr lang="en-US" sz="1200" dirty="0" smtClean="0">
                <a:latin typeface="Courier New"/>
                <a:cs typeface="Courier New"/>
              </a:rPr>
              <a:t>(</a:t>
            </a:r>
            <a:r>
              <a:rPr lang="en-US" sz="1200" dirty="0" err="1" smtClean="0">
                <a:latin typeface="Courier New"/>
                <a:cs typeface="Courier New"/>
              </a:rPr>
              <a:t>i,shared_args</a:t>
            </a:r>
            <a:r>
              <a:rPr lang="en-US" sz="1200" dirty="0">
                <a:latin typeface="Courier New"/>
                <a:cs typeface="Courier New"/>
              </a:rPr>
              <a:t>);</a:t>
            </a:r>
            <a:br>
              <a:rPr lang="en-US" sz="1200" dirty="0">
                <a:latin typeface="Courier New"/>
                <a:cs typeface="Courier New"/>
              </a:rPr>
            </a:br>
            <a:r>
              <a:rPr lang="en-US" sz="1200" dirty="0">
                <a:latin typeface="Courier New"/>
                <a:cs typeface="Courier New"/>
              </a:rPr>
              <a:t>    }</a:t>
            </a:r>
            <a:br>
              <a:rPr lang="en-US" sz="1200" dirty="0">
                <a:latin typeface="Courier New"/>
                <a:cs typeface="Courier New"/>
              </a:rPr>
            </a:br>
            <a:r>
              <a:rPr lang="en-US" sz="1200" dirty="0">
                <a:latin typeface="Courier New"/>
                <a:cs typeface="Courier New"/>
              </a:rPr>
              <a:t>  }</a:t>
            </a:r>
            <a:br>
              <a:rPr lang="en-US" sz="1200" dirty="0">
                <a:latin typeface="Courier New"/>
                <a:cs typeface="Courier New"/>
              </a:rPr>
            </a:br>
            <a:r>
              <a:rPr lang="en-US" sz="1200" dirty="0" smtClean="0">
                <a:latin typeface="Courier New"/>
                <a:cs typeface="Courier New"/>
              </a:rPr>
              <a:t>}</a:t>
            </a:r>
            <a:endParaRPr lang="en-US" sz="2400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7501A-D8DE-F848-96E7-C76823747A58}" type="datetime4">
              <a:rPr lang="en-US" smtClean="0"/>
              <a:pPr/>
              <a:t>April 12, 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722D57-58D6-9447-A6D5-A97F6C35A8F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PNNL &amp; UW Confidential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63552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6614"/>
            <a:ext cx="6629400" cy="384721"/>
          </a:xfrm>
        </p:spPr>
        <p:txBody>
          <a:bodyPr/>
          <a:lstStyle/>
          <a:p>
            <a:r>
              <a:rPr lang="en-US" dirty="0" smtClean="0"/>
              <a:t>… aside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361436"/>
            <a:ext cx="9398000" cy="4932118"/>
          </a:xfrm>
        </p:spPr>
        <p:txBody>
          <a:bodyPr/>
          <a:lstStyle/>
          <a:p>
            <a:r>
              <a:rPr lang="en-US" dirty="0" smtClean="0"/>
              <a:t>Take any loop-future loop…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#</a:t>
            </a:r>
            <a:r>
              <a:rPr lang="en-US" sz="1400" b="1" dirty="0">
                <a:latin typeface="Courier New"/>
                <a:cs typeface="Courier New"/>
              </a:rPr>
              <a:t>pragma </a:t>
            </a:r>
            <a:r>
              <a:rPr lang="en-US" sz="1400" b="1" dirty="0" err="1">
                <a:latin typeface="Courier New"/>
                <a:cs typeface="Courier New"/>
              </a:rPr>
              <a:t>mta</a:t>
            </a:r>
            <a:r>
              <a:rPr lang="en-US" sz="1400" b="1" dirty="0">
                <a:latin typeface="Courier New"/>
                <a:cs typeface="Courier New"/>
              </a:rPr>
              <a:t> loop </a:t>
            </a:r>
            <a:r>
              <a:rPr lang="en-US" sz="1400" b="1" dirty="0" smtClean="0">
                <a:latin typeface="Courier New"/>
                <a:cs typeface="Courier New"/>
              </a:rPr>
              <a:t>future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#</a:t>
            </a:r>
            <a:r>
              <a:rPr lang="en-US" sz="1400" b="1" dirty="0" err="1" smtClean="0">
                <a:latin typeface="Courier New"/>
                <a:cs typeface="Courier New"/>
              </a:rPr>
              <a:t>pragma</a:t>
            </a:r>
            <a:r>
              <a:rPr lang="en-US" sz="1400" b="1" dirty="0" smtClean="0"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latin typeface="Courier New"/>
                <a:cs typeface="Courier New"/>
              </a:rPr>
              <a:t>mta</a:t>
            </a:r>
            <a:r>
              <a:rPr lang="en-US" sz="1400" b="1" dirty="0" smtClean="0">
                <a:latin typeface="Courier New"/>
                <a:cs typeface="Courier New"/>
              </a:rPr>
              <a:t> assert parallel</a:t>
            </a:r>
            <a:r>
              <a:rPr lang="en-US" sz="1400" dirty="0" smtClean="0">
                <a:latin typeface="Courier New"/>
                <a:cs typeface="Courier New"/>
              </a:rPr>
              <a:t/>
            </a:r>
            <a:br>
              <a:rPr lang="en-US" sz="1400" dirty="0" smtClean="0">
                <a:latin typeface="Courier New"/>
                <a:cs typeface="Courier New"/>
              </a:rPr>
            </a:br>
            <a:r>
              <a:rPr lang="en-US" sz="1400" b="1" dirty="0" smtClean="0">
                <a:latin typeface="Courier New"/>
                <a:cs typeface="Courier New"/>
              </a:rPr>
              <a:t>for </a:t>
            </a:r>
            <a:r>
              <a:rPr lang="en-US" sz="1400" dirty="0" smtClean="0">
                <a:latin typeface="Courier New"/>
                <a:cs typeface="Courier New"/>
              </a:rPr>
              <a:t>(</a:t>
            </a:r>
            <a:r>
              <a:rPr lang="en-US" sz="1400" dirty="0" err="1" smtClean="0">
                <a:latin typeface="Courier New"/>
                <a:cs typeface="Courier New"/>
              </a:rPr>
              <a:t>int</a:t>
            </a:r>
            <a:r>
              <a:rPr lang="en-US" sz="1400" dirty="0" smtClean="0">
                <a:latin typeface="Courier New"/>
                <a:cs typeface="Courier New"/>
              </a:rPr>
              <a:t> </a:t>
            </a:r>
            <a:r>
              <a:rPr lang="en-US" sz="1400" dirty="0" err="1" smtClean="0">
                <a:latin typeface="Courier New"/>
                <a:cs typeface="Courier New"/>
              </a:rPr>
              <a:t>i</a:t>
            </a:r>
            <a:r>
              <a:rPr lang="en-US" sz="1400" dirty="0" smtClean="0">
                <a:latin typeface="Courier New"/>
                <a:cs typeface="Courier New"/>
              </a:rPr>
              <a:t> = start; </a:t>
            </a:r>
            <a:r>
              <a:rPr lang="en-US" sz="1400" dirty="0" err="1" smtClean="0">
                <a:latin typeface="Courier New"/>
                <a:cs typeface="Courier New"/>
              </a:rPr>
              <a:t>i</a:t>
            </a:r>
            <a:r>
              <a:rPr lang="en-US" sz="1400" dirty="0" smtClean="0">
                <a:latin typeface="Courier New"/>
                <a:cs typeface="Courier New"/>
              </a:rPr>
              <a:t> &lt; end; </a:t>
            </a:r>
            <a:r>
              <a:rPr lang="en-US" sz="1400" dirty="0" err="1" smtClean="0">
                <a:latin typeface="Courier New"/>
                <a:cs typeface="Courier New"/>
              </a:rPr>
              <a:t>i</a:t>
            </a:r>
            <a:r>
              <a:rPr lang="en-US" sz="1400" dirty="0" smtClean="0">
                <a:latin typeface="Courier New"/>
                <a:cs typeface="Courier New"/>
              </a:rPr>
              <a:t>++) </a:t>
            </a:r>
            <a:r>
              <a:rPr lang="en-US" sz="1400" b="1" dirty="0" smtClean="0">
                <a:latin typeface="Courier New"/>
                <a:cs typeface="Courier New"/>
              </a:rPr>
              <a:t>{</a:t>
            </a:r>
            <a:r>
              <a:rPr lang="en-US" sz="1400" dirty="0" smtClean="0">
                <a:latin typeface="Courier New"/>
                <a:cs typeface="Courier New"/>
              </a:rPr>
              <a:t/>
            </a:r>
            <a:br>
              <a:rPr lang="en-US" sz="1400" dirty="0" smtClean="0">
                <a:latin typeface="Courier New"/>
                <a:cs typeface="Courier New"/>
              </a:rPr>
            </a:br>
            <a:r>
              <a:rPr lang="en-US" sz="1400" dirty="0" smtClean="0">
                <a:latin typeface="Courier New"/>
                <a:cs typeface="Courier New"/>
              </a:rPr>
              <a:t>  </a:t>
            </a:r>
            <a:r>
              <a:rPr lang="en-US" sz="1400" dirty="0" err="1" smtClean="0">
                <a:latin typeface="Courier New"/>
                <a:cs typeface="Courier New"/>
              </a:rPr>
              <a:t>int</a:t>
            </a:r>
            <a:r>
              <a:rPr lang="en-US" sz="1400" dirty="0" smtClean="0">
                <a:latin typeface="Courier New"/>
                <a:cs typeface="Courier New"/>
              </a:rPr>
              <a:t> j = </a:t>
            </a:r>
            <a:r>
              <a:rPr lang="en-US" sz="1400" dirty="0" err="1" smtClean="0">
                <a:latin typeface="Courier New"/>
                <a:cs typeface="Courier New"/>
              </a:rPr>
              <a:t>int_fetch_add(startBin</a:t>
            </a:r>
            <a:r>
              <a:rPr lang="en-US" sz="1400" dirty="0" smtClean="0">
                <a:latin typeface="Courier New"/>
                <a:cs typeface="Courier New"/>
              </a:rPr>
              <a:t> + </a:t>
            </a:r>
            <a:r>
              <a:rPr lang="en-US" sz="1400" dirty="0" err="1" smtClean="0">
                <a:latin typeface="Courier New"/>
                <a:cs typeface="Courier New"/>
              </a:rPr>
              <a:t>String[Sorted[i</a:t>
            </a:r>
            <a:r>
              <a:rPr lang="en-US" sz="1400" dirty="0" smtClean="0">
                <a:latin typeface="Courier New"/>
                <a:cs typeface="Courier New"/>
              </a:rPr>
              <a:t>] + bit], 1);</a:t>
            </a:r>
            <a:br>
              <a:rPr lang="en-US" sz="1400" dirty="0" smtClean="0">
                <a:latin typeface="Courier New"/>
                <a:cs typeface="Courier New"/>
              </a:rPr>
            </a:br>
            <a:r>
              <a:rPr lang="en-US" sz="1400" dirty="0" smtClean="0">
                <a:latin typeface="Courier New"/>
                <a:cs typeface="Courier New"/>
              </a:rPr>
              <a:t>  </a:t>
            </a:r>
            <a:r>
              <a:rPr lang="en-US" sz="1400" dirty="0" err="1" smtClean="0">
                <a:latin typeface="Courier New"/>
                <a:cs typeface="Courier New"/>
              </a:rPr>
              <a:t>SortedTemp[j</a:t>
            </a:r>
            <a:r>
              <a:rPr lang="en-US" sz="1400" dirty="0" smtClean="0">
                <a:latin typeface="Courier New"/>
                <a:cs typeface="Courier New"/>
              </a:rPr>
              <a:t>] = </a:t>
            </a:r>
            <a:r>
              <a:rPr lang="en-US" sz="1400" dirty="0" err="1" smtClean="0">
                <a:latin typeface="Courier New"/>
                <a:cs typeface="Courier New"/>
              </a:rPr>
              <a:t>Sorted[i</a:t>
            </a:r>
            <a:r>
              <a:rPr lang="en-US" sz="1400" dirty="0" smtClean="0">
                <a:latin typeface="Courier New"/>
                <a:cs typeface="Courier New"/>
              </a:rPr>
              <a:t>];</a:t>
            </a:r>
            <a:br>
              <a:rPr lang="en-US" sz="1400" dirty="0" smtClean="0">
                <a:latin typeface="Courier New"/>
                <a:cs typeface="Courier New"/>
              </a:rPr>
            </a:br>
            <a:r>
              <a:rPr lang="en-US" sz="1400" b="1" dirty="0" smtClean="0">
                <a:latin typeface="Courier New"/>
                <a:cs typeface="Courier New"/>
              </a:rPr>
              <a:t>}</a:t>
            </a:r>
            <a:endParaRPr lang="en-US" b="1" dirty="0" smtClean="0"/>
          </a:p>
          <a:p>
            <a:r>
              <a:rPr lang="en-US" dirty="0" smtClean="0"/>
              <a:t>… and transform it to something like:</a:t>
            </a:r>
          </a:p>
          <a:p>
            <a:pPr marL="0" indent="0">
              <a:buNone/>
            </a:pPr>
            <a:r>
              <a:rPr lang="en-US" sz="1400" b="1" dirty="0" err="1">
                <a:latin typeface="Courier New"/>
                <a:cs typeface="Courier New"/>
              </a:rPr>
              <a:t>typedef</a:t>
            </a:r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err="1">
                <a:latin typeface="Courier New"/>
                <a:cs typeface="Courier New"/>
              </a:rPr>
              <a:t>struct</a:t>
            </a:r>
            <a:r>
              <a:rPr lang="en-US" sz="1400" b="1" dirty="0">
                <a:latin typeface="Courier New"/>
                <a:cs typeface="Courier New"/>
              </a:rPr>
              <a:t> {</a:t>
            </a:r>
            <a:r>
              <a:rPr lang="en-US" sz="1400" dirty="0">
                <a:latin typeface="Courier New"/>
                <a:cs typeface="Courier New"/>
              </a:rPr>
              <a:t/>
            </a:r>
            <a:br>
              <a:rPr lang="en-US" sz="1400" dirty="0">
                <a:latin typeface="Courier New"/>
                <a:cs typeface="Courier New"/>
              </a:rPr>
            </a:br>
            <a:r>
              <a:rPr lang="en-US" sz="1050" dirty="0">
                <a:latin typeface="Courier New"/>
                <a:cs typeface="Courier New"/>
              </a:rPr>
              <a:t>  </a:t>
            </a:r>
            <a:r>
              <a:rPr lang="en-US" sz="1050" dirty="0" err="1">
                <a:latin typeface="Courier New"/>
                <a:cs typeface="Courier New"/>
              </a:rPr>
              <a:t>int</a:t>
            </a:r>
            <a:r>
              <a:rPr lang="en-US" sz="1050" dirty="0">
                <a:latin typeface="Courier New"/>
                <a:cs typeface="Courier New"/>
              </a:rPr>
              <a:t> *</a:t>
            </a:r>
            <a:r>
              <a:rPr lang="en-US" sz="1050" dirty="0" err="1">
                <a:latin typeface="Courier New"/>
                <a:cs typeface="Courier New"/>
              </a:rPr>
              <a:t>startBin</a:t>
            </a:r>
            <a:r>
              <a:rPr lang="en-US" sz="1050" dirty="0">
                <a:latin typeface="Courier New"/>
                <a:cs typeface="Courier New"/>
              </a:rPr>
              <a:t>;</a:t>
            </a:r>
            <a:br>
              <a:rPr lang="en-US" sz="1050" dirty="0">
                <a:latin typeface="Courier New"/>
                <a:cs typeface="Courier New"/>
              </a:rPr>
            </a:br>
            <a:r>
              <a:rPr lang="en-US" sz="1050" dirty="0">
                <a:latin typeface="Courier New"/>
                <a:cs typeface="Courier New"/>
              </a:rPr>
              <a:t>  </a:t>
            </a:r>
            <a:r>
              <a:rPr lang="en-US" sz="1050" dirty="0" err="1">
                <a:latin typeface="Courier New"/>
                <a:cs typeface="Courier New"/>
              </a:rPr>
              <a:t>int</a:t>
            </a:r>
            <a:r>
              <a:rPr lang="en-US" sz="1050" dirty="0">
                <a:latin typeface="Courier New"/>
                <a:cs typeface="Courier New"/>
              </a:rPr>
              <a:t> *String;</a:t>
            </a:r>
            <a:br>
              <a:rPr lang="en-US" sz="1050" dirty="0">
                <a:latin typeface="Courier New"/>
                <a:cs typeface="Courier New"/>
              </a:rPr>
            </a:br>
            <a:r>
              <a:rPr lang="en-US" sz="1050" dirty="0">
                <a:latin typeface="Courier New"/>
                <a:cs typeface="Courier New"/>
              </a:rPr>
              <a:t>  </a:t>
            </a:r>
            <a:r>
              <a:rPr lang="en-US" sz="1050" dirty="0" err="1">
                <a:latin typeface="Courier New"/>
                <a:cs typeface="Courier New"/>
              </a:rPr>
              <a:t>int</a:t>
            </a:r>
            <a:r>
              <a:rPr lang="en-US" sz="1050" dirty="0">
                <a:latin typeface="Courier New"/>
                <a:cs typeface="Courier New"/>
              </a:rPr>
              <a:t> *Sorted;</a:t>
            </a:r>
            <a:br>
              <a:rPr lang="en-US" sz="1050" dirty="0">
                <a:latin typeface="Courier New"/>
                <a:cs typeface="Courier New"/>
              </a:rPr>
            </a:br>
            <a:r>
              <a:rPr lang="en-US" sz="1050" dirty="0">
                <a:latin typeface="Courier New"/>
                <a:cs typeface="Courier New"/>
              </a:rPr>
              <a:t>  </a:t>
            </a:r>
            <a:r>
              <a:rPr lang="en-US" sz="1050" dirty="0" err="1">
                <a:latin typeface="Courier New"/>
                <a:cs typeface="Courier New"/>
              </a:rPr>
              <a:t>int</a:t>
            </a:r>
            <a:r>
              <a:rPr lang="en-US" sz="1050" dirty="0">
                <a:latin typeface="Courier New"/>
                <a:cs typeface="Courier New"/>
              </a:rPr>
              <a:t> *</a:t>
            </a:r>
            <a:r>
              <a:rPr lang="en-US" sz="1050" dirty="0" err="1">
                <a:latin typeface="Courier New"/>
                <a:cs typeface="Courier New"/>
              </a:rPr>
              <a:t>SortedTemp</a:t>
            </a:r>
            <a:r>
              <a:rPr lang="en-US" sz="1050" dirty="0">
                <a:latin typeface="Courier New"/>
                <a:cs typeface="Courier New"/>
              </a:rPr>
              <a:t>;</a:t>
            </a:r>
            <a:br>
              <a:rPr lang="en-US" sz="1050" dirty="0">
                <a:latin typeface="Courier New"/>
                <a:cs typeface="Courier New"/>
              </a:rPr>
            </a:br>
            <a:r>
              <a:rPr lang="en-US" sz="1050" dirty="0">
                <a:latin typeface="Courier New"/>
                <a:cs typeface="Courier New"/>
              </a:rPr>
              <a:t>  </a:t>
            </a:r>
            <a:r>
              <a:rPr lang="en-US" sz="1050" dirty="0" err="1">
                <a:latin typeface="Courier New"/>
                <a:cs typeface="Courier New"/>
              </a:rPr>
              <a:t>int</a:t>
            </a:r>
            <a:r>
              <a:rPr lang="en-US" sz="1050" dirty="0">
                <a:latin typeface="Courier New"/>
                <a:cs typeface="Courier New"/>
              </a:rPr>
              <a:t> bit;</a:t>
            </a:r>
            <a:br>
              <a:rPr lang="en-US" sz="1050" dirty="0">
                <a:latin typeface="Courier New"/>
                <a:cs typeface="Courier New"/>
              </a:rPr>
            </a:br>
            <a:r>
              <a:rPr lang="en-US" sz="1400" b="1" dirty="0">
                <a:latin typeface="Courier New"/>
                <a:cs typeface="Courier New"/>
              </a:rPr>
              <a:t>}</a:t>
            </a:r>
            <a:r>
              <a:rPr lang="en-US" sz="1400" dirty="0">
                <a:latin typeface="Courier New"/>
                <a:cs typeface="Courier New"/>
              </a:rPr>
              <a:t> shared_args2</a:t>
            </a:r>
            <a:r>
              <a:rPr lang="en-US" sz="140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void </a:t>
            </a:r>
            <a:r>
              <a:rPr lang="en-US" sz="1400" b="1" dirty="0">
                <a:latin typeface="Courier New"/>
                <a:cs typeface="Courier New"/>
              </a:rPr>
              <a:t>loop_body2</a:t>
            </a:r>
            <a:r>
              <a:rPr lang="en-US" sz="1400" dirty="0">
                <a:latin typeface="Courier New"/>
                <a:cs typeface="Courier New"/>
              </a:rPr>
              <a:t>(int 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, void *</a:t>
            </a:r>
            <a:r>
              <a:rPr lang="en-US" sz="1400" dirty="0" err="1">
                <a:latin typeface="Courier New"/>
                <a:cs typeface="Courier New"/>
              </a:rPr>
              <a:t>pv,void</a:t>
            </a:r>
            <a:r>
              <a:rPr lang="en-US" sz="1400" dirty="0">
                <a:latin typeface="Courier New"/>
                <a:cs typeface="Courier New"/>
              </a:rPr>
              <a:t> *</a:t>
            </a:r>
            <a:r>
              <a:rPr lang="en-US" sz="1400" dirty="0" err="1">
                <a:latin typeface="Courier New"/>
                <a:cs typeface="Courier New"/>
              </a:rPr>
              <a:t>sv</a:t>
            </a:r>
            <a:r>
              <a:rPr lang="en-US" sz="1400" dirty="0">
                <a:latin typeface="Courier New"/>
                <a:cs typeface="Courier New"/>
              </a:rPr>
              <a:t>) </a:t>
            </a:r>
            <a:r>
              <a:rPr lang="en-US" sz="1400" b="1" dirty="0">
                <a:latin typeface="Courier New"/>
                <a:cs typeface="Courier New"/>
              </a:rPr>
              <a:t>{</a:t>
            </a:r>
            <a:r>
              <a:rPr lang="en-US" sz="1400" dirty="0">
                <a:latin typeface="Courier New"/>
                <a:cs typeface="Courier New"/>
              </a:rPr>
              <a:t/>
            </a:r>
            <a:br>
              <a:rPr lang="en-US" sz="1400" dirty="0">
                <a:latin typeface="Courier New"/>
                <a:cs typeface="Courier New"/>
              </a:rPr>
            </a:br>
            <a:r>
              <a:rPr lang="en-US" sz="1400" dirty="0">
                <a:latin typeface="Courier New"/>
                <a:cs typeface="Courier New"/>
              </a:rPr>
              <a:t>  shared_args2 * s = (shared_args2 *) </a:t>
            </a:r>
            <a:r>
              <a:rPr lang="en-US" sz="1400" dirty="0" err="1">
                <a:latin typeface="Courier New"/>
                <a:cs typeface="Courier New"/>
              </a:rPr>
              <a:t>sv</a:t>
            </a:r>
            <a:r>
              <a:rPr lang="en-US" sz="1400" dirty="0">
                <a:latin typeface="Courier New"/>
                <a:cs typeface="Courier New"/>
              </a:rPr>
              <a:t>;</a:t>
            </a:r>
            <a:br>
              <a:rPr lang="en-US" sz="1400" dirty="0">
                <a:latin typeface="Courier New"/>
                <a:cs typeface="Courier New"/>
              </a:rPr>
            </a:br>
            <a:r>
              <a:rPr lang="en-US" sz="1400" dirty="0">
                <a:latin typeface="Courier New"/>
                <a:cs typeface="Courier New"/>
              </a:rPr>
              <a:t>  </a:t>
            </a:r>
            <a:r>
              <a:rPr lang="en-US" sz="1400" dirty="0" err="1">
                <a:latin typeface="Courier New"/>
                <a:cs typeface="Courier New"/>
              </a:rPr>
              <a:t>int</a:t>
            </a:r>
            <a:r>
              <a:rPr lang="en-US" sz="1400" dirty="0">
                <a:latin typeface="Courier New"/>
                <a:cs typeface="Courier New"/>
              </a:rPr>
              <a:t> index = </a:t>
            </a:r>
            <a:r>
              <a:rPr lang="en-US" sz="1400" dirty="0" err="1">
                <a:latin typeface="Courier New"/>
                <a:cs typeface="Courier New"/>
              </a:rPr>
              <a:t>int_fetch_add(s</a:t>
            </a:r>
            <a:r>
              <a:rPr lang="en-US" sz="1400" dirty="0">
                <a:latin typeface="Courier New"/>
                <a:cs typeface="Courier New"/>
              </a:rPr>
              <a:t>-&gt;</a:t>
            </a:r>
            <a:r>
              <a:rPr lang="en-US" sz="1400" dirty="0" err="1">
                <a:latin typeface="Courier New"/>
                <a:cs typeface="Courier New"/>
              </a:rPr>
              <a:t>startBin</a:t>
            </a:r>
            <a:r>
              <a:rPr lang="en-US" sz="1400" dirty="0">
                <a:latin typeface="Courier New"/>
                <a:cs typeface="Courier New"/>
              </a:rPr>
              <a:t> + s-&gt;String[s-&gt;</a:t>
            </a:r>
            <a:r>
              <a:rPr lang="en-US" sz="1400" dirty="0" err="1">
                <a:latin typeface="Courier New"/>
                <a:cs typeface="Courier New"/>
              </a:rPr>
              <a:t>Sorted[i</a:t>
            </a:r>
            <a:r>
              <a:rPr lang="en-US" sz="1400" dirty="0">
                <a:latin typeface="Courier New"/>
                <a:cs typeface="Courier New"/>
              </a:rPr>
              <a:t>] + s-&gt;bit], 1);</a:t>
            </a:r>
            <a:br>
              <a:rPr lang="en-US" sz="1400" dirty="0">
                <a:latin typeface="Courier New"/>
                <a:cs typeface="Courier New"/>
              </a:rPr>
            </a:br>
            <a:r>
              <a:rPr lang="en-US" sz="1400" dirty="0">
                <a:latin typeface="Courier New"/>
                <a:cs typeface="Courier New"/>
              </a:rPr>
              <a:t>  s-&gt;</a:t>
            </a:r>
            <a:r>
              <a:rPr lang="en-US" sz="1400" dirty="0" err="1">
                <a:latin typeface="Courier New"/>
                <a:cs typeface="Courier New"/>
              </a:rPr>
              <a:t>SortedTemp[index</a:t>
            </a:r>
            <a:r>
              <a:rPr lang="en-US" sz="1400" dirty="0">
                <a:latin typeface="Courier New"/>
                <a:cs typeface="Courier New"/>
              </a:rPr>
              <a:t>] = s-&gt;</a:t>
            </a:r>
            <a:r>
              <a:rPr lang="en-US" sz="1400" dirty="0" err="1">
                <a:latin typeface="Courier New"/>
                <a:cs typeface="Courier New"/>
              </a:rPr>
              <a:t>Sorted[i</a:t>
            </a:r>
            <a:r>
              <a:rPr lang="en-US" sz="1400" dirty="0">
                <a:latin typeface="Courier New"/>
                <a:cs typeface="Courier New"/>
              </a:rPr>
              <a:t>];</a:t>
            </a:r>
            <a:br>
              <a:rPr lang="en-US" sz="1400" dirty="0">
                <a:latin typeface="Courier New"/>
                <a:cs typeface="Courier New"/>
              </a:rPr>
            </a:br>
            <a:r>
              <a:rPr lang="en-US" sz="1400" b="1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  shared_args2</a:t>
            </a:r>
            <a:r>
              <a:rPr lang="en-US" sz="1400" dirty="0" smtClean="0">
                <a:latin typeface="Courier New"/>
                <a:cs typeface="Courier New"/>
              </a:rPr>
              <a:t> s2 = {</a:t>
            </a:r>
            <a:r>
              <a:rPr lang="en-US" sz="1400" dirty="0" err="1" smtClean="0">
                <a:latin typeface="Courier New"/>
                <a:cs typeface="Courier New"/>
              </a:rPr>
              <a:t>startBin</a:t>
            </a:r>
            <a:r>
              <a:rPr lang="en-US" sz="1400" dirty="0" smtClean="0">
                <a:latin typeface="Courier New"/>
                <a:cs typeface="Courier New"/>
              </a:rPr>
              <a:t>, String, Sorted, </a:t>
            </a:r>
            <a:r>
              <a:rPr lang="en-US" sz="1400" dirty="0" err="1" smtClean="0">
                <a:latin typeface="Courier New"/>
                <a:cs typeface="Courier New"/>
              </a:rPr>
              <a:t>SortedTemp</a:t>
            </a:r>
            <a:r>
              <a:rPr lang="en-US" sz="1400" dirty="0" smtClean="0">
                <a:latin typeface="Courier New"/>
                <a:cs typeface="Courier New"/>
              </a:rPr>
              <a:t>, bit};</a:t>
            </a:r>
            <a:br>
              <a:rPr lang="en-US" sz="1400" dirty="0" smtClean="0">
                <a:latin typeface="Courier New"/>
                <a:cs typeface="Courier New"/>
              </a:rPr>
            </a:br>
            <a:r>
              <a:rPr lang="en-US" sz="1400" b="1" dirty="0" smtClean="0">
                <a:latin typeface="Courier New"/>
                <a:cs typeface="Courier New"/>
              </a:rPr>
              <a:t>  </a:t>
            </a:r>
            <a:r>
              <a:rPr lang="en-US" sz="1400" b="1" dirty="0" err="1" smtClean="0">
                <a:latin typeface="Courier New"/>
                <a:cs typeface="Courier New"/>
              </a:rPr>
              <a:t>parallel_loop</a:t>
            </a:r>
            <a:r>
              <a:rPr lang="en-US" sz="1400" dirty="0" err="1" smtClean="0">
                <a:latin typeface="Courier New"/>
                <a:cs typeface="Courier New"/>
              </a:rPr>
              <a:t>(start</a:t>
            </a:r>
            <a:r>
              <a:rPr lang="en-US" sz="1400" dirty="0" smtClean="0">
                <a:latin typeface="Courier New"/>
                <a:cs typeface="Courier New"/>
              </a:rPr>
              <a:t>, end-start, 100, loop_body2, &amp;s2);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647B-2526-554A-8D8B-54D170A77B52}" type="datetime4">
              <a:rPr lang="en-US" smtClean="0"/>
              <a:pPr/>
              <a:t>April 12, 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722D57-58D6-9447-A6D5-A97F6C35A8F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001629222"/>
      </p:ext>
    </p:extLst>
  </p:cSld>
  <p:clrMapOvr>
    <a:masterClrMapping/>
  </p:clrMapOvr>
</p:sld>
</file>

<file path=ppt/theme/theme1.xml><?xml version="1.0" encoding="utf-8"?>
<a:theme xmlns:a="http://schemas.openxmlformats.org/drawingml/2006/main" name="PNNL Platinum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PNNL Silver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NNL Whit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5114</TotalTime>
  <Words>2728</Words>
  <Application>Microsoft Macintosh PowerPoint</Application>
  <PresentationFormat>On-screen Show (4:3)</PresentationFormat>
  <Paragraphs>423</Paragraphs>
  <Slides>32</Slides>
  <Notes>0</Notes>
  <HiddenSlides>1</HiddenSlides>
  <MMClips>0</MMClips>
  <ScaleCrop>false</ScaleCrop>
  <HeadingPairs>
    <vt:vector size="4" baseType="variant">
      <vt:variant>
        <vt:lpstr>Design Template</vt:lpstr>
      </vt:variant>
      <vt:variant>
        <vt:i4>3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PNNL Platinum Theme</vt:lpstr>
      <vt:lpstr>PNNL Silver Theme</vt:lpstr>
      <vt:lpstr>PNNL White Theme</vt:lpstr>
      <vt:lpstr>Task 15: Grappa supporting irregular applications   on mass market clusters</vt:lpstr>
      <vt:lpstr>A rose is a rose…</vt:lpstr>
      <vt:lpstr>Team Grappa</vt:lpstr>
      <vt:lpstr>Talk Outline</vt:lpstr>
      <vt:lpstr>Q: What makes us believers?</vt:lpstr>
      <vt:lpstr>… the two factors</vt:lpstr>
      <vt:lpstr>… concurrency through tree</vt:lpstr>
      <vt:lpstr>An aside…</vt:lpstr>
      <vt:lpstr>… aside</vt:lpstr>
      <vt:lpstr>…</vt:lpstr>
      <vt:lpstr>… Back to UTS</vt:lpstr>
      <vt:lpstr>UTS on Grappa</vt:lpstr>
      <vt:lpstr>Early data: 2, 4, 8, 10, 12 cluster nodes</vt:lpstr>
      <vt:lpstr>UTS throughput for T1L tree (100M nodes)</vt:lpstr>
      <vt:lpstr>Using Grappa V0</vt:lpstr>
      <vt:lpstr>Code example: UTS</vt:lpstr>
      <vt:lpstr>UTS: main task</vt:lpstr>
      <vt:lpstr>UTS: visiting a vertex</vt:lpstr>
      <vt:lpstr>How does Grappa V0 work?</vt:lpstr>
      <vt:lpstr>Execution flow</vt:lpstr>
      <vt:lpstr>Tasks</vt:lpstr>
      <vt:lpstr>Scheduler</vt:lpstr>
      <vt:lpstr>Communication and aggregation</vt:lpstr>
      <vt:lpstr>Memory layout</vt:lpstr>
      <vt:lpstr>The shared heap</vt:lpstr>
      <vt:lpstr>Delegate operations</vt:lpstr>
      <vt:lpstr>Cache operations</vt:lpstr>
      <vt:lpstr>Conclusions and Next Steps</vt:lpstr>
      <vt:lpstr>Conclusion</vt:lpstr>
      <vt:lpstr>Next steps: Immediate</vt:lpstr>
      <vt:lpstr>On the horizon</vt:lpstr>
      <vt:lpstr>Slide 32</vt:lpstr>
    </vt:vector>
  </TitlesOfParts>
  <Company>Pacific Northwest National Laboratory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Christopher DeGraaf</dc:creator>
  <cp:lastModifiedBy>Simon Kahan</cp:lastModifiedBy>
  <cp:revision>71</cp:revision>
  <dcterms:created xsi:type="dcterms:W3CDTF">2012-04-12T20:15:08Z</dcterms:created>
  <dcterms:modified xsi:type="dcterms:W3CDTF">2012-04-12T20:19:56Z</dcterms:modified>
</cp:coreProperties>
</file>