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28" r:id="rId2"/>
    <p:sldMasterId id="2147483752" r:id="rId3"/>
  </p:sldMasterIdLst>
  <p:notesMasterIdLst>
    <p:notesMasterId r:id="rId28"/>
  </p:notesMasterIdLst>
  <p:handoutMasterIdLst>
    <p:handoutMasterId r:id="rId29"/>
  </p:handoutMasterIdLst>
  <p:sldIdLst>
    <p:sldId id="264" r:id="rId4"/>
    <p:sldId id="316" r:id="rId5"/>
    <p:sldId id="317" r:id="rId6"/>
    <p:sldId id="318" r:id="rId7"/>
    <p:sldId id="319" r:id="rId8"/>
    <p:sldId id="298" r:id="rId9"/>
    <p:sldId id="299" r:id="rId10"/>
    <p:sldId id="300" r:id="rId11"/>
    <p:sldId id="301" r:id="rId12"/>
    <p:sldId id="296" r:id="rId13"/>
    <p:sldId id="302" r:id="rId14"/>
    <p:sldId id="303" r:id="rId15"/>
    <p:sldId id="323" r:id="rId16"/>
    <p:sldId id="324" r:id="rId17"/>
    <p:sldId id="325" r:id="rId18"/>
    <p:sldId id="306" r:id="rId19"/>
    <p:sldId id="307" r:id="rId20"/>
    <p:sldId id="308" r:id="rId21"/>
    <p:sldId id="309" r:id="rId22"/>
    <p:sldId id="310" r:id="rId23"/>
    <p:sldId id="320" r:id="rId24"/>
    <p:sldId id="321" r:id="rId25"/>
    <p:sldId id="322" r:id="rId26"/>
    <p:sldId id="31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FD"/>
    <a:srgbClr val="707276"/>
    <a:srgbClr val="D5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5" autoAdjust="0"/>
    <p:restoredTop sz="94660"/>
  </p:normalViewPr>
  <p:slideViewPr>
    <p:cSldViewPr snapToGrid="0">
      <p:cViewPr>
        <p:scale>
          <a:sx n="125" d="100"/>
          <a:sy n="125" d="100"/>
        </p:scale>
        <p:origin x="-272" y="-96"/>
      </p:cViewPr>
      <p:guideLst>
        <p:guide orient="horz" pos="866"/>
        <p:guide orient="horz" pos="3889"/>
        <p:guide orient="horz" pos="2381"/>
        <p:guide orient="horz" pos="1622"/>
        <p:guide orient="horz" pos="3138"/>
        <p:guide pos="2880"/>
        <p:guide pos="287"/>
        <p:guide pos="5473"/>
        <p:guide pos="1586"/>
        <p:guide pos="4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32" Type="http://schemas.openxmlformats.org/officeDocument/2006/relationships/viewProps" Target="viewProps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24.xml"/><Relationship Id="rId14" Type="http://schemas.openxmlformats.org/officeDocument/2006/relationships/slide" Target="slides/slide11.xml"/><Relationship Id="rId23" Type="http://schemas.openxmlformats.org/officeDocument/2006/relationships/slide" Target="slides/slide20.xml"/><Relationship Id="rId4" Type="http://schemas.openxmlformats.org/officeDocument/2006/relationships/slide" Target="slides/slide1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8.xml"/><Relationship Id="rId29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3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0A31A-19FD-E948-84FE-618494EECCDF}" type="datetimeFigureOut">
              <a:rPr lang="en-US" smtClean="0"/>
              <a:pPr/>
              <a:t>6/9/12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E1B3-C980-6846-8849-6B0FF407A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DB9A1-F6A1-9D40-82E7-3633A601FD23}" type="datetimeFigureOut">
              <a:rPr lang="en-US" smtClean="0"/>
              <a:pPr/>
              <a:t>6/9/12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24A-0D9B-9A43-AE72-6DBF24439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EF710-8C28-6546-9604-880FB4645B21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DA9E2A-8607-5C4E-8C0A-43148951D912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7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1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8605C4-A25A-B649-99D1-F205BCD3665C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6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D72E9-4AED-4D4C-8150-C415CA6AC4E9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63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589BE-4EC2-DF4F-9D75-1E8273666669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72722D68-B255-A94C-A3CB-3E687CBC89EF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316991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5516A233-C441-7B49-8728-983BDB24CC5F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800600" y="1369118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715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9ADF8008-A3A8-D94F-BA03-3F18FE570F74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57200" y="2059241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800600" y="2056763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8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B913CE7-CFD7-D244-9CF5-91B28CB73AAE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0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3613C8CB-43D8-CE4B-9FBA-0A4A4D7DDC27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3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295A8C86-62E8-7241-8327-8973F14C6094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6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67F5DE3-4E7A-1F49-B8B8-4C0F1552EA37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6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BC5D5528-8E4A-A64F-9E68-AD02791E3931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200" y="2514600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4800600" y="2512122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6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6B83080-A0DC-A846-88CA-CAA893C02D37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PNNL &amp; UW Confidential</a:t>
            </a:r>
          </a:p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7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CEC056-3BC1-D941-A53E-3A2C2BC72558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8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CB5865-558E-8649-88A9-CBCFE3470DB8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2516451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800600" y="2516454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08459BF-80C7-FA41-AED7-562070351A38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5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9B1E557-D2DE-C740-9A28-CB1872EDE0F8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0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045E-7C49-964B-8899-2610A1A85C24}" type="datetimeFigureOut">
              <a:rPr lang="en-US" smtClean="0"/>
              <a:t>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E9D-8100-CA4B-B9FE-32862335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F4FDA3-C98B-EA4E-8817-64F4090BAB92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35A4E209-819E-4847-8C73-FACD00174565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1350178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36352874-118B-E24F-968D-2511B069207B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5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4F218C-213B-C54B-9A93-DEA1EC18DD65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6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327CC7-BEE1-6F4A-B167-5B675BDE4CB4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8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5F552-8AF0-DD42-87C9-F351B1EED456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413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54C3BD-BE20-C04F-8E15-2D5F58D27A5A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6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D3ED6A-AF32-2143-8579-8C1FA3A63491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94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E5567-F82B-8343-9977-CC67B775D68A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45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F9BB-A143-C145-BA9C-30105BB17E36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7B99E-ACA9-3B49-9F4E-9CFF45A7F14A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5B9E8E-6868-BD41-B75D-7F7725F1694F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30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510619-C3DC-1742-8D97-AA04E4DA4882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72385-6839-5048-9797-D8A0E313B101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EAC28F-3273-5C49-95C3-ED78200C4FB4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19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4" Type="http://schemas.openxmlformats.org/officeDocument/2006/relationships/slideLayout" Target="../slideLayouts/slideLayout18.xml"/><Relationship Id="rId21" Type="http://schemas.openxmlformats.org/officeDocument/2006/relationships/image" Target="../media/image5.png"/><Relationship Id="rId22" Type="http://schemas.openxmlformats.org/officeDocument/2006/relationships/image" Target="../media/image6.png"/><Relationship Id="rId7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7.xml"/><Relationship Id="rId18" Type="http://schemas.openxmlformats.org/officeDocument/2006/relationships/image" Target="../media/image8.emf"/></Relationships>
</file>

<file path=ppt/slideMasters/_rels/slideMaster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5.png"/><Relationship Id="rId4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6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4.png"/><Relationship Id="rId10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atinum_PowerPoint_Background_08-19-201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1205DB16-F3E1-7B41-BE18-DA9132C94C8C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lver_PowerPoint_Background_08-19-2011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7618D9BF-6AE6-5E41-A978-E5BD65476E9F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570482" y="128766"/>
            <a:ext cx="1444752" cy="7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62" r:id="rId1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2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6612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9ED044F3-2776-D54C-89C7-4C75660FFBCE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97895"/>
            <a:ext cx="9144000" cy="2462212"/>
          </a:xfrm>
        </p:spPr>
        <p:txBody>
          <a:bodyPr/>
          <a:lstStyle/>
          <a:p>
            <a:r>
              <a:rPr lang="en-US" dirty="0" smtClean="0"/>
              <a:t>Task 15: </a:t>
            </a:r>
            <a:r>
              <a:rPr lang="en-US" i="1" dirty="0" smtClean="0"/>
              <a:t>Grappa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supporting irregular applications</a:t>
            </a:r>
            <a:br>
              <a:rPr lang="en-US" sz="2800" dirty="0" smtClean="0"/>
            </a:br>
            <a:r>
              <a:rPr lang="en-US" sz="2800" dirty="0" smtClean="0"/>
              <a:t>  on mass market clusters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KAHAN &amp; JACOB NELSON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Pacific Northwest National Laboratory &amp; University of Washington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Seattle, WA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C1E-151F-9E4C-8B40-3562138882DE}" type="datetime4">
              <a:rPr lang="en-US" smtClean="0"/>
              <a:pPr/>
              <a:t>June 9, 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UTS throughput for T1L tree (100M nodes)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9" y="1115789"/>
            <a:ext cx="7924800" cy="520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34640" y="3302000"/>
            <a:ext cx="53746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Grappa &amp; XMT are both traversing a tree dispersed randomly through memory using </a:t>
            </a:r>
            <a:r>
              <a:rPr lang="en-US" dirty="0" err="1" smtClean="0"/>
              <a:t>parallel_loop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MPI execution is out-of-box UTS &amp; traverses the tree implicitly, so there are </a:t>
            </a:r>
            <a:r>
              <a:rPr lang="en-US" dirty="0" err="1" smtClean="0"/>
              <a:t>rng</a:t>
            </a:r>
            <a:r>
              <a:rPr lang="en-US" dirty="0" smtClean="0"/>
              <a:t> calls and work-stealing, but not remote references at every node.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0" y="1188720"/>
            <a:ext cx="45720" cy="4572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4720" y="1209040"/>
            <a:ext cx="2369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XMT is largely bandwidth bound;</a:t>
            </a:r>
          </a:p>
          <a:p>
            <a:r>
              <a:rPr lang="en-US" sz="1200" dirty="0" smtClean="0"/>
              <a:t>weak scaling to 400M nodes on 64</a:t>
            </a:r>
            <a:br>
              <a:rPr lang="en-US" sz="1200" dirty="0" smtClean="0"/>
            </a:br>
            <a:r>
              <a:rPr lang="en-US" sz="1200" dirty="0" smtClean="0"/>
              <a:t>gets to 35M</a:t>
            </a:r>
            <a:endParaRPr lang="en-US" sz="1200" dirty="0"/>
          </a:p>
        </p:txBody>
      </p:sp>
      <p:cxnSp>
        <p:nvCxnSpPr>
          <p:cNvPr id="10" name="Straight Arrow Connector 9"/>
          <p:cNvCxnSpPr>
            <a:endCxn id="3" idx="3"/>
          </p:cNvCxnSpPr>
          <p:nvPr/>
        </p:nvCxnSpPr>
        <p:spPr>
          <a:xfrm flipV="1">
            <a:off x="4429760" y="1227744"/>
            <a:ext cx="148936" cy="17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3680" y="56184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6880" y="547624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8320" y="561848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9920" y="54762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Grappa V0 work?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0766-0BF8-8348-AE6A-8A4A559F6D3E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826021" y="1432950"/>
            <a:ext cx="1792849" cy="46340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runtime_main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061" y="989887"/>
            <a:ext cx="1792849" cy="379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2073" y="983531"/>
            <a:ext cx="1792849" cy="379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6844" y="992870"/>
            <a:ext cx="1792849" cy="379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4407" y="1434764"/>
            <a:ext cx="1792849" cy="46340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runtime_main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9178" y="1444103"/>
            <a:ext cx="1792849" cy="46246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runtime_main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5071" y="1938245"/>
            <a:ext cx="1478643" cy="38135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user_main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449983" y="2979645"/>
            <a:ext cx="1031960" cy="1615941"/>
            <a:chOff x="1676769" y="3133859"/>
            <a:chExt cx="1031960" cy="1615941"/>
          </a:xfrm>
        </p:grpSpPr>
        <p:sp>
          <p:nvSpPr>
            <p:cNvPr id="14" name="Rectangle 13"/>
            <p:cNvSpPr/>
            <p:nvPr/>
          </p:nvSpPr>
          <p:spPr>
            <a:xfrm>
              <a:off x="1676769" y="3133859"/>
              <a:ext cx="727160" cy="131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task()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9169" y="3286259"/>
              <a:ext cx="727160" cy="131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task()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569" y="3438659"/>
              <a:ext cx="727160" cy="131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task()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24240" y="2723830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26668" y="2995974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76641" y="3447730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29041" y="3600130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cxnSp>
        <p:nvCxnSpPr>
          <p:cNvPr id="25" name="Curved Connector 24"/>
          <p:cNvCxnSpPr>
            <a:stCxn id="28" idx="3"/>
            <a:endCxn id="14" idx="0"/>
          </p:cNvCxnSpPr>
          <p:nvPr/>
        </p:nvCxnSpPr>
        <p:spPr>
          <a:xfrm flipH="1">
            <a:off x="1813563" y="2443452"/>
            <a:ext cx="208077" cy="536193"/>
          </a:xfrm>
          <a:prstGeom prst="curvedConnector4">
            <a:avLst>
              <a:gd name="adj1" fmla="val -109863"/>
              <a:gd name="adj2" fmla="val 672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88572" y="2258786"/>
            <a:ext cx="93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spawn()</a:t>
            </a:r>
            <a:endParaRPr lang="en-US" dirty="0"/>
          </a:p>
        </p:txBody>
      </p:sp>
      <p:cxnSp>
        <p:nvCxnSpPr>
          <p:cNvPr id="31" name="Curved Connector 30"/>
          <p:cNvCxnSpPr>
            <a:stCxn id="28" idx="3"/>
            <a:endCxn id="17" idx="0"/>
          </p:cNvCxnSpPr>
          <p:nvPr/>
        </p:nvCxnSpPr>
        <p:spPr>
          <a:xfrm>
            <a:off x="2021640" y="2443452"/>
            <a:ext cx="2466180" cy="2803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8" idx="3"/>
            <a:endCxn id="20" idx="0"/>
          </p:cNvCxnSpPr>
          <p:nvPr/>
        </p:nvCxnSpPr>
        <p:spPr>
          <a:xfrm>
            <a:off x="2021640" y="2443452"/>
            <a:ext cx="5568608" cy="5525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48180" y="5140263"/>
            <a:ext cx="67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join(</a:t>
            </a:r>
            <a:r>
              <a:rPr lang="en-US" dirty="0"/>
              <a:t>)</a:t>
            </a:r>
          </a:p>
        </p:txBody>
      </p:sp>
      <p:cxnSp>
        <p:nvCxnSpPr>
          <p:cNvPr id="56" name="Curved Connector 55"/>
          <p:cNvCxnSpPr>
            <a:stCxn id="51" idx="3"/>
            <a:endCxn id="21" idx="1"/>
          </p:cNvCxnSpPr>
          <p:nvPr/>
        </p:nvCxnSpPr>
        <p:spPr>
          <a:xfrm>
            <a:off x="2618870" y="3749961"/>
            <a:ext cx="1657771" cy="3533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42937" y="3950091"/>
            <a:ext cx="63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steal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79068" y="3148374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531468" y="3300774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cxnSp>
        <p:nvCxnSpPr>
          <p:cNvPr id="66" name="Curved Connector 65"/>
          <p:cNvCxnSpPr>
            <a:stCxn id="16" idx="2"/>
            <a:endCxn id="52" idx="3"/>
          </p:cNvCxnSpPr>
          <p:nvPr/>
        </p:nvCxnSpPr>
        <p:spPr>
          <a:xfrm rot="5400000">
            <a:off x="1606531" y="4813096"/>
            <a:ext cx="729343" cy="2943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2" idx="2"/>
            <a:endCxn id="52" idx="3"/>
          </p:cNvCxnSpPr>
          <p:nvPr/>
        </p:nvCxnSpPr>
        <p:spPr>
          <a:xfrm rot="5400000">
            <a:off x="3101502" y="3633810"/>
            <a:ext cx="413658" cy="29685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3" idx="2"/>
            <a:endCxn id="52" idx="3"/>
          </p:cNvCxnSpPr>
          <p:nvPr/>
        </p:nvCxnSpPr>
        <p:spPr>
          <a:xfrm rot="5400000">
            <a:off x="4503038" y="1932919"/>
            <a:ext cx="713014" cy="60710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1" grpId="0" animBg="1"/>
      <p:bldP spid="22" grpId="0" animBg="1"/>
      <p:bldP spid="28" grpId="0"/>
      <p:bldP spid="52" grpId="0"/>
      <p:bldP spid="60" grpId="0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2714625" y="4384477"/>
            <a:ext cx="5277445" cy="1571625"/>
          </a:xfrm>
          <a:prstGeom prst="roundRect">
            <a:avLst>
              <a:gd name="adj" fmla="val 8519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Task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Freeform 3"/>
          <p:cNvSpPr>
            <a:spLocks/>
          </p:cNvSpPr>
          <p:nvPr/>
        </p:nvSpPr>
        <p:spPr bwMode="auto">
          <a:xfrm>
            <a:off x="884039" y="2286000"/>
            <a:ext cx="3125391" cy="50006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530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1526977" y="2288233"/>
            <a:ext cx="3349" cy="49224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1884165" y="2303860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1169790" y="2293814"/>
            <a:ext cx="6697" cy="49894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1884165" y="2294930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2241352" y="2321719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2241352" y="2294930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2614166" y="2279303"/>
            <a:ext cx="1117" cy="51903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2955727" y="2294930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2955727" y="2321719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312915" y="2312789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312914" y="2292697"/>
            <a:ext cx="3349" cy="49113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3683496" y="2279303"/>
            <a:ext cx="0" cy="51903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5376" name="Group 16"/>
          <p:cNvGraphicFramePr>
            <a:graphicFrameLocks noGrp="1"/>
          </p:cNvGraphicFramePr>
          <p:nvPr/>
        </p:nvGraphicFramePr>
        <p:xfrm>
          <a:off x="4723805" y="4732734"/>
          <a:ext cx="1257970" cy="457200"/>
        </p:xfrm>
        <a:graphic>
          <a:graphicData uri="http://schemas.openxmlformats.org/drawingml/2006/table">
            <a:tbl>
              <a:tblPr/>
              <a:tblGrid>
                <a:gridCol w="179710"/>
                <a:gridCol w="179710"/>
                <a:gridCol w="179710"/>
                <a:gridCol w="179710"/>
                <a:gridCol w="179710"/>
                <a:gridCol w="179710"/>
                <a:gridCol w="17971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06" name="Group 46"/>
          <p:cNvGraphicFramePr>
            <a:graphicFrameLocks noGrp="1"/>
          </p:cNvGraphicFramePr>
          <p:nvPr/>
        </p:nvGraphicFramePr>
        <p:xfrm>
          <a:off x="3830836" y="5313164"/>
          <a:ext cx="1257970" cy="457200"/>
        </p:xfrm>
        <a:graphic>
          <a:graphicData uri="http://schemas.openxmlformats.org/drawingml/2006/table">
            <a:tbl>
              <a:tblPr/>
              <a:tblGrid>
                <a:gridCol w="179710"/>
                <a:gridCol w="179710"/>
                <a:gridCol w="179710"/>
                <a:gridCol w="179710"/>
                <a:gridCol w="179710"/>
                <a:gridCol w="179710"/>
                <a:gridCol w="17971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36" name="Group 76"/>
          <p:cNvGraphicFramePr>
            <a:graphicFrameLocks noGrp="1"/>
          </p:cNvGraphicFramePr>
          <p:nvPr/>
        </p:nvGraphicFramePr>
        <p:xfrm>
          <a:off x="3053954" y="4732734"/>
          <a:ext cx="1257970" cy="457200"/>
        </p:xfrm>
        <a:graphic>
          <a:graphicData uri="http://schemas.openxmlformats.org/drawingml/2006/table">
            <a:tbl>
              <a:tblPr/>
              <a:tblGrid>
                <a:gridCol w="179710"/>
                <a:gridCol w="179710"/>
                <a:gridCol w="179710"/>
                <a:gridCol w="179710"/>
                <a:gridCol w="179710"/>
                <a:gridCol w="179710"/>
                <a:gridCol w="17971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66" name="Group 106"/>
          <p:cNvGraphicFramePr>
            <a:graphicFrameLocks noGrp="1"/>
          </p:cNvGraphicFramePr>
          <p:nvPr/>
        </p:nvGraphicFramePr>
        <p:xfrm>
          <a:off x="5473899" y="5313164"/>
          <a:ext cx="1257970" cy="457200"/>
        </p:xfrm>
        <a:graphic>
          <a:graphicData uri="http://schemas.openxmlformats.org/drawingml/2006/table">
            <a:tbl>
              <a:tblPr/>
              <a:tblGrid>
                <a:gridCol w="179710"/>
                <a:gridCol w="179710"/>
                <a:gridCol w="179710"/>
                <a:gridCol w="179710"/>
                <a:gridCol w="179710"/>
                <a:gridCol w="179710"/>
                <a:gridCol w="17971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96" name="Group 136"/>
          <p:cNvGraphicFramePr>
            <a:graphicFrameLocks noGrp="1"/>
          </p:cNvGraphicFramePr>
          <p:nvPr/>
        </p:nvGraphicFramePr>
        <p:xfrm>
          <a:off x="6393657" y="4732734"/>
          <a:ext cx="1257970" cy="457200"/>
        </p:xfrm>
        <a:graphic>
          <a:graphicData uri="http://schemas.openxmlformats.org/drawingml/2006/table">
            <a:tbl>
              <a:tblPr/>
              <a:tblGrid>
                <a:gridCol w="179710"/>
                <a:gridCol w="179710"/>
                <a:gridCol w="179710"/>
                <a:gridCol w="179710"/>
                <a:gridCol w="179710"/>
                <a:gridCol w="179710"/>
                <a:gridCol w="17971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26" name="Freeform 166"/>
          <p:cNvSpPr>
            <a:spLocks/>
          </p:cNvSpPr>
          <p:nvPr/>
        </p:nvSpPr>
        <p:spPr bwMode="auto">
          <a:xfrm>
            <a:off x="1919883" y="3312914"/>
            <a:ext cx="2089547" cy="50006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58E2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H="1">
            <a:off x="2241352" y="3348633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28" name="Line 168"/>
          <p:cNvSpPr>
            <a:spLocks noChangeShapeType="1"/>
          </p:cNvSpPr>
          <p:nvPr/>
        </p:nvSpPr>
        <p:spPr bwMode="auto">
          <a:xfrm flipH="1">
            <a:off x="2241352" y="3321844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29" name="Line 169"/>
          <p:cNvSpPr>
            <a:spLocks noChangeShapeType="1"/>
          </p:cNvSpPr>
          <p:nvPr/>
        </p:nvSpPr>
        <p:spPr bwMode="auto">
          <a:xfrm flipH="1">
            <a:off x="2616398" y="3303984"/>
            <a:ext cx="0" cy="51792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30" name="Line 170"/>
          <p:cNvSpPr>
            <a:spLocks noChangeShapeType="1"/>
          </p:cNvSpPr>
          <p:nvPr/>
        </p:nvSpPr>
        <p:spPr bwMode="auto">
          <a:xfrm flipH="1">
            <a:off x="2955727" y="3321844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31" name="Line 171"/>
          <p:cNvSpPr>
            <a:spLocks noChangeShapeType="1"/>
          </p:cNvSpPr>
          <p:nvPr/>
        </p:nvSpPr>
        <p:spPr bwMode="auto">
          <a:xfrm flipH="1">
            <a:off x="2955727" y="3348633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32" name="Line 172"/>
          <p:cNvSpPr>
            <a:spLocks noChangeShapeType="1"/>
          </p:cNvSpPr>
          <p:nvPr/>
        </p:nvSpPr>
        <p:spPr bwMode="auto">
          <a:xfrm flipH="1">
            <a:off x="3312915" y="3339703"/>
            <a:ext cx="6697" cy="47104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33" name="Line 173"/>
          <p:cNvSpPr>
            <a:spLocks noChangeShapeType="1"/>
          </p:cNvSpPr>
          <p:nvPr/>
        </p:nvSpPr>
        <p:spPr bwMode="auto">
          <a:xfrm flipH="1">
            <a:off x="3312914" y="3321844"/>
            <a:ext cx="3349" cy="49001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34" name="Line 174"/>
          <p:cNvSpPr>
            <a:spLocks noChangeShapeType="1"/>
          </p:cNvSpPr>
          <p:nvPr/>
        </p:nvSpPr>
        <p:spPr bwMode="auto">
          <a:xfrm>
            <a:off x="3687961" y="3303985"/>
            <a:ext cx="0" cy="51903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35" name="Rectangle 175"/>
          <p:cNvSpPr>
            <a:spLocks/>
          </p:cNvSpPr>
          <p:nvPr/>
        </p:nvSpPr>
        <p:spPr bwMode="auto">
          <a:xfrm>
            <a:off x="2752576" y="6072098"/>
            <a:ext cx="2611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free coroutines (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“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workers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”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)</a:t>
            </a:r>
          </a:p>
        </p:txBody>
      </p:sp>
      <p:sp>
        <p:nvSpPr>
          <p:cNvPr id="15536" name="AutoShape 176"/>
          <p:cNvSpPr>
            <a:spLocks/>
          </p:cNvSpPr>
          <p:nvPr/>
        </p:nvSpPr>
        <p:spPr bwMode="auto">
          <a:xfrm>
            <a:off x="5232797" y="1830586"/>
            <a:ext cx="2089547" cy="1285875"/>
          </a:xfrm>
          <a:prstGeom prst="roundRect">
            <a:avLst>
              <a:gd name="adj" fmla="val 10417"/>
            </a:avLst>
          </a:prstGeom>
          <a:solidFill>
            <a:srgbClr val="0E002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scheduler</a:t>
            </a:r>
          </a:p>
        </p:txBody>
      </p:sp>
      <p:sp>
        <p:nvSpPr>
          <p:cNvPr id="15537" name="Rectangle 177"/>
          <p:cNvSpPr>
            <a:spLocks/>
          </p:cNvSpPr>
          <p:nvPr/>
        </p:nvSpPr>
        <p:spPr bwMode="auto">
          <a:xfrm>
            <a:off x="1245691" y="1705480"/>
            <a:ext cx="1440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unstarted tasks</a:t>
            </a:r>
          </a:p>
        </p:txBody>
      </p:sp>
      <p:sp>
        <p:nvSpPr>
          <p:cNvPr id="15538" name="Rectangle 178"/>
          <p:cNvSpPr>
            <a:spLocks/>
          </p:cNvSpPr>
          <p:nvPr/>
        </p:nvSpPr>
        <p:spPr bwMode="auto">
          <a:xfrm>
            <a:off x="868412" y="2794902"/>
            <a:ext cx="845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stealable</a:t>
            </a:r>
          </a:p>
        </p:txBody>
      </p:sp>
      <p:sp>
        <p:nvSpPr>
          <p:cNvPr id="15539" name="Rectangle 179"/>
          <p:cNvSpPr>
            <a:spLocks/>
          </p:cNvSpPr>
          <p:nvPr/>
        </p:nvSpPr>
        <p:spPr bwMode="auto">
          <a:xfrm>
            <a:off x="885156" y="3786098"/>
            <a:ext cx="661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private</a:t>
            </a:r>
          </a:p>
        </p:txBody>
      </p:sp>
      <p:sp>
        <p:nvSpPr>
          <p:cNvPr id="15540" name="Line 180"/>
          <p:cNvSpPr>
            <a:spLocks noChangeShapeType="1"/>
          </p:cNvSpPr>
          <p:nvPr/>
        </p:nvSpPr>
        <p:spPr bwMode="auto">
          <a:xfrm rot="10800000">
            <a:off x="4011662" y="3583038"/>
            <a:ext cx="1379637" cy="223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41" name="Line 181"/>
          <p:cNvSpPr>
            <a:spLocks noChangeShapeType="1"/>
          </p:cNvSpPr>
          <p:nvPr/>
        </p:nvSpPr>
        <p:spPr bwMode="auto">
          <a:xfrm flipH="1">
            <a:off x="6277571" y="3708053"/>
            <a:ext cx="5581" cy="66749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42" name="Freeform 182"/>
          <p:cNvSpPr>
            <a:spLocks/>
          </p:cNvSpPr>
          <p:nvPr/>
        </p:nvSpPr>
        <p:spPr bwMode="auto">
          <a:xfrm>
            <a:off x="5429250" y="3196828"/>
            <a:ext cx="303609" cy="4286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58E2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5543" name="Group 183"/>
          <p:cNvGraphicFramePr>
            <a:graphicFrameLocks noGrp="1"/>
          </p:cNvGraphicFramePr>
          <p:nvPr/>
        </p:nvGraphicFramePr>
        <p:xfrm>
          <a:off x="6161485" y="3196828"/>
          <a:ext cx="927572" cy="457200"/>
        </p:xfrm>
        <a:graphic>
          <a:graphicData uri="http://schemas.openxmlformats.org/drawingml/2006/table">
            <a:tbl>
              <a:tblPr/>
              <a:tblGrid>
                <a:gridCol w="185291"/>
                <a:gridCol w="185291"/>
                <a:gridCol w="186408"/>
                <a:gridCol w="185291"/>
                <a:gridCol w="18529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5" name="Line 205"/>
          <p:cNvSpPr>
            <a:spLocks noChangeShapeType="1"/>
          </p:cNvSpPr>
          <p:nvPr/>
        </p:nvSpPr>
        <p:spPr bwMode="auto">
          <a:xfrm rot="10800000">
            <a:off x="7143750" y="3420071"/>
            <a:ext cx="802556" cy="781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6" name="Rectangle 206"/>
          <p:cNvSpPr>
            <a:spLocks/>
          </p:cNvSpPr>
          <p:nvPr/>
        </p:nvSpPr>
        <p:spPr bwMode="auto">
          <a:xfrm>
            <a:off x="7159377" y="3437840"/>
            <a:ext cx="9155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execute...</a:t>
            </a:r>
          </a:p>
        </p:txBody>
      </p:sp>
      <p:sp>
        <p:nvSpPr>
          <p:cNvPr id="15567" name="Rectangle 207"/>
          <p:cNvSpPr>
            <a:spLocks/>
          </p:cNvSpPr>
          <p:nvPr/>
        </p:nvSpPr>
        <p:spPr bwMode="auto">
          <a:xfrm>
            <a:off x="5802064" y="3312824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195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5991820" y="1955602"/>
            <a:ext cx="2286000" cy="4366617"/>
          </a:xfrm>
          <a:prstGeom prst="roundRect">
            <a:avLst>
              <a:gd name="adj" fmla="val 5856"/>
            </a:avLst>
          </a:prstGeom>
          <a:gradFill rotWithShape="0">
            <a:gsLst>
              <a:gs pos="0">
                <a:srgbClr val="A3D979"/>
              </a:gs>
              <a:gs pos="100000">
                <a:srgbClr val="EBE7CA"/>
              </a:gs>
            </a:gsLst>
            <a:lin ang="2400000" scaled="1"/>
          </a:gra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Node3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143625" y="2446735"/>
            <a:ext cx="526852" cy="3303984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Workstealing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910828" y="1955602"/>
            <a:ext cx="2286000" cy="4366617"/>
          </a:xfrm>
          <a:prstGeom prst="roundRect">
            <a:avLst>
              <a:gd name="adj" fmla="val 5856"/>
            </a:avLst>
          </a:prstGeom>
          <a:gradFill rotWithShape="0">
            <a:gsLst>
              <a:gs pos="0">
                <a:srgbClr val="A3D979"/>
              </a:gs>
              <a:gs pos="100000">
                <a:srgbClr val="EBE7CA"/>
              </a:gs>
            </a:gsLst>
            <a:lin ang="2400000" scaled="1"/>
          </a:gra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Node22</a:t>
            </a: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2518172" y="2446735"/>
            <a:ext cx="526852" cy="3303984"/>
          </a:xfrm>
          <a:prstGeom prst="rect">
            <a:avLst/>
          </a:prstGeom>
          <a:gradFill rotWithShape="0">
            <a:gsLst>
              <a:gs pos="0">
                <a:srgbClr val="FF5308"/>
              </a:gs>
              <a:gs pos="100000">
                <a:srgbClr val="FFB876"/>
              </a:gs>
            </a:gsLst>
            <a:lin ang="5340000" scaled="1"/>
          </a:gra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rot="10800000" flipH="1">
            <a:off x="2509242" y="2811736"/>
            <a:ext cx="523503" cy="111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rot="10800000" flipH="1">
            <a:off x="2527102" y="3178969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rot="10800000" flipH="1">
            <a:off x="2527102" y="3545086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rot="10800000" flipH="1">
            <a:off x="2509242" y="3911203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rot="10800000" flipH="1">
            <a:off x="2509242" y="4277320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rot="10800000" flipH="1">
            <a:off x="2509242" y="4643438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rot="10800000" flipH="1">
            <a:off x="2509242" y="5009555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rot="10800000" flipH="1">
            <a:off x="2509242" y="5375672"/>
            <a:ext cx="52350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rot="10800000" flipH="1">
            <a:off x="6143625" y="5375672"/>
            <a:ext cx="523503" cy="0"/>
          </a:xfrm>
          <a:prstGeom prst="line">
            <a:avLst/>
          </a:prstGeom>
          <a:noFill/>
          <a:ln w="38100" cap="flat">
            <a:solidFill>
              <a:schemeClr val="tx1">
                <a:alpha val="29999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9" name="Oval 15"/>
          <p:cNvSpPr>
            <a:spLocks/>
          </p:cNvSpPr>
          <p:nvPr/>
        </p:nvSpPr>
        <p:spPr bwMode="auto">
          <a:xfrm>
            <a:off x="2348508" y="2303860"/>
            <a:ext cx="830461" cy="1616273"/>
          </a:xfrm>
          <a:prstGeom prst="ellipse">
            <a:avLst/>
          </a:prstGeom>
          <a:noFill/>
          <a:ln w="38100" cap="flat">
            <a:solidFill>
              <a:srgbClr val="D90B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rot="10800000">
            <a:off x="3061767" y="3677916"/>
            <a:ext cx="3020467" cy="2041549"/>
          </a:xfrm>
          <a:prstGeom prst="line">
            <a:avLst/>
          </a:prstGeom>
          <a:noFill/>
          <a:ln w="38100" cap="flat">
            <a:solidFill>
              <a:srgbClr val="D90B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1" name="Rectangle 17"/>
          <p:cNvSpPr>
            <a:spLocks/>
          </p:cNvSpPr>
          <p:nvPr/>
        </p:nvSpPr>
        <p:spPr bwMode="auto">
          <a:xfrm>
            <a:off x="6152554" y="4295180"/>
            <a:ext cx="526852" cy="1446609"/>
          </a:xfrm>
          <a:prstGeom prst="rect">
            <a:avLst/>
          </a:prstGeom>
          <a:gradFill rotWithShape="0">
            <a:gsLst>
              <a:gs pos="0">
                <a:srgbClr val="FF5308">
                  <a:alpha val="39999"/>
                </a:srgbClr>
              </a:gs>
              <a:gs pos="100000">
                <a:srgbClr val="FFB876">
                  <a:alpha val="39999"/>
                </a:srgbClr>
              </a:gs>
            </a:gsLst>
            <a:lin ang="5340000" scaled="1"/>
          </a:gradFill>
          <a:ln w="25400" cap="flat">
            <a:solidFill>
              <a:schemeClr val="tx1">
                <a:alpha val="39999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rot="10800000" flipH="1">
            <a:off x="6134695" y="5009555"/>
            <a:ext cx="523503" cy="0"/>
          </a:xfrm>
          <a:prstGeom prst="line">
            <a:avLst/>
          </a:prstGeom>
          <a:noFill/>
          <a:ln w="38100" cap="flat">
            <a:solidFill>
              <a:schemeClr val="tx1">
                <a:alpha val="29999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rot="10800000" flipH="1">
            <a:off x="6134695" y="4643438"/>
            <a:ext cx="523503" cy="0"/>
          </a:xfrm>
          <a:prstGeom prst="line">
            <a:avLst/>
          </a:prstGeom>
          <a:noFill/>
          <a:ln w="38100" cap="flat">
            <a:solidFill>
              <a:schemeClr val="tx1">
                <a:alpha val="29999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rot="10800000" flipH="1">
            <a:off x="6134695" y="4295180"/>
            <a:ext cx="523503" cy="0"/>
          </a:xfrm>
          <a:prstGeom prst="line">
            <a:avLst/>
          </a:prstGeom>
          <a:noFill/>
          <a:ln w="38100" cap="flat">
            <a:solidFill>
              <a:schemeClr val="tx1">
                <a:alpha val="29999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4027289" y="1768078"/>
            <a:ext cx="1312664" cy="642938"/>
          </a:xfrm>
          <a:prstGeom prst="roundRect">
            <a:avLst>
              <a:gd name="adj" fmla="val 20833"/>
            </a:avLst>
          </a:prstGeom>
          <a:gradFill rotWithShape="0">
            <a:gsLst>
              <a:gs pos="0">
                <a:srgbClr val="A3D979"/>
              </a:gs>
              <a:gs pos="100000">
                <a:srgbClr val="EBE7CA"/>
              </a:gs>
            </a:gsLst>
            <a:lin ang="2400000" scaled="1"/>
          </a:gra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Node16</a:t>
            </a: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4027289" y="2786062"/>
            <a:ext cx="1312664" cy="642938"/>
          </a:xfrm>
          <a:prstGeom prst="roundRect">
            <a:avLst>
              <a:gd name="adj" fmla="val 20833"/>
            </a:avLst>
          </a:prstGeom>
          <a:gradFill rotWithShape="0">
            <a:gsLst>
              <a:gs pos="0">
                <a:srgbClr val="A3D979"/>
              </a:gs>
              <a:gs pos="100000">
                <a:srgbClr val="EBE7CA"/>
              </a:gs>
            </a:gsLst>
            <a:lin ang="2400000" scaled="1"/>
          </a:gra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Node52</a:t>
            </a:r>
          </a:p>
        </p:txBody>
      </p:sp>
      <p:sp>
        <p:nvSpPr>
          <p:cNvPr id="16407" name="Rectangle 23"/>
          <p:cNvSpPr>
            <a:spLocks/>
          </p:cNvSpPr>
          <p:nvPr/>
        </p:nvSpPr>
        <p:spPr bwMode="auto">
          <a:xfrm rot="2045974">
            <a:off x="3865439" y="4182443"/>
            <a:ext cx="1250156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success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rot="10800000">
            <a:off x="5375672" y="2312790"/>
            <a:ext cx="597173" cy="207615"/>
          </a:xfrm>
          <a:prstGeom prst="line">
            <a:avLst/>
          </a:prstGeom>
          <a:noFill/>
          <a:ln w="38100" cap="flat">
            <a:solidFill>
              <a:srgbClr val="D90B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9" name="Rectangle 25"/>
          <p:cNvSpPr>
            <a:spLocks/>
          </p:cNvSpPr>
          <p:nvPr/>
        </p:nvSpPr>
        <p:spPr bwMode="auto">
          <a:xfrm rot="1212423">
            <a:off x="5558682" y="2125176"/>
            <a:ext cx="2869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fail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rot="10800000">
            <a:off x="5348883" y="3393282"/>
            <a:ext cx="597173" cy="207615"/>
          </a:xfrm>
          <a:prstGeom prst="line">
            <a:avLst/>
          </a:prstGeom>
          <a:noFill/>
          <a:ln w="38100" cap="flat">
            <a:solidFill>
              <a:srgbClr val="D90B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1" name="Rectangle 27"/>
          <p:cNvSpPr>
            <a:spLocks/>
          </p:cNvSpPr>
          <p:nvPr/>
        </p:nvSpPr>
        <p:spPr bwMode="auto">
          <a:xfrm rot="1212423">
            <a:off x="5535800" y="3204552"/>
            <a:ext cx="2869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fail</a:t>
            </a: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3228082" y="3299520"/>
            <a:ext cx="2726904" cy="1804913"/>
          </a:xfrm>
          <a:prstGeom prst="line">
            <a:avLst/>
          </a:prstGeom>
          <a:noFill/>
          <a:ln w="38100" cap="flat">
            <a:solidFill>
              <a:srgbClr val="D90B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3" name="Rectangle 29"/>
          <p:cNvSpPr>
            <a:spLocks/>
          </p:cNvSpPr>
          <p:nvPr/>
        </p:nvSpPr>
        <p:spPr bwMode="auto">
          <a:xfrm rot="1865975">
            <a:off x="4222626" y="3895576"/>
            <a:ext cx="1250156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steal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5357813" y="3009305"/>
            <a:ext cx="682005" cy="261193"/>
          </a:xfrm>
          <a:prstGeom prst="line">
            <a:avLst/>
          </a:prstGeom>
          <a:noFill/>
          <a:ln w="38100" cap="flat">
            <a:solidFill>
              <a:srgbClr val="D90B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5" name="Rectangle 31"/>
          <p:cNvSpPr>
            <a:spLocks/>
          </p:cNvSpPr>
          <p:nvPr/>
        </p:nvSpPr>
        <p:spPr bwMode="auto">
          <a:xfrm rot="1145974">
            <a:off x="5149082" y="2714625"/>
            <a:ext cx="1250156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steal</a:t>
            </a: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5320978" y="1823889"/>
            <a:ext cx="640705" cy="226591"/>
          </a:xfrm>
          <a:prstGeom prst="line">
            <a:avLst/>
          </a:prstGeom>
          <a:noFill/>
          <a:ln w="38100" cap="flat">
            <a:solidFill>
              <a:srgbClr val="D90B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7" name="Rectangle 33"/>
          <p:cNvSpPr>
            <a:spLocks/>
          </p:cNvSpPr>
          <p:nvPr/>
        </p:nvSpPr>
        <p:spPr bwMode="auto">
          <a:xfrm rot="1145974">
            <a:off x="5146849" y="1547068"/>
            <a:ext cx="1250156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steal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rot="10800000" flipH="1">
            <a:off x="2661047" y="5737324"/>
            <a:ext cx="0" cy="29914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913310" y="5737324"/>
            <a:ext cx="4465" cy="30919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Work barrier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when Node</a:t>
            </a:r>
            <a:r>
              <a:rPr lang="en-US" i="1"/>
              <a:t>X</a:t>
            </a:r>
            <a:r>
              <a:rPr lang="en-US"/>
              <a:t> out of work, try to steal</a:t>
            </a:r>
          </a:p>
          <a:p>
            <a:pPr marL="625056"/>
            <a:r>
              <a:rPr lang="en-US"/>
              <a:t>if all steal attempts fail, enter work barrier</a:t>
            </a:r>
          </a:p>
          <a:p>
            <a:pPr marL="937584" lvl="1"/>
            <a:r>
              <a:rPr lang="en-US"/>
              <a:t>prevents flooding the network with messages asking for work</a:t>
            </a:r>
          </a:p>
          <a:p>
            <a:pPr marL="625056"/>
            <a:r>
              <a:rPr lang="en-US"/>
              <a:t>leave work barrier when notified of new work</a:t>
            </a:r>
          </a:p>
        </p:txBody>
      </p:sp>
    </p:spTree>
    <p:extLst>
      <p:ext uri="{BB962C8B-B14F-4D97-AF65-F5344CB8AC3E}">
        <p14:creationId xmlns:p14="http://schemas.microsoft.com/office/powerpoint/2010/main" val="4990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Communication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622804"/>
          </a:xfrm>
        </p:spPr>
        <p:txBody>
          <a:bodyPr/>
          <a:lstStyle/>
          <a:p>
            <a:r>
              <a:rPr lang="en-US" dirty="0" smtClean="0"/>
              <a:t>All communication is based on asynchronous active messages</a:t>
            </a:r>
          </a:p>
          <a:p>
            <a:r>
              <a:rPr lang="en-US" dirty="0" smtClean="0"/>
              <a:t>This is the basic construct: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sz="18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call_on</a:t>
            </a:r>
            <a:r>
              <a:rPr lang="en-US" sz="1800" b="1" dirty="0">
                <a:latin typeface="Courier New"/>
                <a:cs typeface="Courier New"/>
              </a:rPr>
              <a:t>( </a:t>
            </a:r>
            <a:r>
              <a:rPr lang="en-US" sz="1800" b="1" dirty="0" err="1">
                <a:latin typeface="Courier New"/>
                <a:cs typeface="Courier New"/>
              </a:rPr>
              <a:t>core_id</a:t>
            </a:r>
            <a:r>
              <a:rPr lang="en-US" sz="1800" b="1" dirty="0" smtClean="0">
                <a:latin typeface="Courier New"/>
                <a:cs typeface="Courier New"/>
              </a:rPr>
              <a:t>,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       &amp;</a:t>
            </a:r>
            <a:r>
              <a:rPr lang="en-US" sz="1800" b="1" dirty="0">
                <a:solidFill>
                  <a:srgbClr val="4F81BD"/>
                </a:solidFill>
                <a:latin typeface="Courier New"/>
                <a:cs typeface="Courier New"/>
              </a:rPr>
              <a:t>function</a:t>
            </a:r>
            <a:r>
              <a:rPr lang="en-US" sz="1800" b="1" dirty="0" smtClean="0">
                <a:latin typeface="Courier New"/>
                <a:cs typeface="Courier New"/>
              </a:rPr>
              <a:t>,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       </a:t>
            </a:r>
            <a:r>
              <a:rPr lang="en-US" sz="1800" b="1" dirty="0" err="1" smtClean="0">
                <a:latin typeface="Courier New"/>
                <a:cs typeface="Courier New"/>
              </a:rPr>
              <a:t>args_pointer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args_size</a:t>
            </a:r>
            <a:r>
              <a:rPr lang="en-US" sz="1800" b="1" dirty="0" smtClean="0">
                <a:latin typeface="Courier New"/>
                <a:cs typeface="Courier New"/>
              </a:rPr>
              <a:t>,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       </a:t>
            </a:r>
            <a:r>
              <a:rPr lang="en-US" sz="1800" b="1" dirty="0" err="1" smtClean="0">
                <a:latin typeface="Courier New"/>
                <a:cs typeface="Courier New"/>
              </a:rPr>
              <a:t>payload_pointer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payload_size</a:t>
            </a:r>
            <a:r>
              <a:rPr lang="en-US" sz="1800" b="1" dirty="0">
                <a:latin typeface="Courier New"/>
                <a:cs typeface="Courier New"/>
              </a:rPr>
              <a:t> 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+mn-lt"/>
              </a:rPr>
              <a:t>No registration of handlers or memory is necessary</a:t>
            </a:r>
          </a:p>
          <a:p>
            <a:r>
              <a:rPr lang="en-US" dirty="0" smtClean="0">
                <a:latin typeface="+mn-lt"/>
                <a:cs typeface="Courier New"/>
              </a:rPr>
              <a:t>Messages to a common destination are queued until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we can form a packet of reasonable size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messages have been waiting too long</a:t>
            </a:r>
          </a:p>
          <a:p>
            <a:pPr lvl="1"/>
            <a:r>
              <a:rPr lang="en-US" b="1" dirty="0" smtClean="0">
                <a:solidFill>
                  <a:srgbClr val="4F81BD"/>
                </a:solidFill>
                <a:latin typeface="Courier New"/>
                <a:cs typeface="Courier New"/>
              </a:rPr>
              <a:t>flush</a:t>
            </a:r>
            <a:r>
              <a:rPr lang="en-US" b="1" dirty="0" smtClean="0">
                <a:latin typeface="Courier New"/>
                <a:cs typeface="Courier New"/>
              </a:rPr>
              <a:t>( </a:t>
            </a:r>
            <a:r>
              <a:rPr lang="en-US" b="1" dirty="0" err="1" smtClean="0">
                <a:latin typeface="Courier New"/>
                <a:cs typeface="Courier New"/>
              </a:rPr>
              <a:t>core_id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  <a:r>
              <a:rPr lang="en-US" b="1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is called</a:t>
            </a:r>
            <a:endParaRPr lang="en-US" dirty="0">
              <a:latin typeface="+mn-lt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039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2486834"/>
          </a:xfrm>
        </p:spPr>
        <p:txBody>
          <a:bodyPr/>
          <a:lstStyle/>
          <a:p>
            <a:r>
              <a:rPr lang="en-US" dirty="0" smtClean="0"/>
              <a:t>Two pointer types:</a:t>
            </a:r>
          </a:p>
          <a:p>
            <a:pPr lvl="1"/>
            <a:r>
              <a:rPr lang="en-US" dirty="0" smtClean="0"/>
              <a:t>Two-dimensional pointers</a:t>
            </a:r>
          </a:p>
          <a:p>
            <a:pPr lvl="2"/>
            <a:r>
              <a:rPr lang="en-US" dirty="0" smtClean="0"/>
              <a:t>Standard PGAS ( Node, </a:t>
            </a:r>
            <a:r>
              <a:rPr lang="en-US" dirty="0" err="1" smtClean="0"/>
              <a:t>LocalAddress</a:t>
            </a:r>
            <a:r>
              <a:rPr lang="en-US" dirty="0" smtClean="0"/>
              <a:t> ) tuple</a:t>
            </a:r>
          </a:p>
          <a:p>
            <a:pPr lvl="2"/>
            <a:r>
              <a:rPr lang="en-US" dirty="0" smtClean="0"/>
              <a:t>Used to publish local data to remote nodes</a:t>
            </a:r>
          </a:p>
          <a:p>
            <a:pPr lvl="1"/>
            <a:r>
              <a:rPr lang="en-US" dirty="0" smtClean="0"/>
              <a:t>Linear pointers</a:t>
            </a:r>
          </a:p>
          <a:p>
            <a:pPr lvl="2"/>
            <a:r>
              <a:rPr lang="en-US" dirty="0" smtClean="0"/>
              <a:t>Block-cyclic distributed across cluster</a:t>
            </a:r>
          </a:p>
          <a:p>
            <a:pPr lvl="2"/>
            <a:r>
              <a:rPr lang="en-US" dirty="0" smtClean="0"/>
              <a:t>Used for large, low-locality global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0597" y="3602996"/>
            <a:ext cx="1475366" cy="2764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Core 1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0816" y="3602996"/>
            <a:ext cx="1475366" cy="2764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Core 2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4129" y="3602996"/>
            <a:ext cx="1475366" cy="2764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Core 3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0798" y="4846709"/>
            <a:ext cx="644306" cy="11299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A[2];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11804" y="3903516"/>
            <a:ext cx="603959" cy="345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B[0]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471" y="3763438"/>
            <a:ext cx="7498219" cy="578990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B[2];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42617" y="5665131"/>
            <a:ext cx="769044" cy="3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&amp;A[1]</a:t>
            </a:r>
            <a:endParaRPr lang="en-US" dirty="0"/>
          </a:p>
        </p:txBody>
      </p:sp>
      <p:cxnSp>
        <p:nvCxnSpPr>
          <p:cNvPr id="33" name="Curved Connector 32"/>
          <p:cNvCxnSpPr>
            <a:stCxn id="30" idx="0"/>
            <a:endCxn id="12" idx="3"/>
          </p:cNvCxnSpPr>
          <p:nvPr/>
        </p:nvCxnSpPr>
        <p:spPr>
          <a:xfrm rot="16200000" flipV="1">
            <a:off x="3299403" y="4437394"/>
            <a:ext cx="253439" cy="220203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56278" y="5630760"/>
            <a:ext cx="769044" cy="3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&amp;B[1]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73346" y="3906499"/>
            <a:ext cx="603959" cy="345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B[1]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46660" y="3887822"/>
            <a:ext cx="603959" cy="345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B[2]</a:t>
            </a:r>
            <a:endParaRPr lang="en-US" dirty="0"/>
          </a:p>
        </p:txBody>
      </p:sp>
      <p:cxnSp>
        <p:nvCxnSpPr>
          <p:cNvPr id="38" name="Curved Connector 37"/>
          <p:cNvCxnSpPr>
            <a:stCxn id="35" idx="0"/>
            <a:endCxn id="36" idx="2"/>
          </p:cNvCxnSpPr>
          <p:nvPr/>
        </p:nvCxnSpPr>
        <p:spPr>
          <a:xfrm rot="16200000" flipV="1">
            <a:off x="5268696" y="3558656"/>
            <a:ext cx="1378735" cy="27654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7143385" y="2362654"/>
            <a:ext cx="1757833" cy="1092609"/>
          </a:xfrm>
          <a:prstGeom prst="wedgeRoundRectCallout">
            <a:avLst>
              <a:gd name="adj1" fmla="val -52360"/>
              <a:gd name="adj2" fmla="val 783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Cyclic Global Memory pool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58741" y="4613245"/>
            <a:ext cx="1260598" cy="635021"/>
          </a:xfrm>
          <a:prstGeom prst="wedgeRoundRectCallout">
            <a:avLst>
              <a:gd name="adj1" fmla="val 67906"/>
              <a:gd name="adj2" fmla="val 1124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2981742" y="4519859"/>
            <a:ext cx="1416344" cy="750066"/>
          </a:xfrm>
          <a:prstGeom prst="wedgeRoundRectCallout">
            <a:avLst>
              <a:gd name="adj1" fmla="val 55763"/>
              <a:gd name="adj2" fmla="val 945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Global Pointer</a:t>
            </a:r>
            <a:endParaRPr lang="en-US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7364147" y="4466811"/>
            <a:ext cx="1488048" cy="750066"/>
          </a:xfrm>
          <a:prstGeom prst="wedgeRoundRectCallout">
            <a:avLst>
              <a:gd name="adj1" fmla="val -41811"/>
              <a:gd name="adj2" fmla="val 1032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Global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7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18" grpId="0" animBg="1"/>
      <p:bldP spid="30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The shared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2708434"/>
          </a:xfrm>
        </p:spPr>
        <p:txBody>
          <a:bodyPr/>
          <a:lstStyle/>
          <a:p>
            <a:r>
              <a:rPr lang="en-US" dirty="0" smtClean="0"/>
              <a:t>Large, low-locality data is stored in the Grappa heap</a:t>
            </a:r>
          </a:p>
          <a:p>
            <a:r>
              <a:rPr lang="en-US" dirty="0" smtClean="0"/>
              <a:t>This is built out of chunks allocated on each node</a:t>
            </a:r>
          </a:p>
          <a:p>
            <a:r>
              <a:rPr lang="en-US" dirty="0"/>
              <a:t>D</a:t>
            </a:r>
            <a:r>
              <a:rPr lang="en-US" dirty="0" smtClean="0"/>
              <a:t>ata is striped in a block-cyclic way across the chunks</a:t>
            </a:r>
          </a:p>
          <a:p>
            <a:r>
              <a:rPr lang="en-US" dirty="0" smtClean="0"/>
              <a:t>Allocation is done with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global_malloc</a:t>
            </a:r>
            <a:r>
              <a:rPr lang="en-US" dirty="0" smtClean="0">
                <a:latin typeface="Courier New"/>
                <a:cs typeface="Courier New"/>
              </a:rPr>
              <a:t>( </a:t>
            </a:r>
            <a:r>
              <a:rPr lang="en-US" dirty="0" err="1" smtClean="0">
                <a:latin typeface="Courier New"/>
                <a:cs typeface="Courier New"/>
              </a:rPr>
              <a:t>byte_count</a:t>
            </a:r>
            <a:r>
              <a:rPr lang="en-US" dirty="0" smtClean="0">
                <a:latin typeface="Courier New"/>
                <a:cs typeface="Courier New"/>
              </a:rPr>
              <a:t> );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global_malloc</a:t>
            </a:r>
            <a:r>
              <a:rPr lang="en-US" dirty="0" smtClean="0">
                <a:latin typeface="Courier New"/>
                <a:cs typeface="Courier New"/>
              </a:rPr>
              <a:t>&lt; T &gt;( count );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global_free</a:t>
            </a:r>
            <a:r>
              <a:rPr lang="en-US" dirty="0" smtClean="0">
                <a:latin typeface="Courier New"/>
                <a:cs typeface="Courier New"/>
              </a:rPr>
              <a:t>( </a:t>
            </a:r>
            <a:r>
              <a:rPr lang="en-US" dirty="0" err="1" smtClean="0">
                <a:latin typeface="Courier New"/>
                <a:cs typeface="Courier New"/>
              </a:rPr>
              <a:t>GlobalPointer</a:t>
            </a:r>
            <a:r>
              <a:rPr lang="en-US" dirty="0" smtClean="0">
                <a:latin typeface="Courier New"/>
                <a:cs typeface="Courier New"/>
              </a:rPr>
              <a:t>&lt;&gt; 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38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Delegate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493538"/>
          </a:xfrm>
        </p:spPr>
        <p:txBody>
          <a:bodyPr/>
          <a:lstStyle/>
          <a:p>
            <a:r>
              <a:rPr lang="en-US" dirty="0" smtClean="0"/>
              <a:t>Used for synchronization</a:t>
            </a:r>
          </a:p>
          <a:p>
            <a:r>
              <a:rPr lang="en-US" dirty="0" smtClean="0"/>
              <a:t>Memory is modified at its home node</a:t>
            </a:r>
          </a:p>
          <a:p>
            <a:r>
              <a:rPr lang="en-US" dirty="0" smtClean="0"/>
              <a:t>Context switches are implicit; split-phase operation also possible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accent3"/>
                </a:solidFill>
                <a:latin typeface="Courier New"/>
                <a:cs typeface="Courier New"/>
              </a:rPr>
              <a:t> Vertex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b="1" dirty="0" smtClean="0">
                <a:solidFill>
                  <a:schemeClr val="accent6"/>
                </a:solidFill>
                <a:latin typeface="Courier New"/>
                <a:cs typeface="Courier New"/>
              </a:rPr>
              <a:t>address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increment</a:t>
            </a:r>
            <a:r>
              <a:rPr lang="en-US" b="1" dirty="0" smtClean="0">
                <a:latin typeface="Courier New"/>
                <a:cs typeface="Courier New"/>
              </a:rPr>
              <a:t> = 1;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previous_value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=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fetch_and_increment_word</a:t>
            </a:r>
            <a:r>
              <a:rPr lang="en-US" b="1" dirty="0" smtClean="0">
                <a:latin typeface="Courier New"/>
                <a:cs typeface="Courier New"/>
              </a:rPr>
              <a:t>( 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address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increment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if( 0 ==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previous_value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) {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succeeded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}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6023428" y="4617357"/>
            <a:ext cx="1106715" cy="8708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541"/>
              <a:gd name="adj6" fmla="val -1048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context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memory locality (but not zero!)</a:t>
            </a:r>
          </a:p>
          <a:p>
            <a:r>
              <a:rPr lang="en-US" dirty="0" smtClean="0"/>
              <a:t>Byte/Flop</a:t>
            </a:r>
            <a:r>
              <a:rPr lang="en-US" baseline="0" dirty="0" smtClean="0"/>
              <a:t> ratio low</a:t>
            </a:r>
          </a:p>
          <a:p>
            <a:r>
              <a:rPr lang="en-US" baseline="0" dirty="0" smtClean="0"/>
              <a:t>Lots of parallelism</a:t>
            </a:r>
          </a:p>
          <a:p>
            <a:r>
              <a:rPr lang="en-US" baseline="0" dirty="0" smtClean="0"/>
              <a:t>Moderately large datasets (</a:t>
            </a:r>
            <a:r>
              <a:rPr lang="en-US" baseline="0" dirty="0" err="1" smtClean="0"/>
              <a:t>tera-ists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peta-philes</a:t>
            </a:r>
            <a:r>
              <a:rPr lang="en-US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4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Cache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628960"/>
          </a:xfrm>
        </p:spPr>
        <p:txBody>
          <a:bodyPr/>
          <a:lstStyle/>
          <a:p>
            <a:r>
              <a:rPr lang="en-US" dirty="0" smtClean="0"/>
              <a:t>Used for data with spatial or temporal locality</a:t>
            </a:r>
          </a:p>
          <a:p>
            <a:r>
              <a:rPr lang="en-US" dirty="0" smtClean="0"/>
              <a:t>Interface similar to C++ smart pointers</a:t>
            </a:r>
          </a:p>
          <a:p>
            <a:pPr lvl="1"/>
            <a:r>
              <a:rPr lang="en-US" dirty="0" smtClean="0"/>
              <a:t>Cache object “localizes” global data, returning a local pointer to a buffer</a:t>
            </a:r>
          </a:p>
          <a:p>
            <a:r>
              <a:rPr lang="en-US" dirty="0" smtClean="0"/>
              <a:t>Two modes:</a:t>
            </a:r>
          </a:p>
          <a:p>
            <a:pPr lvl="1"/>
            <a:r>
              <a:rPr lang="en-US" dirty="0" smtClean="0"/>
              <a:t>Incoherent, for known-non-interfering reads/writes</a:t>
            </a:r>
          </a:p>
          <a:p>
            <a:pPr lvl="1"/>
            <a:r>
              <a:rPr lang="en-US" dirty="0" smtClean="0"/>
              <a:t>Coherent, which synchronizes through the directory</a:t>
            </a:r>
          </a:p>
          <a:p>
            <a:r>
              <a:rPr lang="en-US" dirty="0" smtClean="0"/>
              <a:t>Example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accent3"/>
                </a:solidFill>
                <a:latin typeface="Courier New"/>
                <a:cs typeface="Courier New"/>
              </a:rPr>
              <a:t>Coherent</a:t>
            </a:r>
            <a:r>
              <a:rPr lang="en-US" b="1" dirty="0" smtClean="0">
                <a:latin typeface="Courier New"/>
                <a:cs typeface="Courier New"/>
              </a:rPr>
              <a:t>&lt; 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int64_t</a:t>
            </a:r>
            <a:r>
              <a:rPr lang="en-US" b="1" dirty="0" smtClean="0">
                <a:latin typeface="Courier New"/>
                <a:cs typeface="Courier New"/>
              </a:rPr>
              <a:t> &gt;::RW </a:t>
            </a:r>
            <a:r>
              <a:rPr lang="en-US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buf</a:t>
            </a:r>
            <a:r>
              <a:rPr lang="en-US" b="1" dirty="0" smtClean="0">
                <a:latin typeface="Courier New"/>
                <a:cs typeface="Courier New"/>
              </a:rPr>
              <a:t>( pointer, count 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buf</a:t>
            </a:r>
            <a:r>
              <a:rPr lang="en-US" b="1" dirty="0" err="1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block_until_acquired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local_modify</a:t>
            </a:r>
            <a:r>
              <a:rPr lang="en-US" b="1" dirty="0" smtClean="0">
                <a:latin typeface="Courier New"/>
                <a:cs typeface="Courier New"/>
              </a:rPr>
              <a:t>(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buf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buf</a:t>
            </a:r>
            <a:r>
              <a:rPr lang="en-US" b="1" dirty="0" err="1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block_until_released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894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34483" y="1615368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54357" y="1908008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Cache System Components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145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June 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827585" y="1978241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418934" y="2007733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032427" y="2212351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196301" y="1744129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0903" y="2066031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576986" y="2499365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869617" y="3959864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48027" y="3959864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1369" y="3035624"/>
            <a:ext cx="1205641" cy="6789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Allocator</a:t>
            </a:r>
            <a:endParaRPr lang="en-US" dirty="0"/>
          </a:p>
        </p:txBody>
      </p:sp>
      <p:cxnSp>
        <p:nvCxnSpPr>
          <p:cNvPr id="35" name="Straight Connector 34"/>
          <p:cNvCxnSpPr>
            <a:stCxn id="26" idx="3"/>
            <a:endCxn id="29" idx="0"/>
          </p:cNvCxnSpPr>
          <p:nvPr/>
        </p:nvCxnSpPr>
        <p:spPr>
          <a:xfrm>
            <a:off x="5349533" y="2683729"/>
            <a:ext cx="1501315" cy="12761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2"/>
            <a:endCxn id="8" idx="3"/>
          </p:cNvCxnSpPr>
          <p:nvPr/>
        </p:nvCxnSpPr>
        <p:spPr>
          <a:xfrm flipH="1">
            <a:off x="5170911" y="4638787"/>
            <a:ext cx="1679937" cy="127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0"/>
            <a:endCxn id="26" idx="2"/>
          </p:cNvCxnSpPr>
          <p:nvPr/>
        </p:nvCxnSpPr>
        <p:spPr>
          <a:xfrm flipV="1">
            <a:off x="4568091" y="2868092"/>
            <a:ext cx="395169" cy="270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26" idx="1"/>
          </p:cNvCxnSpPr>
          <p:nvPr/>
        </p:nvCxnSpPr>
        <p:spPr>
          <a:xfrm flipV="1">
            <a:off x="2817010" y="2683729"/>
            <a:ext cx="1759976" cy="6913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767999" y="5436598"/>
            <a:ext cx="5660917" cy="93791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495320" y="5536201"/>
            <a:ext cx="98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464825" y="4340979"/>
            <a:ext cx="4158533" cy="1203521"/>
          </a:xfrm>
          <a:prstGeom prst="wedgeRoundRectCallout">
            <a:avLst>
              <a:gd name="adj1" fmla="val 37915"/>
              <a:gd name="adj2" fmla="val 674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Per-node chunk of global address space,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for both cached and </a:t>
            </a:r>
            <a:r>
              <a:rPr lang="en-US" dirty="0" err="1" smtClean="0">
                <a:solidFill>
                  <a:schemeClr val="tx1"/>
                </a:solidFill>
              </a:rPr>
              <a:t>uncached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Executes delegate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368211" y="3685267"/>
            <a:ext cx="1856314" cy="796815"/>
          </a:xfrm>
          <a:prstGeom prst="wedgeRoundRectCallout">
            <a:avLst>
              <a:gd name="adj1" fmla="val 39184"/>
              <a:gd name="adj2" fmla="val -722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Malloc for cached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592196" y="1206519"/>
            <a:ext cx="1856314" cy="796815"/>
          </a:xfrm>
          <a:prstGeom prst="wedgeRoundRectCallout">
            <a:avLst>
              <a:gd name="adj1" fmla="val -68579"/>
              <a:gd name="adj2" fmla="val 839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 storage for cache 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7080971" y="4712181"/>
            <a:ext cx="1856314" cy="890422"/>
          </a:xfrm>
          <a:prstGeom prst="wedgeRoundRectCallout">
            <a:avLst>
              <a:gd name="adj1" fmla="val -35043"/>
              <a:gd name="adj2" fmla="val -890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Serializes access, tracks ownership for cache lines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4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1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659860" y="5363535"/>
            <a:ext cx="7147442" cy="97905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1598" y="2616195"/>
            <a:ext cx="3932966" cy="252277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9221" y="2616195"/>
            <a:ext cx="3932966" cy="252255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Cached Memory </a:t>
            </a:r>
            <a:r>
              <a:rPr lang="en-US" dirty="0"/>
              <a:t>P</a:t>
            </a:r>
            <a:r>
              <a:rPr lang="en-US" dirty="0" smtClean="0"/>
              <a:t>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60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June 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19" y="1287613"/>
            <a:ext cx="192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Vertex {</a:t>
            </a:r>
          </a:p>
          <a:p>
            <a:r>
              <a:rPr lang="en-US" dirty="0"/>
              <a:t> </a:t>
            </a:r>
            <a:r>
              <a:rPr lang="en-US" dirty="0" smtClean="0"/>
              <a:t>  Data d;</a:t>
            </a:r>
          </a:p>
          <a:p>
            <a:r>
              <a:rPr lang="en-US" dirty="0"/>
              <a:t> </a:t>
            </a:r>
            <a:r>
              <a:rPr lang="en-US" dirty="0" smtClean="0"/>
              <a:t>  Edge * </a:t>
            </a:r>
            <a:r>
              <a:rPr lang="en-US" dirty="0" err="1" smtClean="0"/>
              <a:t>edge_list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998375" y="3392759"/>
            <a:ext cx="3431306" cy="1456843"/>
            <a:chOff x="4869617" y="3181944"/>
            <a:chExt cx="3431306" cy="1456843"/>
          </a:xfrm>
        </p:grpSpPr>
        <p:sp>
          <p:nvSpPr>
            <p:cNvPr id="11" name="Rectangle 10"/>
            <p:cNvSpPr/>
            <p:nvPr/>
          </p:nvSpPr>
          <p:spPr>
            <a:xfrm>
              <a:off x="4869617" y="3959864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027" y="3959864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95282" y="3181944"/>
              <a:ext cx="1205641" cy="678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Allocator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>
            <a:stCxn id="12" idx="2"/>
            <a:endCxn id="9" idx="3"/>
          </p:cNvCxnSpPr>
          <p:nvPr/>
        </p:nvCxnSpPr>
        <p:spPr>
          <a:xfrm flipH="1">
            <a:off x="5170911" y="4849602"/>
            <a:ext cx="1808695" cy="1067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86231" y="3392759"/>
            <a:ext cx="3431306" cy="1456843"/>
            <a:chOff x="357473" y="3029999"/>
            <a:chExt cx="3431306" cy="1456843"/>
          </a:xfrm>
        </p:grpSpPr>
        <p:sp>
          <p:nvSpPr>
            <p:cNvPr id="19" name="Rectangle 18"/>
            <p:cNvSpPr/>
            <p:nvPr/>
          </p:nvSpPr>
          <p:spPr>
            <a:xfrm flipH="1">
              <a:off x="2583138" y="3807919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204728" y="3807919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357473" y="3029999"/>
              <a:ext cx="1205641" cy="678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Allocator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>
            <a:stCxn id="20" idx="2"/>
            <a:endCxn id="9" idx="1"/>
          </p:cNvCxnSpPr>
          <p:nvPr/>
        </p:nvCxnSpPr>
        <p:spPr>
          <a:xfrm>
            <a:off x="1936306" y="4849602"/>
            <a:ext cx="2028964" cy="1067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284" y="2680576"/>
            <a:ext cx="31384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Vertex-granularity pool</a:t>
            </a:r>
          </a:p>
          <a:p>
            <a:r>
              <a:rPr lang="en-US" sz="1600" dirty="0" smtClean="0"/>
              <a:t>Cache line size = 1 *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 Vertex 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127134" y="2680804"/>
            <a:ext cx="29490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Edge-list-granularity pool</a:t>
            </a:r>
          </a:p>
          <a:p>
            <a:r>
              <a:rPr lang="en-US" sz="1600" dirty="0" smtClean="0"/>
              <a:t>Cache line size = 4 *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 Edge)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0004" y="5373127"/>
            <a:ext cx="1525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cyclic</a:t>
            </a:r>
          </a:p>
          <a:p>
            <a:r>
              <a:rPr lang="en-US" dirty="0" smtClean="0"/>
              <a:t>memory block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49032" y="1635130"/>
            <a:ext cx="1103962" cy="96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45894" y="2066738"/>
            <a:ext cx="1186967" cy="481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Writing with tokens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48512"/>
              </p:ext>
            </p:extLst>
          </p:nvPr>
        </p:nvGraphicFramePr>
        <p:xfrm>
          <a:off x="4971142" y="1862667"/>
          <a:ext cx="3217334" cy="24190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4770"/>
                <a:gridCol w="1212564"/>
              </a:tblGrid>
              <a:tr h="483809">
                <a:tc>
                  <a:txBody>
                    <a:bodyPr/>
                    <a:lstStyle/>
                    <a:p>
                      <a:r>
                        <a:rPr lang="en-US" dirty="0" smtClean="0"/>
                        <a:t>Token 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list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June 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912" y="1760511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95786" y="2053151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469014" y="212338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60363" y="2152876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73856" y="235749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37730" y="1889272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2332" y="2211174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18415" y="2644508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8" idx="3"/>
            <a:endCxn id="31" idx="1"/>
          </p:cNvCxnSpPr>
          <p:nvPr/>
        </p:nvCxnSpPr>
        <p:spPr>
          <a:xfrm>
            <a:off x="2990962" y="2828872"/>
            <a:ext cx="1980180" cy="2433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2"/>
            <a:endCxn id="11" idx="3"/>
          </p:cNvCxnSpPr>
          <p:nvPr/>
        </p:nvCxnSpPr>
        <p:spPr>
          <a:xfrm flipH="1">
            <a:off x="5170911" y="4281712"/>
            <a:ext cx="1408898" cy="163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8" idx="2"/>
          </p:cNvCxnSpPr>
          <p:nvPr/>
        </p:nvCxnSpPr>
        <p:spPr>
          <a:xfrm flipH="1" flipV="1">
            <a:off x="2604689" y="3013235"/>
            <a:ext cx="1963402" cy="256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14095" y="2177142"/>
            <a:ext cx="1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Request type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12115" y="4542971"/>
            <a:ext cx="17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Token count,</a:t>
            </a:r>
            <a:br>
              <a:rPr lang="en-US" dirty="0" smtClean="0"/>
            </a:br>
            <a:r>
              <a:rPr lang="en-US" dirty="0" smtClean="0"/>
              <a:t>Requesting 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0991" y="4296227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Data, </a:t>
            </a:r>
            <a:br>
              <a:rPr lang="en-US" dirty="0" smtClean="0"/>
            </a:br>
            <a:r>
              <a:rPr lang="en-US" dirty="0" smtClean="0"/>
              <a:t>Token count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427" y="287866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4114" y="28980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261429" y="2902857"/>
            <a:ext cx="399142" cy="33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9154" y="3046156"/>
            <a:ext cx="1958909" cy="25149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9894" y="3483263"/>
            <a:ext cx="14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count,</a:t>
            </a:r>
            <a:br>
              <a:rPr lang="en-US" dirty="0" smtClean="0"/>
            </a:br>
            <a:r>
              <a:rPr lang="en-US" dirty="0" smtClean="0"/>
              <a:t>Updated data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129688" y="4316079"/>
            <a:ext cx="307117" cy="123672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40245" y="4573581"/>
            <a:ext cx="75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</a:t>
            </a:r>
            <a:br>
              <a:rPr lang="en-US" dirty="0" smtClean="0"/>
            </a:b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63678" y="15106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0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41" grpId="1"/>
      <p:bldP spid="45" grpId="0"/>
      <p:bldP spid="45" grpId="1"/>
      <p:bldP spid="28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2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 smtClean="0"/>
              <a:t>Goal: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build a system that gets good performance in this domain as well as on traditional HPC applications (lots of locality, low byte/flop)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</a:t>
            </a:r>
            <a:r>
              <a:rPr lang="en-US" baseline="0" dirty="0" smtClean="0"/>
              <a:t> are commodity systems lacking?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memory concurrency</a:t>
            </a:r>
          </a:p>
          <a:p>
            <a:r>
              <a:rPr lang="en-US" dirty="0" smtClean="0"/>
              <a:t>Network</a:t>
            </a:r>
            <a:r>
              <a:rPr lang="en-US" baseline="0" dirty="0" smtClean="0"/>
              <a:t> injection rate</a:t>
            </a:r>
          </a:p>
          <a:p>
            <a:r>
              <a:rPr lang="en-US" baseline="0" dirty="0" smtClean="0"/>
              <a:t>Fine-grained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idea: tolerate latency with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 with lightweight threading library</a:t>
            </a:r>
          </a:p>
          <a:p>
            <a:r>
              <a:rPr lang="en-US" smtClean="0"/>
              <a:t>Trade latency for random access bandwidth</a:t>
            </a:r>
          </a:p>
          <a:p>
            <a:r>
              <a:rPr lang="en-US" smtClean="0"/>
              <a:t>Trade latency for network injection rate</a:t>
            </a:r>
          </a:p>
          <a:p>
            <a:r>
              <a:rPr lang="en-US" smtClean="0"/>
              <a:t>Trade latency for synchronization bandwidth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43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Grappa V0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Code example: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3964163"/>
          </a:xfrm>
        </p:spPr>
        <p:txBody>
          <a:bodyPr/>
          <a:lstStyle/>
          <a:p>
            <a:r>
              <a:rPr lang="en-US" dirty="0" smtClean="0"/>
              <a:t>Unbalanced Tree Search</a:t>
            </a:r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Long-term goal: </a:t>
            </a:r>
            <a:br>
              <a:rPr lang="en-US" dirty="0" smtClean="0"/>
            </a:br>
            <a:r>
              <a:rPr lang="en-US" dirty="0" smtClean="0"/>
              <a:t>   be a compiler backend</a:t>
            </a:r>
          </a:p>
          <a:p>
            <a:pPr lvl="1"/>
            <a:r>
              <a:rPr lang="en-US" dirty="0" smtClean="0"/>
              <a:t>Short-term goal: </a:t>
            </a:r>
            <a:br>
              <a:rPr lang="en-US" dirty="0" smtClean="0"/>
            </a:br>
            <a:r>
              <a:rPr lang="en-US" dirty="0" smtClean="0"/>
              <a:t>   demonstrate speedup coding directly against library</a:t>
            </a:r>
          </a:p>
          <a:p>
            <a:r>
              <a:rPr lang="en-US" dirty="0" smtClean="0"/>
              <a:t>The following shows the spirit of the UTS code we wrote</a:t>
            </a:r>
          </a:p>
          <a:p>
            <a:r>
              <a:rPr lang="en-US" dirty="0" smtClean="0"/>
              <a:t>Watch out for key ideas:</a:t>
            </a:r>
          </a:p>
          <a:p>
            <a:pPr lvl="1"/>
            <a:r>
              <a:rPr lang="en-US" dirty="0" smtClean="0"/>
              <a:t>Spawning tasks</a:t>
            </a:r>
          </a:p>
          <a:p>
            <a:pPr lvl="1"/>
            <a:r>
              <a:rPr lang="en-US" dirty="0" smtClean="0"/>
              <a:t>Global memory</a:t>
            </a:r>
          </a:p>
          <a:p>
            <a:pPr lvl="1"/>
            <a:r>
              <a:rPr lang="en-US" dirty="0" smtClean="0"/>
              <a:t>Cache objects</a:t>
            </a:r>
          </a:p>
          <a:p>
            <a:pPr lvl="1"/>
            <a:r>
              <a:rPr lang="en-US" dirty="0" smtClean="0"/>
              <a:t>Parallel loop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UTS: main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3449" y="1228982"/>
            <a:ext cx="732080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4"/>
                </a:solidFill>
                <a:latin typeface="Courier New"/>
                <a:cs typeface="Courier New"/>
              </a:rPr>
              <a:t>struct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typedef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 Vertex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br>
              <a:rPr lang="en-US" sz="1600" b="1" dirty="0" smtClean="0">
                <a:latin typeface="Courier New"/>
                <a:cs typeface="Courier New"/>
              </a:rPr>
            </a:b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void </a:t>
            </a:r>
            <a:r>
              <a:rPr lang="en-US" sz="1600" b="1" dirty="0" err="1" smtClean="0">
                <a:latin typeface="Courier New"/>
                <a:cs typeface="Courier New"/>
              </a:rPr>
              <a:t>create_graph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chemeClr val="accent3"/>
                </a:solidFill>
                <a:latin typeface="Courier New"/>
                <a:cs typeface="Courier New"/>
              </a:rPr>
              <a:t> Vertex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vertices,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Edge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edges );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/>
                <a:cs typeface="Courier New"/>
              </a:rPr>
              <a:t>user_main</a:t>
            </a:r>
            <a:r>
              <a:rPr lang="en-US" sz="1600" b="1" dirty="0" smtClean="0">
                <a:latin typeface="Courier New"/>
                <a:cs typeface="Courier New"/>
              </a:rPr>
              <a:t>() </a:t>
            </a:r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 smtClean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 </a:t>
            </a:r>
            <a:r>
              <a:rPr lang="en-US" sz="1600" b="1" dirty="0">
                <a:solidFill>
                  <a:schemeClr val="accent6"/>
                </a:solidFill>
                <a:latin typeface="Courier New"/>
                <a:cs typeface="Courier New"/>
              </a:rPr>
              <a:t>vertices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/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global_malloc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&gt;( VERTEX_COUNT 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 smtClean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>
                <a:latin typeface="Courier New"/>
                <a:cs typeface="Courier New"/>
              </a:rPr>
              <a:t> &gt;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/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global_malloc</a:t>
            </a:r>
            <a:r>
              <a:rPr lang="en-US" sz="1600" b="1" dirty="0" smtClean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>
                <a:latin typeface="Courier New"/>
                <a:cs typeface="Courier New"/>
              </a:rPr>
              <a:t> &gt;( EDGE_COUNT 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4F81BD"/>
                </a:solidFill>
                <a:latin typeface="Courier New"/>
                <a:cs typeface="Courier New"/>
              </a:rPr>
              <a:t>create_graph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>
                <a:solidFill>
                  <a:schemeClr val="accent6"/>
                </a:solidFill>
                <a:latin typeface="Courier New"/>
                <a:cs typeface="Courier New"/>
              </a:rPr>
              <a:t>vertices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>
                <a:latin typeface="Courier New"/>
                <a:cs typeface="Courier New"/>
              </a:rPr>
              <a:t> 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4F81BD"/>
                </a:solidFill>
                <a:latin typeface="Courier New"/>
                <a:cs typeface="Courier New"/>
              </a:rPr>
              <a:t>spawn</a:t>
            </a:r>
            <a:r>
              <a:rPr lang="en-US" sz="1600" b="1" dirty="0" smtClean="0">
                <a:latin typeface="Courier New"/>
                <a:cs typeface="Courier New"/>
              </a:rPr>
              <a:t>( &amp;</a:t>
            </a:r>
            <a:r>
              <a:rPr lang="en-US" sz="1600" b="1" dirty="0" err="1">
                <a:solidFill>
                  <a:schemeClr val="accent1"/>
                </a:solidFill>
                <a:latin typeface="Courier New"/>
                <a:cs typeface="Courier New"/>
              </a:rPr>
              <a:t>uts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&amp;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vertices</a:t>
            </a:r>
            <a:r>
              <a:rPr lang="en-US" sz="1600" b="1" dirty="0" smtClean="0">
                <a:latin typeface="Courier New"/>
                <a:cs typeface="Courier New"/>
              </a:rPr>
              <a:t>[0] 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340928" y="1142999"/>
            <a:ext cx="1841500" cy="625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73"/>
              <a:gd name="adj6" fmla="val -642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ointer to global memory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720114" y="3291113"/>
            <a:ext cx="1877786" cy="625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65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from global heap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5448300" y="5230584"/>
            <a:ext cx="1877786" cy="625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73"/>
              <a:gd name="adj6" fmla="val -60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4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UTS: visiting a vertex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June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1869" y="1202301"/>
            <a:ext cx="8208345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parallel_loop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start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num_iterations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function_ptr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arg_ptr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uts_loop_body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 smtClean="0">
                <a:latin typeface="Courier New"/>
                <a:cs typeface="Courier New"/>
              </a:rPr>
              <a:t> *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 smtClean="0">
                <a:latin typeface="Courier New"/>
                <a:cs typeface="Courier New"/>
              </a:rPr>
              <a:t> 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uts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 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9BBB59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uts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>
                <a:latin typeface="Courier New"/>
                <a:cs typeface="Courier New"/>
              </a:rPr>
              <a:t>GlobalAddress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 </a:t>
            </a:r>
            <a:r>
              <a:rPr lang="en-US" sz="1600" b="1" dirty="0" err="1">
                <a:solidFill>
                  <a:srgbClr val="F79646"/>
                </a:solidFill>
                <a:latin typeface="Courier New"/>
                <a:cs typeface="Courier New"/>
              </a:rPr>
              <a:t>vertex_pointer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 {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Incoherent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&gt;::RO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 err="1">
                <a:solidFill>
                  <a:srgbClr val="F79646"/>
                </a:solidFill>
                <a:latin typeface="Courier New"/>
                <a:cs typeface="Courier New"/>
              </a:rPr>
              <a:t>vertex_pointer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Incoherent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>
                <a:latin typeface="Courier New"/>
                <a:cs typeface="Courier New"/>
              </a:rPr>
              <a:t> &gt;::RO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-&gt;</a:t>
            </a:r>
            <a:r>
              <a:rPr lang="en-US" sz="1600" b="1" dirty="0" err="1">
                <a:latin typeface="Courier New"/>
                <a:cs typeface="Courier New"/>
              </a:rPr>
              <a:t>edge_pointer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latin typeface="Courier New"/>
                <a:cs typeface="Courier New"/>
              </a:rPr>
              <a:t/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                      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-&gt;</a:t>
            </a:r>
            <a:r>
              <a:rPr lang="en-US" sz="1600" b="1" dirty="0" err="1">
                <a:latin typeface="Courier New"/>
                <a:cs typeface="Courier New"/>
              </a:rPr>
              <a:t>edge_count</a:t>
            </a:r>
            <a:r>
              <a:rPr lang="en-US" sz="1600" b="1" dirty="0">
                <a:latin typeface="Courier New"/>
                <a:cs typeface="Courier New"/>
              </a:rPr>
              <a:t> );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parallel_loop</a:t>
            </a:r>
            <a:r>
              <a:rPr lang="en-US" sz="1600" b="1" dirty="0" smtClean="0">
                <a:latin typeface="Courier New"/>
                <a:cs typeface="Courier New"/>
              </a:rPr>
              <a:t>( 0,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 smtClean="0">
                <a:latin typeface="Courier New"/>
                <a:cs typeface="Courier New"/>
              </a:rPr>
              <a:t>-&gt;</a:t>
            </a:r>
            <a:r>
              <a:rPr lang="en-US" sz="1600" b="1" dirty="0" err="1" smtClean="0">
                <a:latin typeface="Courier New"/>
                <a:cs typeface="Courier New"/>
              </a:rPr>
              <a:t>edge_count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        &amp;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uts_loop_body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&amp;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 smtClean="0">
                <a:latin typeface="Courier New"/>
                <a:cs typeface="Courier New"/>
              </a:rPr>
              <a:t>[0] 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848929" y="5588000"/>
            <a:ext cx="1877786" cy="771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"/>
              <a:gd name="adj6" fmla="val -365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loop decomposition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7400471" y="3118757"/>
            <a:ext cx="1580243" cy="473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109"/>
              <a:gd name="adj6" fmla="val -1768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object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19342181">
            <a:off x="4497385" y="4137472"/>
            <a:ext cx="244928" cy="348656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7257144" y="3942442"/>
            <a:ext cx="1778000" cy="14459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468"/>
              <a:gd name="adj6" fmla="val -1399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context switch; </a:t>
            </a:r>
            <a:br>
              <a:rPr lang="en-US" dirty="0" smtClean="0"/>
            </a:br>
            <a:r>
              <a:rPr lang="en-US" dirty="0" smtClean="0"/>
              <a:t>block until acquired </a:t>
            </a:r>
            <a:br>
              <a:rPr lang="en-US" dirty="0" smtClean="0"/>
            </a:br>
            <a:r>
              <a:rPr lang="en-US" dirty="0" smtClean="0"/>
              <a:t>on first use</a:t>
            </a:r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>
            <a:off x="3846286" y="2275113"/>
            <a:ext cx="1868713" cy="8454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39"/>
              <a:gd name="adj6" fmla="val -52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loop body (implicitly spawned)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0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PNNL Platinu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NNL Sil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NNL Whi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</TotalTime>
  <Words>904</Words>
  <Application>Microsoft Macintosh PowerPoint</Application>
  <PresentationFormat>On-screen Show (4:3)</PresentationFormat>
  <Paragraphs>276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PNNL Platinum Theme</vt:lpstr>
      <vt:lpstr>PNNL Silver Theme</vt:lpstr>
      <vt:lpstr>PNNL White Theme</vt:lpstr>
      <vt:lpstr>Task 15: Grappa supporting irregular applications   on mass market clusters</vt:lpstr>
      <vt:lpstr>Problem space</vt:lpstr>
      <vt:lpstr>Goal: </vt:lpstr>
      <vt:lpstr>Where are commodity systems lacking?</vt:lpstr>
      <vt:lpstr>Main idea: tolerate latency with concurrency</vt:lpstr>
      <vt:lpstr>Using Grappa V0</vt:lpstr>
      <vt:lpstr>Code example: UTS</vt:lpstr>
      <vt:lpstr>UTS: main task</vt:lpstr>
      <vt:lpstr>UTS: visiting a vertex</vt:lpstr>
      <vt:lpstr>UTS throughput for T1L tree (100M nodes)</vt:lpstr>
      <vt:lpstr>How does Grappa V0 work?</vt:lpstr>
      <vt:lpstr>Execution flow</vt:lpstr>
      <vt:lpstr>Task scheduling</vt:lpstr>
      <vt:lpstr>Workstealing</vt:lpstr>
      <vt:lpstr>Work barrier</vt:lpstr>
      <vt:lpstr>Communication and aggregation</vt:lpstr>
      <vt:lpstr>Memory layout</vt:lpstr>
      <vt:lpstr>The shared heap</vt:lpstr>
      <vt:lpstr>Delegate operations</vt:lpstr>
      <vt:lpstr>Cache operations</vt:lpstr>
      <vt:lpstr>Cache System Components</vt:lpstr>
      <vt:lpstr>Cached Memory Pools</vt:lpstr>
      <vt:lpstr>Writing with tokens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DeGraaf</dc:creator>
  <cp:lastModifiedBy>Jacob Nelson</cp:lastModifiedBy>
  <cp:revision>74</cp:revision>
  <dcterms:created xsi:type="dcterms:W3CDTF">2012-04-12T20:15:08Z</dcterms:created>
  <dcterms:modified xsi:type="dcterms:W3CDTF">2012-06-09T23:37:32Z</dcterms:modified>
</cp:coreProperties>
</file>