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770" r:id="rId2"/>
    <p:sldMasterId id="2147483795" r:id="rId3"/>
    <p:sldMasterId id="2147483807" r:id="rId4"/>
    <p:sldMasterId id="2147483832" r:id="rId5"/>
  </p:sldMasterIdLst>
  <p:sldIdLst>
    <p:sldId id="256" r:id="rId6"/>
    <p:sldId id="305" r:id="rId7"/>
    <p:sldId id="306" r:id="rId8"/>
    <p:sldId id="261" r:id="rId9"/>
    <p:sldId id="315" r:id="rId10"/>
    <p:sldId id="264" r:id="rId11"/>
    <p:sldId id="276" r:id="rId12"/>
    <p:sldId id="265" r:id="rId13"/>
    <p:sldId id="313" r:id="rId14"/>
    <p:sldId id="258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298" r:id="rId23"/>
    <p:sldId id="277" r:id="rId24"/>
    <p:sldId id="259" r:id="rId25"/>
    <p:sldId id="278" r:id="rId26"/>
    <p:sldId id="279" r:id="rId27"/>
    <p:sldId id="280" r:id="rId28"/>
    <p:sldId id="281" r:id="rId29"/>
    <p:sldId id="282" r:id="rId30"/>
    <p:sldId id="283" r:id="rId31"/>
    <p:sldId id="286" r:id="rId32"/>
    <p:sldId id="323" r:id="rId33"/>
    <p:sldId id="284" r:id="rId34"/>
    <p:sldId id="288" r:id="rId35"/>
    <p:sldId id="289" r:id="rId36"/>
    <p:sldId id="266" r:id="rId37"/>
    <p:sldId id="267" r:id="rId38"/>
    <p:sldId id="269" r:id="rId39"/>
    <p:sldId id="270" r:id="rId40"/>
    <p:sldId id="291" r:id="rId41"/>
    <p:sldId id="292" r:id="rId4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129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26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39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518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650" algn="l" defTabSz="457129" rtl="0" eaLnBrk="1" latinLnBrk="0" hangingPunct="1"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2778" algn="l" defTabSz="457129" rtl="0" eaLnBrk="1" latinLnBrk="0" hangingPunct="1"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9909" algn="l" defTabSz="457129" rtl="0" eaLnBrk="1" latinLnBrk="0" hangingPunct="1"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039" algn="l" defTabSz="457129" rtl="0" eaLnBrk="1" latinLnBrk="0" hangingPunct="1"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4660"/>
  </p:normalViewPr>
  <p:slideViewPr>
    <p:cSldViewPr>
      <p:cViewPr>
        <p:scale>
          <a:sx n="66" d="100"/>
          <a:sy n="66" d="100"/>
        </p:scale>
        <p:origin x="-858" y="-6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9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29" indent="0" algn="ctr">
              <a:buNone/>
              <a:defRPr/>
            </a:lvl2pPr>
            <a:lvl3pPr marL="914260" indent="0" algn="ctr">
              <a:buNone/>
              <a:defRPr/>
            </a:lvl3pPr>
            <a:lvl4pPr marL="1371390" indent="0" algn="ctr">
              <a:buNone/>
              <a:defRPr/>
            </a:lvl4pPr>
            <a:lvl5pPr marL="1828518" indent="0" algn="ctr">
              <a:buNone/>
              <a:defRPr/>
            </a:lvl5pPr>
            <a:lvl6pPr marL="2285650" indent="0" algn="ctr">
              <a:buNone/>
              <a:defRPr/>
            </a:lvl6pPr>
            <a:lvl7pPr marL="2742778" indent="0" algn="ctr">
              <a:buNone/>
              <a:defRPr/>
            </a:lvl7pPr>
            <a:lvl8pPr marL="3199909" indent="0" algn="ctr">
              <a:buNone/>
              <a:defRPr/>
            </a:lvl8pPr>
            <a:lvl9pPr marL="365703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3AFE7B-7958-404F-834C-D58F467437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747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5A6678-5D69-D740-8C79-362C23CBD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98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654052"/>
            <a:ext cx="2917825" cy="9099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92" y="654052"/>
            <a:ext cx="8601075" cy="9099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CBFCE2-64EB-1C4F-A532-447237311D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34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8302" y="2605476"/>
            <a:ext cx="11679485" cy="1289192"/>
          </a:xfrm>
        </p:spPr>
        <p:txBody>
          <a:bodyPr lIns="130025" tIns="65013" rIns="130025" bIns="65013"/>
          <a:lstStyle>
            <a:lvl1pPr>
              <a:defRPr sz="57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0561" y="4228818"/>
            <a:ext cx="11674968" cy="3242169"/>
          </a:xfrm>
        </p:spPr>
        <p:txBody>
          <a:bodyPr lIns="130025" tIns="65013" rIns="130025" bIns="65013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73577624-2B3D-2F49-AA46-219D991AF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31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7D96295F-E326-1F47-8CD6-33B0DAB2F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5"/>
            <a:ext cx="5743787" cy="5166403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5"/>
            <a:ext cx="5743787" cy="5166403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E3B38E12-3DF2-874B-975B-12F5DFC5AF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4392801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4392801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0316CDC5-DC69-B046-A498-B266778A8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7075762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6"/>
            <a:ext cx="4278490" cy="6035059"/>
          </a:xfrm>
        </p:spPr>
        <p:txBody>
          <a:bodyPr/>
          <a:lstStyle>
            <a:lvl1pPr marL="0" indent="0">
              <a:buNone/>
              <a:defRPr sz="2000"/>
            </a:lvl1pPr>
            <a:lvl2pPr marL="650130" indent="0">
              <a:buNone/>
              <a:defRPr sz="1700"/>
            </a:lvl2pPr>
            <a:lvl3pPr marL="1300259" indent="0">
              <a:buNone/>
              <a:defRPr sz="1400"/>
            </a:lvl3pPr>
            <a:lvl4pPr marL="1950391" indent="0">
              <a:buNone/>
              <a:defRPr sz="1300"/>
            </a:lvl4pPr>
            <a:lvl5pPr marL="2600520" indent="0">
              <a:buNone/>
              <a:defRPr sz="1300"/>
            </a:lvl5pPr>
            <a:lvl6pPr marL="3250650" indent="0">
              <a:buNone/>
              <a:defRPr sz="1300"/>
            </a:lvl6pPr>
            <a:lvl7pPr marL="3900782" indent="0">
              <a:buNone/>
              <a:defRPr sz="1300"/>
            </a:lvl7pPr>
            <a:lvl8pPr marL="4550909" indent="0">
              <a:buNone/>
              <a:defRPr sz="1300"/>
            </a:lvl8pPr>
            <a:lvl9pPr marL="520104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9F1ECBDA-4A46-6A4D-8915-5DC87798D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390386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434368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30" indent="0">
              <a:buNone/>
              <a:defRPr sz="4000"/>
            </a:lvl2pPr>
            <a:lvl3pPr marL="1300259" indent="0">
              <a:buNone/>
              <a:defRPr sz="3400"/>
            </a:lvl3pPr>
            <a:lvl4pPr marL="1950391" indent="0">
              <a:buNone/>
              <a:defRPr sz="2800"/>
            </a:lvl4pPr>
            <a:lvl5pPr marL="2600520" indent="0">
              <a:buNone/>
              <a:defRPr sz="2800"/>
            </a:lvl5pPr>
            <a:lvl6pPr marL="3250650" indent="0">
              <a:buNone/>
              <a:defRPr sz="2800"/>
            </a:lvl6pPr>
            <a:lvl7pPr marL="3900782" indent="0">
              <a:buNone/>
              <a:defRPr sz="2800"/>
            </a:lvl7pPr>
            <a:lvl8pPr marL="4550909" indent="0">
              <a:buNone/>
              <a:defRPr sz="2800"/>
            </a:lvl8pPr>
            <a:lvl9pPr marL="5201041" indent="0">
              <a:buNone/>
              <a:defRPr sz="28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196413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30" indent="0">
              <a:buNone/>
              <a:defRPr sz="1700"/>
            </a:lvl2pPr>
            <a:lvl3pPr marL="1300259" indent="0">
              <a:buNone/>
              <a:defRPr sz="1400"/>
            </a:lvl3pPr>
            <a:lvl4pPr marL="1950391" indent="0">
              <a:buNone/>
              <a:defRPr sz="1300"/>
            </a:lvl4pPr>
            <a:lvl5pPr marL="2600520" indent="0">
              <a:buNone/>
              <a:defRPr sz="1300"/>
            </a:lvl5pPr>
            <a:lvl6pPr marL="3250650" indent="0">
              <a:buNone/>
              <a:defRPr sz="1300"/>
            </a:lvl6pPr>
            <a:lvl7pPr marL="3900782" indent="0">
              <a:buNone/>
              <a:defRPr sz="1300"/>
            </a:lvl7pPr>
            <a:lvl8pPr marL="4550909" indent="0">
              <a:buNone/>
              <a:defRPr sz="1300"/>
            </a:lvl8pPr>
            <a:lvl9pPr marL="520104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E02BE8E6-3BD5-5041-A41F-17511E7A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5251255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117656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1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25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3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5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6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07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09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0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73047DB-4C3C-D24A-B54A-630EA965BE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05188E-4086-C84F-BA8E-557FEA28C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746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8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76" y="654756"/>
            <a:ext cx="11668196" cy="650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2"/>
            <a:ext cx="5743787" cy="5275686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2"/>
            <a:ext cx="5743787" cy="5275686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4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76" y="654756"/>
            <a:ext cx="11668196" cy="650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4392801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4392801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8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76" y="654756"/>
            <a:ext cx="11668196" cy="650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8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76" y="654756"/>
            <a:ext cx="11668196" cy="650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5"/>
            <a:ext cx="5743787" cy="5767465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5"/>
            <a:ext cx="5743787" cy="5767465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58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76" y="654756"/>
            <a:ext cx="11668196" cy="650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5"/>
            <a:ext cx="5746045" cy="102759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224296"/>
            <a:ext cx="5746045" cy="4961078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5"/>
            <a:ext cx="5748302" cy="102759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224296"/>
            <a:ext cx="5748302" cy="4961078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"/>
            <a:ext cx="13004800" cy="1864924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"/>
            <a:ext cx="13004800" cy="1864924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5"/>
            <a:ext cx="5743787" cy="5767465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5"/>
            <a:ext cx="5743787" cy="5767465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2"/>
            <a:ext cx="13004800" cy="1864924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5"/>
            <a:ext cx="5746045" cy="102759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257081"/>
            <a:ext cx="5746045" cy="4961078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5"/>
            <a:ext cx="5748302" cy="102759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257081"/>
            <a:ext cx="5748302" cy="4961078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3004800" cy="9764890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53499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9" indent="0">
              <a:buNone/>
              <a:defRPr sz="1800"/>
            </a:lvl2pPr>
            <a:lvl3pPr marL="914260" indent="0">
              <a:buNone/>
              <a:defRPr sz="1600"/>
            </a:lvl3pPr>
            <a:lvl4pPr marL="1371390" indent="0">
              <a:buNone/>
              <a:defRPr sz="1400"/>
            </a:lvl4pPr>
            <a:lvl5pPr marL="1828518" indent="0">
              <a:buNone/>
              <a:defRPr sz="1400"/>
            </a:lvl5pPr>
            <a:lvl6pPr marL="2285650" indent="0">
              <a:buNone/>
              <a:defRPr sz="1400"/>
            </a:lvl6pPr>
            <a:lvl7pPr marL="2742778" indent="0">
              <a:buNone/>
              <a:defRPr sz="1400"/>
            </a:lvl7pPr>
            <a:lvl8pPr marL="3199909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69B1CF-3C71-8E4C-9418-0D3DD6C891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868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3004800" cy="9764890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53499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88981" y="2274933"/>
            <a:ext cx="5748122" cy="58011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610355" y="2273111"/>
            <a:ext cx="5748122" cy="58011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3004800" cy="9764890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53499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5"/>
            <a:ext cx="5746045" cy="1027591"/>
          </a:xfrm>
        </p:spPr>
        <p:txBody>
          <a:bodyPr anchor="b"/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5"/>
            <a:ext cx="5748302" cy="1027591"/>
          </a:xfrm>
        </p:spPr>
        <p:txBody>
          <a:bodyPr anchor="b"/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667125" y="3280342"/>
            <a:ext cx="5736920" cy="46445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599427" y="3278520"/>
            <a:ext cx="5748122" cy="46445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3004800" cy="97536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53499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97536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53499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56197" y="2285858"/>
            <a:ext cx="5748122" cy="5084516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599428" y="2285858"/>
            <a:ext cx="5748122" cy="5084516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97536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25" tIns="65013" rIns="130025" bIns="6501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53499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5"/>
            <a:ext cx="5746045" cy="1027591"/>
          </a:xfrm>
        </p:spPr>
        <p:txBody>
          <a:bodyPr anchor="b"/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5"/>
            <a:ext cx="5748302" cy="1027591"/>
          </a:xfrm>
        </p:spPr>
        <p:txBody>
          <a:bodyPr anchor="b"/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656197" y="3302200"/>
            <a:ext cx="5748122" cy="4762967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599428" y="3302200"/>
            <a:ext cx="5748122" cy="4762967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6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6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290" y="5251255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117656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1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25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3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5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6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07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09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0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5" y="9220769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0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0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0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6609B-D8E8-4A22-ABF3-CB53C8D8C366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D7EA1-2389-43B4-8420-BE1044A05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EDF1B-F45A-402E-8EDB-7E61E4C396AC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ED52-4AFE-43AE-AB96-054A6560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9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00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06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12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1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3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03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04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05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7EF6-C1A0-443E-98BC-A0EE1C1008B3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4558-C90E-42AC-BF49-5002A9452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3709-1D1F-4866-AC6F-71FCE4BFD147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5C6A6-8375-4C12-B5BC-14BBFDC39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387603"/>
            <a:ext cx="5745163" cy="736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6063" y="2387603"/>
            <a:ext cx="5746751" cy="736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0AEE96-6027-2248-8DA6-735215E721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573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62" indent="0">
              <a:buNone/>
              <a:defRPr sz="2800" b="1"/>
            </a:lvl2pPr>
            <a:lvl3pPr marL="1300125" indent="0">
              <a:buNone/>
              <a:defRPr sz="2600" b="1"/>
            </a:lvl3pPr>
            <a:lvl4pPr marL="1950192" indent="0">
              <a:buNone/>
              <a:defRPr sz="2300" b="1"/>
            </a:lvl4pPr>
            <a:lvl5pPr marL="2600254" indent="0">
              <a:buNone/>
              <a:defRPr sz="2300" b="1"/>
            </a:lvl5pPr>
            <a:lvl6pPr marL="3250317" indent="0">
              <a:buNone/>
              <a:defRPr sz="2300" b="1"/>
            </a:lvl6pPr>
            <a:lvl7pPr marL="3900384" indent="0">
              <a:buNone/>
              <a:defRPr sz="2300" b="1"/>
            </a:lvl7pPr>
            <a:lvl8pPr marL="4550443" indent="0">
              <a:buNone/>
              <a:defRPr sz="2300" b="1"/>
            </a:lvl8pPr>
            <a:lvl9pPr marL="52005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62" indent="0">
              <a:buNone/>
              <a:defRPr sz="2800" b="1"/>
            </a:lvl2pPr>
            <a:lvl3pPr marL="1300125" indent="0">
              <a:buNone/>
              <a:defRPr sz="2600" b="1"/>
            </a:lvl3pPr>
            <a:lvl4pPr marL="1950192" indent="0">
              <a:buNone/>
              <a:defRPr sz="2300" b="1"/>
            </a:lvl4pPr>
            <a:lvl5pPr marL="2600254" indent="0">
              <a:buNone/>
              <a:defRPr sz="2300" b="1"/>
            </a:lvl5pPr>
            <a:lvl6pPr marL="3250317" indent="0">
              <a:buNone/>
              <a:defRPr sz="2300" b="1"/>
            </a:lvl6pPr>
            <a:lvl7pPr marL="3900384" indent="0">
              <a:buNone/>
              <a:defRPr sz="2300" b="1"/>
            </a:lvl7pPr>
            <a:lvl8pPr marL="4550443" indent="0">
              <a:buNone/>
              <a:defRPr sz="2300" b="1"/>
            </a:lvl8pPr>
            <a:lvl9pPr marL="52005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2B92E-3768-44CF-BD2F-96C567BF2F68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D3367-46F0-4729-BA8D-3EDB1B42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0394E-9887-45E9-ACD4-4E0B65D55B06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07D5-C3A0-4F0B-A442-5EB11376B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B96DF-C0E8-41C3-B597-8A9DF6101A66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28A4F-02BF-4880-8345-21C516434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6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062" indent="0">
              <a:buNone/>
              <a:defRPr sz="1700"/>
            </a:lvl2pPr>
            <a:lvl3pPr marL="1300125" indent="0">
              <a:buNone/>
              <a:defRPr sz="1400"/>
            </a:lvl3pPr>
            <a:lvl4pPr marL="1950192" indent="0">
              <a:buNone/>
              <a:defRPr sz="1300"/>
            </a:lvl4pPr>
            <a:lvl5pPr marL="2600254" indent="0">
              <a:buNone/>
              <a:defRPr sz="1300"/>
            </a:lvl5pPr>
            <a:lvl6pPr marL="3250317" indent="0">
              <a:buNone/>
              <a:defRPr sz="1300"/>
            </a:lvl6pPr>
            <a:lvl7pPr marL="3900384" indent="0">
              <a:buNone/>
              <a:defRPr sz="1300"/>
            </a:lvl7pPr>
            <a:lvl8pPr marL="4550443" indent="0">
              <a:buNone/>
              <a:defRPr sz="1300"/>
            </a:lvl8pPr>
            <a:lvl9pPr marL="52005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2EE63-289D-4FF2-B3BA-91E318B013F1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D4217-9EFA-4204-8760-E538D547E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062" indent="0">
              <a:buNone/>
              <a:defRPr sz="4000"/>
            </a:lvl2pPr>
            <a:lvl3pPr marL="1300125" indent="0">
              <a:buNone/>
              <a:defRPr sz="3400"/>
            </a:lvl3pPr>
            <a:lvl4pPr marL="1950192" indent="0">
              <a:buNone/>
              <a:defRPr sz="2800"/>
            </a:lvl4pPr>
            <a:lvl5pPr marL="2600254" indent="0">
              <a:buNone/>
              <a:defRPr sz="2800"/>
            </a:lvl5pPr>
            <a:lvl6pPr marL="3250317" indent="0">
              <a:buNone/>
              <a:defRPr sz="2800"/>
            </a:lvl6pPr>
            <a:lvl7pPr marL="3900384" indent="0">
              <a:buNone/>
              <a:defRPr sz="2800"/>
            </a:lvl7pPr>
            <a:lvl8pPr marL="4550443" indent="0">
              <a:buNone/>
              <a:defRPr sz="2800"/>
            </a:lvl8pPr>
            <a:lvl9pPr marL="5200509" indent="0">
              <a:buNone/>
              <a:defRPr sz="28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062" indent="0">
              <a:buNone/>
              <a:defRPr sz="1700"/>
            </a:lvl2pPr>
            <a:lvl3pPr marL="1300125" indent="0">
              <a:buNone/>
              <a:defRPr sz="1400"/>
            </a:lvl3pPr>
            <a:lvl4pPr marL="1950192" indent="0">
              <a:buNone/>
              <a:defRPr sz="1300"/>
            </a:lvl4pPr>
            <a:lvl5pPr marL="2600254" indent="0">
              <a:buNone/>
              <a:defRPr sz="1300"/>
            </a:lvl5pPr>
            <a:lvl6pPr marL="3250317" indent="0">
              <a:buNone/>
              <a:defRPr sz="1300"/>
            </a:lvl6pPr>
            <a:lvl7pPr marL="3900384" indent="0">
              <a:buNone/>
              <a:defRPr sz="1300"/>
            </a:lvl7pPr>
            <a:lvl8pPr marL="4550443" indent="0">
              <a:buNone/>
              <a:defRPr sz="1300"/>
            </a:lvl8pPr>
            <a:lvl9pPr marL="52005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F083F-2F32-4C15-8D12-FB381BF8FE01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A870F-FCD8-4056-BDA6-F39169405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207EE-DFB9-4D94-9A91-B793370AC70C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B2A0-A294-4FF7-BB35-A4BFC3BA9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4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4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CDE6-1BE5-4F23-9945-53E2BB971C28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0B54F-BC2D-4E39-9657-1522F7BB8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8302" y="2605476"/>
            <a:ext cx="11679485" cy="1289192"/>
          </a:xfrm>
        </p:spPr>
        <p:txBody>
          <a:bodyPr lIns="130046" tIns="65023" rIns="130046" bIns="65023"/>
          <a:lstStyle>
            <a:lvl1pPr>
              <a:defRPr sz="57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0561" y="4228818"/>
            <a:ext cx="11674968" cy="3242169"/>
          </a:xfrm>
        </p:spPr>
        <p:txBody>
          <a:bodyPr lIns="130046" tIns="65023" rIns="130046" bIns="65023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73577624-2B3D-2F49-AA46-219D991AF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31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7D96295F-E326-1F47-8CD6-33B0DAB2F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5166403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5166403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E3B38E12-3DF2-874B-975B-12F5DFC5AF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0D84A8-55D2-E143-96FB-AF0981D59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9099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4392801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4392801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0316CDC5-DC69-B046-A498-B266778A8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7075762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035059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9F1ECBDA-4A46-6A4D-8915-5DC87798D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390386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434368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196413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E02BE8E6-3BD5-5041-A41F-17511E7A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5251251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117651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73047DB-4C3C-D24A-B54A-630EA965BE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8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76" y="654756"/>
            <a:ext cx="11668196" cy="650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5275686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5275686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5200"/>
            <a:ext cx="1300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4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76" y="654756"/>
            <a:ext cx="11668196" cy="650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4392801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4392801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8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76" y="654756"/>
            <a:ext cx="11668196" cy="650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8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76" y="654756"/>
            <a:ext cx="11668196" cy="650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5767465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5767465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58" y="0"/>
            <a:ext cx="13004800" cy="130048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76" y="654756"/>
            <a:ext cx="11668196" cy="650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1"/>
            <a:ext cx="5746045" cy="102759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224296"/>
            <a:ext cx="5746045" cy="4961078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1"/>
            <a:ext cx="5748302" cy="102759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224296"/>
            <a:ext cx="5748302" cy="4961078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781680-3DD2-F342-912E-245C808A67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77485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"/>
            <a:ext cx="13004800" cy="1864924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"/>
            <a:ext cx="13004800" cy="1864924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5767465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5767465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1"/>
            <a:ext cx="13004800" cy="1864924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1"/>
            <a:ext cx="5746045" cy="102759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257081"/>
            <a:ext cx="5746045" cy="4961078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1"/>
            <a:ext cx="5748302" cy="102759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257081"/>
            <a:ext cx="5748302" cy="4961078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3004800" cy="9764890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53495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3004800" cy="9764890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53495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88981" y="2274929"/>
            <a:ext cx="5748122" cy="58011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610355" y="2273107"/>
            <a:ext cx="5748122" cy="58011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3004800" cy="9764890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53495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1"/>
            <a:ext cx="5746045" cy="1027591"/>
          </a:xfrm>
        </p:spPr>
        <p:txBody>
          <a:bodyPr anchor="b"/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1"/>
            <a:ext cx="5748302" cy="1027591"/>
          </a:xfrm>
        </p:spPr>
        <p:txBody>
          <a:bodyPr anchor="b"/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667125" y="3280342"/>
            <a:ext cx="5736920" cy="46445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599427" y="3278520"/>
            <a:ext cx="5748122" cy="46445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3004800" cy="97536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53495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97536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53495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56197" y="2285858"/>
            <a:ext cx="5748122" cy="5084516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599428" y="2285858"/>
            <a:ext cx="5748122" cy="5084516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97536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53495"/>
            <a:ext cx="3770489" cy="1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1"/>
            <a:ext cx="5746045" cy="1027591"/>
          </a:xfrm>
        </p:spPr>
        <p:txBody>
          <a:bodyPr anchor="b"/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1"/>
            <a:ext cx="5748302" cy="1027591"/>
          </a:xfrm>
        </p:spPr>
        <p:txBody>
          <a:bodyPr anchor="b"/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656197" y="3302196"/>
            <a:ext cx="5748122" cy="4762967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599428" y="3302196"/>
            <a:ext cx="5748122" cy="4762967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CB415-B2B4-F241-ADE8-22B6B331B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8774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312" y="8064782"/>
            <a:ext cx="3770489" cy="10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4312" y="9103360"/>
            <a:ext cx="3770489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290" y="5251251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117651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60304" y="9220765"/>
            <a:ext cx="724746" cy="519289"/>
          </a:xfrm>
        </p:spPr>
        <p:txBody>
          <a:bodyPr/>
          <a:lstStyle>
            <a:lvl1pPr>
              <a:defRPr/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6609B-D8E8-4A22-ABF3-CB53C8D8C366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D7EA1-2389-43B4-8420-BE1044A05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EDF1B-F45A-402E-8EDB-7E61E4C396AC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ED52-4AFE-43AE-AB96-054A6560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6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1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4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6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8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09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1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3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7EF6-C1A0-443E-98BC-A0EE1C1008B3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4558-C90E-42AC-BF49-5002A9452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3709-1D1F-4866-AC6F-71FCE4BFD147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5C6A6-8375-4C12-B5BC-14BBFDC39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2B92E-3768-44CF-BD2F-96C567BF2F68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D3367-46F0-4729-BA8D-3EDB1B42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0394E-9887-45E9-ACD4-4E0B65D55B06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07D5-C3A0-4F0B-A442-5EB11376B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B96DF-C0E8-41C3-B597-8A9DF6101A66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28A4F-02BF-4880-8345-21C516434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2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2EE63-289D-4FF2-B3BA-91E318B013F1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D4217-9EFA-4204-8760-E538D547E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164" indent="0">
              <a:buNone/>
              <a:defRPr sz="4000"/>
            </a:lvl2pPr>
            <a:lvl3pPr marL="1300326" indent="0">
              <a:buNone/>
              <a:defRPr sz="3400"/>
            </a:lvl3pPr>
            <a:lvl4pPr marL="1950490" indent="0">
              <a:buNone/>
              <a:defRPr sz="2800"/>
            </a:lvl4pPr>
            <a:lvl5pPr marL="2600653" indent="0">
              <a:buNone/>
              <a:defRPr sz="2800"/>
            </a:lvl5pPr>
            <a:lvl6pPr marL="3250816" indent="0">
              <a:buNone/>
              <a:defRPr sz="2800"/>
            </a:lvl6pPr>
            <a:lvl7pPr marL="3900981" indent="0">
              <a:buNone/>
              <a:defRPr sz="2800"/>
            </a:lvl7pPr>
            <a:lvl8pPr marL="4551142" indent="0">
              <a:buNone/>
              <a:defRPr sz="2800"/>
            </a:lvl8pPr>
            <a:lvl9pPr marL="5201307" indent="0">
              <a:buNone/>
              <a:defRPr sz="28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F083F-2F32-4C15-8D12-FB381BF8FE01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A870F-FCD8-4056-BDA6-F39169405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9" y="388943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9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E67CA0-56F2-AD40-89F0-DD5D528AE4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40225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207EE-DFB9-4D94-9A91-B793370AC70C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B2A0-A294-4FF7-BB35-A4BFC3BA9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0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CDE6-1BE5-4F23-9945-53E2BB971C28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0B54F-BC2D-4E39-9657-1522F7BB8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9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9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9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A6CB91-671D-B54E-918A-D2C0529C7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71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4690" y="654050"/>
            <a:ext cx="116713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2387603"/>
            <a:ext cx="11644314" cy="736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307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  <a:latin typeface="+mn-lt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1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1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1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1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E611A3EE-03FD-0D44-A22A-0CEDFACE4C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/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45712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260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390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51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847" indent="-342847" algn="l" rtl="0" fontAlgn="base">
        <a:spcBef>
          <a:spcPts val="1200"/>
        </a:spcBef>
        <a:spcAft>
          <a:spcPct val="0"/>
        </a:spcAft>
        <a:buSzPct val="8000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835" indent="-285706" algn="l" rtl="0" fontAlgn="base">
        <a:spcBef>
          <a:spcPts val="1099"/>
        </a:spcBef>
        <a:spcAft>
          <a:spcPct val="0"/>
        </a:spcAft>
        <a:buSzPct val="8000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93617" indent="-279357" algn="l" rtl="0" fontAlgn="base">
        <a:spcBef>
          <a:spcPts val="1000"/>
        </a:spcBef>
        <a:spcAft>
          <a:spcPct val="0"/>
        </a:spcAft>
        <a:buSzPct val="80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99957" indent="-228565" algn="l" rtl="0" fontAlgn="base">
        <a:spcBef>
          <a:spcPts val="900"/>
        </a:spcBef>
        <a:spcAft>
          <a:spcPct val="0"/>
        </a:spcAft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57084" indent="-228565" algn="l" rtl="0" fontAlgn="base">
        <a:spcBef>
          <a:spcPts val="501"/>
        </a:spcBef>
        <a:spcAft>
          <a:spcPct val="0"/>
        </a:spcAft>
        <a:buSzPct val="8000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14215" indent="-228565" algn="l" rtl="0" fontAlgn="base">
        <a:spcBef>
          <a:spcPts val="501"/>
        </a:spcBef>
        <a:spcAft>
          <a:spcPct val="0"/>
        </a:spcAft>
        <a:buSzPct val="8000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344" indent="-228565" algn="l" rtl="0" fontAlgn="base">
        <a:spcBef>
          <a:spcPts val="501"/>
        </a:spcBef>
        <a:spcAft>
          <a:spcPct val="0"/>
        </a:spcAft>
        <a:buSzPct val="8000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8475" indent="-228565" algn="l" rtl="0" fontAlgn="base">
        <a:spcBef>
          <a:spcPts val="501"/>
        </a:spcBef>
        <a:spcAft>
          <a:spcPct val="0"/>
        </a:spcAft>
        <a:buSzPct val="8000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5603" indent="-228565" algn="l" rtl="0" fontAlgn="base">
        <a:spcBef>
          <a:spcPts val="501"/>
        </a:spcBef>
        <a:spcAft>
          <a:spcPct val="0"/>
        </a:spcAft>
        <a:buSzPct val="8000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5076" y="654756"/>
            <a:ext cx="11668196" cy="140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9911" y="2384213"/>
            <a:ext cx="11643361" cy="508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246099" y="9177869"/>
            <a:ext cx="724746" cy="381564"/>
          </a:xfrm>
          <a:prstGeom prst="rect">
            <a:avLst/>
          </a:prstGeom>
        </p:spPr>
        <p:txBody>
          <a:bodyPr vert="horz" wrap="square" lIns="130025" tIns="65013" rIns="130025" bIns="65013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ＭＳ Ｐゴシック" pitchFamily="-109" charset="-128"/>
                <a:cs typeface="+mn-cs"/>
              </a:defRPr>
            </a:lvl1pPr>
          </a:lstStyle>
          <a:p>
            <a:fld id="{83AF3477-7A8F-B44C-91E0-77C4080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+mj-lt"/>
          <a:ea typeface="ＭＳ Ｐゴシック" pitchFamily="-109" charset="-128"/>
          <a:cs typeface="ＭＳ Ｐゴシック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5pPr>
      <a:lvl6pPr marL="6501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</a:defRPr>
      </a:lvl6pPr>
      <a:lvl7pPr marL="130025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</a:defRPr>
      </a:lvl7pPr>
      <a:lvl8pPr marL="195039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</a:defRPr>
      </a:lvl8pPr>
      <a:lvl9pPr marL="260052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</a:defRPr>
      </a:lvl9pPr>
    </p:titleStyle>
    <p:bodyStyle>
      <a:lvl1pPr marL="487598" indent="-487598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26"/>
        </a:buBlip>
        <a:defRPr sz="3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1pPr>
      <a:lvl2pPr marL="1056461" indent="-406332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27"/>
        </a:buBlip>
        <a:defRPr sz="31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625324" indent="-325064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28"/>
        </a:buBlip>
        <a:defRPr sz="28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2275455" indent="-325064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Blip>
          <a:blip r:embed="rId29"/>
        </a:buBlip>
        <a:defRPr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925586" indent="-325064" algn="l" rtl="0" eaLnBrk="1" fontAlgn="base" hangingPunct="1">
        <a:spcBef>
          <a:spcPct val="20000"/>
        </a:spcBef>
        <a:spcAft>
          <a:spcPct val="0"/>
        </a:spcAft>
        <a:buBlip>
          <a:blip r:embed="rId26"/>
        </a:buBlip>
        <a:defRPr sz="23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3575717" indent="-325064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2000">
          <a:solidFill>
            <a:schemeClr val="tx1"/>
          </a:solidFill>
          <a:latin typeface="+mn-lt"/>
        </a:defRPr>
      </a:lvl6pPr>
      <a:lvl7pPr marL="4225845" indent="-325064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2000">
          <a:solidFill>
            <a:schemeClr val="tx1"/>
          </a:solidFill>
          <a:latin typeface="+mn-lt"/>
        </a:defRPr>
      </a:lvl7pPr>
      <a:lvl8pPr marL="4875977" indent="-325064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2000">
          <a:solidFill>
            <a:schemeClr val="tx1"/>
          </a:solidFill>
          <a:latin typeface="+mn-lt"/>
        </a:defRPr>
      </a:lvl8pPr>
      <a:lvl9pPr marL="5526105" indent="-325064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59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391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2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5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782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09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41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6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9"/>
            <a:ext cx="3034453" cy="519289"/>
          </a:xfrm>
          <a:prstGeom prst="rect">
            <a:avLst/>
          </a:prstGeom>
        </p:spPr>
        <p:txBody>
          <a:bodyPr vert="horz" lIns="130019" tIns="65010" rIns="130019" bIns="65010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3D766985-F437-45C9-853F-8CA6225600F7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9040149"/>
            <a:ext cx="4118187" cy="519289"/>
          </a:xfrm>
          <a:prstGeom prst="rect">
            <a:avLst/>
          </a:prstGeom>
        </p:spPr>
        <p:txBody>
          <a:bodyPr vert="horz" lIns="130019" tIns="65010" rIns="130019" bIns="65010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9"/>
            <a:ext cx="3034453" cy="519289"/>
          </a:xfrm>
          <a:prstGeom prst="rect">
            <a:avLst/>
          </a:prstGeom>
        </p:spPr>
        <p:txBody>
          <a:bodyPr vert="horz" lIns="130019" tIns="65010" rIns="130019" bIns="65010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FA24FBDB-0E1B-45B9-8496-7BF31C218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650096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1300192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950291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2600387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7573" indent="-48757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407" indent="-40631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240" indent="-32504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338" indent="-32504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437" indent="-32504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535" indent="-325047" algn="l" defTabSz="13001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5629" indent="-325047" algn="l" defTabSz="13001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5727" indent="-325047" algn="l" defTabSz="13001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5822" indent="-325047" algn="l" defTabSz="13001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1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96" algn="l" defTabSz="13001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192" algn="l" defTabSz="13001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291" algn="l" defTabSz="13001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87" algn="l" defTabSz="13001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484" algn="l" defTabSz="13001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583" algn="l" defTabSz="13001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676" algn="l" defTabSz="13001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0775" algn="l" defTabSz="13001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5076" y="654756"/>
            <a:ext cx="11668196" cy="140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9911" y="2384213"/>
            <a:ext cx="11643361" cy="508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246099" y="9177868"/>
            <a:ext cx="724746" cy="381564"/>
          </a:xfrm>
          <a:prstGeom prst="rect">
            <a:avLst/>
          </a:prstGeom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ＭＳ Ｐゴシック" pitchFamily="-109" charset="-128"/>
                <a:cs typeface="+mn-cs"/>
              </a:defRPr>
            </a:lvl1pPr>
          </a:lstStyle>
          <a:p>
            <a:fld id="{E611A3EE-03FD-0D44-A22A-0CEDFACE4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  <p:sldLayoutId id="2147483827" r:id="rId20"/>
    <p:sldLayoutId id="2147483828" r:id="rId21"/>
    <p:sldLayoutId id="2147483829" r:id="rId22"/>
    <p:sldLayoutId id="2147483830" r:id="rId23"/>
    <p:sldLayoutId id="2147483831" r:id="rId24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+mj-lt"/>
          <a:ea typeface="ＭＳ Ｐゴシック" pitchFamily="-109" charset="-128"/>
          <a:cs typeface="ＭＳ Ｐゴシック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5pPr>
      <a:lvl6pPr marL="65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</a:defRPr>
      </a:lvl6pPr>
      <a:lvl7pPr marL="130046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</a:defRPr>
      </a:lvl7pPr>
      <a:lvl8pPr marL="195069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</a:defRPr>
      </a:lvl8pPr>
      <a:lvl9pPr marL="260091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CB7023"/>
          </a:solidFill>
          <a:latin typeface="Arial" charset="0"/>
        </a:defRPr>
      </a:lvl9pPr>
    </p:titleStyle>
    <p:bodyStyle>
      <a:lvl1pPr marL="487672" indent="-487672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26"/>
        </a:buBlip>
        <a:defRPr sz="3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1pPr>
      <a:lvl2pPr marL="1056623" indent="-406394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27"/>
        </a:buBlip>
        <a:defRPr sz="31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625575" indent="-325115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28"/>
        </a:buBlip>
        <a:defRPr sz="28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2275804" indent="-325115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Blip>
          <a:blip r:embed="rId29"/>
        </a:buBlip>
        <a:defRPr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Blip>
          <a:blip r:embed="rId26"/>
        </a:buBlip>
        <a:defRPr sz="23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20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20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20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9" tIns="65020" rIns="130039" bIns="650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2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9" tIns="65020" rIns="130039" bIns="650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4"/>
            <a:ext cx="3034453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3D766985-F437-45C9-853F-8CA6225600F7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9040144"/>
            <a:ext cx="4118187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4"/>
            <a:ext cx="3034453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FA24FBDB-0E1B-45B9-8496-7BF31C218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650197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1300393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9505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2600786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7647" indent="-48764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569" indent="-40637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92" indent="-32509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688" indent="-32509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885" indent="-32509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81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278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475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671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97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9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9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8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8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8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7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7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oskin@cs.washington.edu" TargetMode="External"/><Relationship Id="rId5" Type="http://schemas.openxmlformats.org/officeDocument/2006/relationships/hyperlink" Target="mailto:nelson@cs.washington.edu" TargetMode="External"/><Relationship Id="rId4" Type="http://schemas.openxmlformats.org/officeDocument/2006/relationships/hyperlink" Target="mailto:simon.kahan@pnnl.go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FC3175EA-2F52-2644-A56F-4C59F4A02BEB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1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/>
              <a:t>Task 15: SoftXMT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Runtime progress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Simon </a:t>
            </a:r>
            <a:r>
              <a:rPr lang="en-US" dirty="0" err="1"/>
              <a:t>Kahan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>
                <a:hlinkClick r:id="rId4"/>
              </a:rPr>
              <a:t>simon.kahan@pnnl.gov</a:t>
            </a:r>
            <a:r>
              <a:rPr lang="en-US" dirty="0">
                <a:hlinkClick r:id="rId4"/>
              </a:rPr>
              <a:t>	</a:t>
            </a: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smtClean="0"/>
              <a:t>Jacob </a:t>
            </a:r>
            <a:r>
              <a:rPr lang="en-US" dirty="0"/>
              <a:t>Nelson </a:t>
            </a:r>
            <a:r>
              <a:rPr lang="en-US" dirty="0" smtClean="0"/>
              <a:t>	</a:t>
            </a:r>
            <a:r>
              <a:rPr lang="en-US" u="sng" dirty="0" smtClean="0">
                <a:hlinkClick r:id="rId5"/>
              </a:rPr>
              <a:t>nelson</a:t>
            </a:r>
            <a:r>
              <a:rPr lang="en-US" u="sng" dirty="0">
                <a:hlinkClick r:id="rId5"/>
              </a:rPr>
              <a:t>@cs.washington.edu</a:t>
            </a:r>
            <a:r>
              <a:rPr lang="en-US" dirty="0">
                <a:hlinkClick r:id="rId5"/>
              </a:rPr>
              <a:t> </a:t>
            </a:r>
          </a:p>
          <a:p>
            <a:pPr marL="0" indent="0">
              <a:buNone/>
            </a:pPr>
            <a:r>
              <a:rPr lang="en-US" dirty="0"/>
              <a:t>Mark </a:t>
            </a:r>
            <a:r>
              <a:rPr lang="en-US" dirty="0" err="1"/>
              <a:t>Oskin</a:t>
            </a:r>
            <a:r>
              <a:rPr lang="en-US" dirty="0"/>
              <a:t> </a:t>
            </a:r>
            <a:r>
              <a:rPr lang="en-US" dirty="0" smtClean="0"/>
              <a:t>		</a:t>
            </a:r>
            <a:r>
              <a:rPr lang="en-US" u="sng" dirty="0" smtClean="0">
                <a:hlinkClick r:id="rId6"/>
              </a:rPr>
              <a:t>oskin@cs.washington.edu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822FECFE-0B29-8746-967E-B571273C02AD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10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 algn="ctr"/>
            <a:r>
              <a:rPr lang="en-US"/>
              <a:t>Benchmarks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drives design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647700" y="2012951"/>
            <a:ext cx="11709400" cy="6437313"/>
          </a:xfrm>
          <a:ln/>
        </p:spPr>
        <p:txBody>
          <a:bodyPr/>
          <a:lstStyle/>
          <a:p>
            <a:pPr marL="304753" indent="-304753">
              <a:spcBef>
                <a:spcPct val="0"/>
              </a:spcBef>
            </a:pPr>
            <a:r>
              <a:rPr lang="en-US"/>
              <a:t>Metrics clarify what we care about: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/>
              <a:t>if you can measure it, you can manage it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™</a:t>
            </a:r>
          </a:p>
          <a:p>
            <a:pPr marL="304753" indent="-304753"/>
            <a:r>
              <a:rPr lang="en-US"/>
              <a:t>We care about scaling irregular threaded applications</a:t>
            </a:r>
          </a:p>
          <a:p>
            <a:pPr lvl="1"/>
            <a:r>
              <a:rPr lang="en-US"/>
              <a:t>each concurrent subtask makes random dependent references to global memory</a:t>
            </a:r>
          </a:p>
          <a:p>
            <a:pPr lvl="2"/>
            <a:r>
              <a:rPr lang="en-US"/>
              <a:t>metric:  throughput chasing linked-lists</a:t>
            </a:r>
          </a:p>
          <a:p>
            <a:pPr lvl="1"/>
            <a:r>
              <a:rPr lang="en-US"/>
              <a:t>work per subtask is unpredictable</a:t>
            </a:r>
          </a:p>
          <a:p>
            <a:pPr lvl="2"/>
            <a:r>
              <a:rPr lang="en-US"/>
              <a:t>metric:  throughput traversing imbalanced binary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Imbalanced Binary Tree</a:t>
            </a:r>
            <a:br>
              <a:rPr lang="en-US" dirty="0"/>
            </a:br>
            <a:r>
              <a:rPr lang="en-US" sz="3800" dirty="0"/>
              <a:t>recursive definition for size S &gt; 1, 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>fixed </a:t>
            </a:r>
            <a:r>
              <a:rPr lang="en-US" sz="3800" dirty="0"/>
              <a:t>imbalance </a:t>
            </a:r>
            <a:r>
              <a:rPr lang="en-US" sz="3800" dirty="0">
                <a:latin typeface="Calibri Bold" charset="0"/>
                <a:cs typeface="Calibri Bold" charset="0"/>
                <a:sym typeface="Calibri Bold" charset="0"/>
              </a:rPr>
              <a:t>D</a:t>
            </a:r>
            <a:r>
              <a:rPr lang="en-US" sz="3800" dirty="0"/>
              <a:t> &gt; 1</a:t>
            </a: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839793" y="2614615"/>
            <a:ext cx="4545401" cy="82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4" tIns="38094" rIns="38094" bIns="38094">
            <a:spAutoFit/>
          </a:bodyPr>
          <a:lstStyle/>
          <a:p>
            <a:pPr algn="l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D==2 =&gt; balanced binary tree.</a:t>
            </a:r>
          </a:p>
          <a:p>
            <a:pPr algn="l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larger D =&gt; tree more imbalanced.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8397875" y="3073399"/>
            <a:ext cx="39751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094" tIns="38094" rIns="38094" bIns="38094"/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Choose </a:t>
            </a:r>
            <a:r>
              <a:rPr lang="en-US" sz="2400">
                <a:solidFill>
                  <a:srgbClr val="4F81BD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blue </a:t>
            </a:r>
            <a:r>
              <a:rPr lang="en-US" sz="24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or </a:t>
            </a:r>
            <a:r>
              <a:rPr lang="en-US" sz="2400">
                <a:solidFill>
                  <a:srgbClr val="C0504D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red </a:t>
            </a:r>
            <a:r>
              <a:rPr lang="en-US" sz="24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based on result of a fair coin toss.</a:t>
            </a:r>
          </a:p>
        </p:txBody>
      </p:sp>
      <p:sp>
        <p:nvSpPr>
          <p:cNvPr id="32" name="Isosceles Triangle 31"/>
          <p:cNvSpPr/>
          <p:nvPr/>
        </p:nvSpPr>
        <p:spPr>
          <a:xfrm>
            <a:off x="2245095" y="5286219"/>
            <a:ext cx="3654692" cy="63474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((S-1)/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| 0x1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6045200" y="4495800"/>
            <a:ext cx="4449610" cy="142516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 - (</a:t>
            </a:r>
            <a:r>
              <a:rPr lang="en-US" sz="1600" dirty="0" smtClean="0">
                <a:solidFill>
                  <a:srgbClr val="FAC090"/>
                </a:solidFill>
              </a:rPr>
              <a:t>((S-1)/</a:t>
            </a:r>
            <a:r>
              <a:rPr lang="en-US" sz="1600" b="1" dirty="0" smtClean="0">
                <a:solidFill>
                  <a:srgbClr val="FAC090"/>
                </a:solidFill>
              </a:rPr>
              <a:t>D</a:t>
            </a:r>
            <a:r>
              <a:rPr lang="en-US" sz="1600" dirty="0" smtClean="0">
                <a:solidFill>
                  <a:srgbClr val="FAC090"/>
                </a:solidFill>
              </a:rPr>
              <a:t>) | 0x1</a:t>
            </a:r>
            <a:r>
              <a:rPr lang="en-US" sz="1600" dirty="0" smtClean="0">
                <a:solidFill>
                  <a:schemeClr val="tx1"/>
                </a:solidFill>
              </a:rPr>
              <a:t>) -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1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5899786" y="3589595"/>
            <a:ext cx="646799" cy="47020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2" idx="0"/>
            <a:endCxn id="34" idx="2"/>
          </p:cNvCxnSpPr>
          <p:nvPr/>
        </p:nvCxnSpPr>
        <p:spPr>
          <a:xfrm rot="5400000" flipH="1" flipV="1">
            <a:off x="4372904" y="3759338"/>
            <a:ext cx="1226418" cy="1827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0"/>
            <a:endCxn id="34" idx="4"/>
          </p:cNvCxnSpPr>
          <p:nvPr/>
        </p:nvCxnSpPr>
        <p:spPr>
          <a:xfrm rot="16200000" flipV="1">
            <a:off x="7190296" y="3416091"/>
            <a:ext cx="435999" cy="1723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0"/>
          </p:cNvCxnSpPr>
          <p:nvPr/>
        </p:nvCxnSpPr>
        <p:spPr>
          <a:xfrm rot="5400000" flipH="1" flipV="1">
            <a:off x="4696304" y="3435936"/>
            <a:ext cx="1226420" cy="24741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0"/>
            <a:endCxn id="34" idx="2"/>
          </p:cNvCxnSpPr>
          <p:nvPr/>
        </p:nvCxnSpPr>
        <p:spPr>
          <a:xfrm rot="16200000" flipV="1">
            <a:off x="6866897" y="3092691"/>
            <a:ext cx="435999" cy="23702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Example:  S=14, D=3</a:t>
            </a:r>
          </a:p>
        </p:txBody>
      </p:sp>
      <p:sp>
        <p:nvSpPr>
          <p:cNvPr id="30" name="Isosceles Triangle 29"/>
          <p:cNvSpPr/>
          <p:nvPr/>
        </p:nvSpPr>
        <p:spPr>
          <a:xfrm>
            <a:off x="4503472" y="4328160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5429515" y="4328160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4920032" y="3891280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30" idx="0"/>
            <a:endCxn id="32" idx="2"/>
          </p:cNvCxnSpPr>
          <p:nvPr/>
        </p:nvCxnSpPr>
        <p:spPr>
          <a:xfrm rot="5400000" flipH="1" flipV="1">
            <a:off x="4655290" y="4063418"/>
            <a:ext cx="243841" cy="285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4"/>
            <a:endCxn id="31" idx="0"/>
          </p:cNvCxnSpPr>
          <p:nvPr/>
        </p:nvCxnSpPr>
        <p:spPr>
          <a:xfrm rot="16200000" flipH="1">
            <a:off x="5249227" y="4016955"/>
            <a:ext cx="243841" cy="378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6287557" y="4328158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7213600" y="4328158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6704117" y="3891278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35" idx="0"/>
            <a:endCxn id="37" idx="4"/>
          </p:cNvCxnSpPr>
          <p:nvPr/>
        </p:nvCxnSpPr>
        <p:spPr>
          <a:xfrm rot="5400000" flipH="1" flipV="1">
            <a:off x="6570291" y="3932500"/>
            <a:ext cx="243841" cy="54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2"/>
            <a:endCxn id="36" idx="0"/>
          </p:cNvCxnSpPr>
          <p:nvPr/>
        </p:nvCxnSpPr>
        <p:spPr>
          <a:xfrm rot="16200000" flipH="1">
            <a:off x="6902396" y="3886037"/>
            <a:ext cx="243841" cy="640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8067040" y="4328155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8993083" y="4328155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8483600" y="3891275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40" idx="0"/>
            <a:endCxn id="42" idx="2"/>
          </p:cNvCxnSpPr>
          <p:nvPr/>
        </p:nvCxnSpPr>
        <p:spPr>
          <a:xfrm rot="5400000" flipH="1" flipV="1">
            <a:off x="8218858" y="4063413"/>
            <a:ext cx="243841" cy="285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4"/>
            <a:endCxn id="41" idx="0"/>
          </p:cNvCxnSpPr>
          <p:nvPr/>
        </p:nvCxnSpPr>
        <p:spPr>
          <a:xfrm rot="16200000" flipH="1">
            <a:off x="8812795" y="4016950"/>
            <a:ext cx="243841" cy="378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/>
          <p:cNvSpPr/>
          <p:nvPr/>
        </p:nvSpPr>
        <p:spPr>
          <a:xfrm>
            <a:off x="8614516" y="4749798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1" idx="4"/>
          </p:cNvCxnSpPr>
          <p:nvPr/>
        </p:nvCxnSpPr>
        <p:spPr>
          <a:xfrm flipV="1">
            <a:off x="8745433" y="4521194"/>
            <a:ext cx="509482" cy="243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7" idx="0"/>
            <a:endCxn id="48" idx="2"/>
          </p:cNvCxnSpPr>
          <p:nvPr/>
        </p:nvCxnSpPr>
        <p:spPr>
          <a:xfrm rot="5400000" flipH="1" flipV="1">
            <a:off x="7044636" y="3326075"/>
            <a:ext cx="355601" cy="774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>
            <a:off x="7609840" y="3342638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stCxn id="48" idx="4"/>
            <a:endCxn id="42" idx="0"/>
          </p:cNvCxnSpPr>
          <p:nvPr/>
        </p:nvCxnSpPr>
        <p:spPr>
          <a:xfrm rot="16200000" flipH="1">
            <a:off x="8065295" y="3342054"/>
            <a:ext cx="355598" cy="742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3404763" y="3891280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50" idx="0"/>
            <a:endCxn id="52" idx="4"/>
          </p:cNvCxnSpPr>
          <p:nvPr/>
        </p:nvCxnSpPr>
        <p:spPr>
          <a:xfrm rot="5400000" flipH="1" flipV="1">
            <a:off x="3768485" y="3302870"/>
            <a:ext cx="355604" cy="821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>
            <a:off x="4095063" y="3342637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32" idx="0"/>
            <a:endCxn id="52" idx="2"/>
          </p:cNvCxnSpPr>
          <p:nvPr/>
        </p:nvCxnSpPr>
        <p:spPr>
          <a:xfrm rot="16200000" flipV="1">
            <a:off x="4395204" y="3235535"/>
            <a:ext cx="355604" cy="95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/>
          <p:cNvSpPr/>
          <p:nvPr/>
        </p:nvSpPr>
        <p:spPr>
          <a:xfrm>
            <a:off x="5892800" y="2245361"/>
            <a:ext cx="261832" cy="1930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stCxn id="52" idx="0"/>
            <a:endCxn id="54" idx="4"/>
          </p:cNvCxnSpPr>
          <p:nvPr/>
        </p:nvCxnSpPr>
        <p:spPr>
          <a:xfrm rot="5400000" flipH="1" flipV="1">
            <a:off x="4738187" y="1926193"/>
            <a:ext cx="904237" cy="1928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0"/>
            <a:endCxn id="54" idx="2"/>
          </p:cNvCxnSpPr>
          <p:nvPr/>
        </p:nvCxnSpPr>
        <p:spPr>
          <a:xfrm rot="16200000" flipV="1">
            <a:off x="6364659" y="1966541"/>
            <a:ext cx="904238" cy="1847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Tree Traverse: what it measures…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647700" y="1944692"/>
            <a:ext cx="11709400" cy="6435725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800" b="1" dirty="0">
                <a:latin typeface="Courier" charset="0"/>
                <a:cs typeface="Courier" charset="0"/>
                <a:sym typeface="Courier" charset="0"/>
              </a:rPr>
              <a:t>void </a:t>
            </a: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Traverse(</a:t>
            </a:r>
            <a:r>
              <a:rPr lang="en-US" sz="2800" dirty="0" err="1">
                <a:latin typeface="Courier" charset="0"/>
                <a:cs typeface="Courier" charset="0"/>
                <a:sym typeface="Courier" charset="0"/>
              </a:rPr>
              <a:t>TreeNode</a:t>
            </a: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* root) {</a:t>
            </a:r>
            <a:endParaRPr lang="en-US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 </a:t>
            </a:r>
            <a:r>
              <a:rPr lang="en-US" sz="2800" b="1" dirty="0">
                <a:latin typeface="Courier" charset="0"/>
                <a:cs typeface="Courier" charset="0"/>
                <a:sym typeface="Courier" charset="0"/>
              </a:rPr>
              <a:t>if </a:t>
            </a: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(root) {</a:t>
            </a:r>
            <a:r>
              <a:rPr lang="en-US" sz="2800" dirty="0">
                <a:latin typeface="Courier" charset="0"/>
                <a:sym typeface="Courier" charset="0"/>
              </a:rPr>
              <a:t/>
            </a:r>
            <a:br>
              <a:rPr lang="en-US" sz="2800" dirty="0">
                <a:latin typeface="Courier" charset="0"/>
                <a:sym typeface="Courier" charset="0"/>
              </a:rPr>
            </a:b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 </a:t>
            </a:r>
            <a:r>
              <a:rPr lang="en-US" sz="2800" dirty="0" smtClean="0">
                <a:latin typeface="Courier" charset="0"/>
                <a:cs typeface="Courier" charset="0"/>
                <a:sym typeface="Courier" charset="0"/>
              </a:rPr>
              <a:t>  </a:t>
            </a:r>
            <a:r>
              <a:rPr lang="en-US" sz="2800" b="1" dirty="0" smtClean="0">
                <a:latin typeface="Courier" charset="0"/>
                <a:cs typeface="Courier" charset="0"/>
                <a:sym typeface="Courier" charset="0"/>
              </a:rPr>
              <a:t>future </a:t>
            </a:r>
            <a:r>
              <a:rPr lang="en-US" sz="2800" b="1" dirty="0">
                <a:latin typeface="Courier" charset="0"/>
                <a:cs typeface="Courier" charset="0"/>
                <a:sym typeface="Courier" charset="0"/>
              </a:rPr>
              <a:t>void </a:t>
            </a: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done$;</a:t>
            </a:r>
            <a:r>
              <a:rPr lang="en-US" sz="2800" dirty="0">
                <a:latin typeface="Courier" charset="0"/>
                <a:sym typeface="Courier" charset="0"/>
              </a:rPr>
              <a:t/>
            </a:r>
            <a:br>
              <a:rPr lang="en-US" sz="2800" dirty="0">
                <a:latin typeface="Courier" charset="0"/>
                <a:sym typeface="Courier" charset="0"/>
              </a:rPr>
            </a:b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 </a:t>
            </a:r>
            <a:r>
              <a:rPr lang="en-US" sz="2800" dirty="0" smtClean="0">
                <a:latin typeface="Courier" charset="0"/>
                <a:cs typeface="Courier" charset="0"/>
                <a:sym typeface="Courier" charset="0"/>
              </a:rPr>
              <a:t>  </a:t>
            </a:r>
            <a:r>
              <a:rPr lang="en-US" sz="2800" b="1" dirty="0" smtClean="0">
                <a:latin typeface="Courier" charset="0"/>
                <a:cs typeface="Courier" charset="0"/>
                <a:sym typeface="Courier" charset="0"/>
              </a:rPr>
              <a:t>future </a:t>
            </a: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done$ (root) {</a:t>
            </a:r>
            <a:r>
              <a:rPr lang="en-US" sz="2800" dirty="0">
                <a:latin typeface="Courier" charset="0"/>
                <a:sym typeface="Courier" charset="0"/>
              </a:rPr>
              <a:t/>
            </a:r>
            <a:br>
              <a:rPr lang="en-US" sz="2800" dirty="0">
                <a:latin typeface="Courier" charset="0"/>
                <a:sym typeface="Courier" charset="0"/>
              </a:rPr>
            </a:b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   </a:t>
            </a:r>
            <a:r>
              <a:rPr lang="en-US" sz="2800" dirty="0" smtClean="0">
                <a:latin typeface="Courier" charset="0"/>
                <a:cs typeface="Courier" charset="0"/>
                <a:sym typeface="Courier" charset="0"/>
              </a:rPr>
              <a:t>  Traverse </a:t>
            </a: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(root -&gt; left);</a:t>
            </a:r>
            <a:r>
              <a:rPr lang="en-US" sz="2800" dirty="0">
                <a:latin typeface="Courier" charset="0"/>
                <a:sym typeface="Courier" charset="0"/>
              </a:rPr>
              <a:t/>
            </a:r>
            <a:br>
              <a:rPr lang="en-US" sz="2800" dirty="0">
                <a:latin typeface="Courier" charset="0"/>
                <a:sym typeface="Courier" charset="0"/>
              </a:rPr>
            </a:b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 </a:t>
            </a:r>
            <a:r>
              <a:rPr lang="en-US" sz="2800" dirty="0" smtClean="0">
                <a:latin typeface="Courier" charset="0"/>
                <a:cs typeface="Courier" charset="0"/>
                <a:sym typeface="Courier" charset="0"/>
              </a:rPr>
              <a:t>  }</a:t>
            </a:r>
            <a:r>
              <a:rPr lang="en-US" sz="2800" dirty="0">
                <a:latin typeface="Courier" charset="0"/>
                <a:sym typeface="Courier" charset="0"/>
              </a:rPr>
              <a:t/>
            </a:r>
            <a:br>
              <a:rPr lang="en-US" sz="2800" dirty="0">
                <a:latin typeface="Courier" charset="0"/>
                <a:sym typeface="Courier" charset="0"/>
              </a:rPr>
            </a:b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 </a:t>
            </a:r>
            <a:r>
              <a:rPr lang="en-US" sz="2800" dirty="0" smtClean="0">
                <a:latin typeface="Courier" charset="0"/>
                <a:cs typeface="Courier" charset="0"/>
                <a:sym typeface="Courier" charset="0"/>
              </a:rPr>
              <a:t>  Traverse </a:t>
            </a: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(root -&gt; right);</a:t>
            </a:r>
            <a:r>
              <a:rPr lang="en-US" sz="2800" dirty="0">
                <a:latin typeface="Courier" charset="0"/>
                <a:sym typeface="Courier" charset="0"/>
              </a:rPr>
              <a:t/>
            </a:r>
            <a:br>
              <a:rPr lang="en-US" sz="2800" dirty="0">
                <a:latin typeface="Courier" charset="0"/>
                <a:sym typeface="Courier" charset="0"/>
              </a:rPr>
            </a:b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  </a:t>
            </a:r>
            <a:r>
              <a:rPr lang="en-US" sz="2800" dirty="0" smtClean="0">
                <a:latin typeface="Courier" charset="0"/>
                <a:cs typeface="Courier" charset="0"/>
                <a:sym typeface="Courier" charset="0"/>
              </a:rPr>
              <a:t>  </a:t>
            </a:r>
            <a:r>
              <a:rPr lang="en-US" sz="2800" b="1" dirty="0" smtClean="0">
                <a:latin typeface="Courier" charset="0"/>
                <a:cs typeface="Courier" charset="0"/>
                <a:sym typeface="Courier" charset="0"/>
              </a:rPr>
              <a:t>touch </a:t>
            </a: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(&amp; done$);</a:t>
            </a:r>
            <a:r>
              <a:rPr lang="en-US" sz="2800" dirty="0">
                <a:latin typeface="Courier" charset="0"/>
                <a:sym typeface="Courier" charset="0"/>
              </a:rPr>
              <a:t/>
            </a:r>
            <a:br>
              <a:rPr lang="en-US" sz="2800" dirty="0">
                <a:latin typeface="Courier" charset="0"/>
                <a:sym typeface="Courier" charset="0"/>
              </a:rPr>
            </a:br>
            <a:r>
              <a:rPr lang="en-US" sz="2800" dirty="0" smtClean="0">
                <a:latin typeface="Courier" charset="0"/>
                <a:sym typeface="Courier" charset="0"/>
              </a:rPr>
              <a:t>  </a:t>
            </a:r>
            <a:r>
              <a:rPr lang="en-US" sz="2800" dirty="0" smtClean="0">
                <a:latin typeface="Courier" charset="0"/>
                <a:cs typeface="Courier" charset="0"/>
                <a:sym typeface="Courier" charset="0"/>
              </a:rPr>
              <a:t>}</a:t>
            </a:r>
            <a:endParaRPr lang="en-US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Courier" charset="0"/>
                <a:cs typeface="Courier" charset="0"/>
                <a:sym typeface="Courier" charset="0"/>
              </a:rPr>
              <a:t>}</a:t>
            </a:r>
            <a:endParaRPr lang="en-US" sz="2800" dirty="0">
              <a:latin typeface="Courier" charset="0"/>
              <a:sym typeface="Courier" charset="0"/>
            </a:endParaRP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6350000" y="2209800"/>
            <a:ext cx="6135689" cy="1216026"/>
            <a:chOff x="0" y="0"/>
            <a:chExt cx="3865" cy="766"/>
          </a:xfrm>
        </p:grpSpPr>
        <p:sp>
          <p:nvSpPr>
            <p:cNvPr id="25604" name="AutoShape 4"/>
            <p:cNvSpPr>
              <a:spLocks/>
            </p:cNvSpPr>
            <p:nvPr/>
          </p:nvSpPr>
          <p:spPr bwMode="auto">
            <a:xfrm>
              <a:off x="0" y="0"/>
              <a:ext cx="3865" cy="766"/>
            </a:xfrm>
            <a:custGeom>
              <a:avLst/>
              <a:gdLst/>
              <a:ahLst/>
              <a:cxnLst/>
              <a:rect l="0" t="0" r="r" b="b"/>
              <a:pathLst>
                <a:path w="20676" h="19736">
                  <a:moveTo>
                    <a:pt x="0" y="17848"/>
                  </a:moveTo>
                  <a:lnTo>
                    <a:pt x="4877" y="12644"/>
                  </a:lnTo>
                  <a:cubicBezTo>
                    <a:pt x="3626" y="7414"/>
                    <a:pt x="6074" y="1933"/>
                    <a:pt x="10347" y="401"/>
                  </a:cubicBezTo>
                  <a:cubicBezTo>
                    <a:pt x="14619" y="-1131"/>
                    <a:pt x="19097" y="1866"/>
                    <a:pt x="20348" y="7096"/>
                  </a:cubicBezTo>
                  <a:cubicBezTo>
                    <a:pt x="21600" y="12325"/>
                    <a:pt x="19151" y="17806"/>
                    <a:pt x="14879" y="19338"/>
                  </a:cubicBezTo>
                  <a:cubicBezTo>
                    <a:pt x="11726" y="20469"/>
                    <a:pt x="8327" y="19144"/>
                    <a:pt x="6290" y="15989"/>
                  </a:cubicBezTo>
                  <a:close/>
                  <a:moveTo>
                    <a:pt x="0" y="17848"/>
                  </a:moveTo>
                </a:path>
              </a:pathLst>
            </a:cu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5400000" scaled="1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05" name="Rectangle 5"/>
            <p:cNvSpPr>
              <a:spLocks/>
            </p:cNvSpPr>
            <p:nvPr/>
          </p:nvSpPr>
          <p:spPr bwMode="auto">
            <a:xfrm>
              <a:off x="1292" y="183"/>
              <a:ext cx="212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Fine-grained task expression:  Making parallel work available</a:t>
              </a:r>
            </a:p>
          </p:txBody>
        </p:sp>
      </p:grp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4854575" y="5054600"/>
            <a:ext cx="7499349" cy="1898650"/>
            <a:chOff x="0" y="0"/>
            <a:chExt cx="4724" cy="1196"/>
          </a:xfrm>
        </p:grpSpPr>
        <p:sp>
          <p:nvSpPr>
            <p:cNvPr id="25607" name="AutoShape 7"/>
            <p:cNvSpPr>
              <a:spLocks/>
            </p:cNvSpPr>
            <p:nvPr/>
          </p:nvSpPr>
          <p:spPr bwMode="auto">
            <a:xfrm>
              <a:off x="0" y="0"/>
              <a:ext cx="4724" cy="1196"/>
            </a:xfrm>
            <a:custGeom>
              <a:avLst/>
              <a:gdLst/>
              <a:ahLst/>
              <a:cxnLst/>
              <a:rect l="0" t="0" r="r" b="b"/>
              <a:pathLst>
                <a:path w="20331" h="20551">
                  <a:moveTo>
                    <a:pt x="0" y="0"/>
                  </a:moveTo>
                  <a:lnTo>
                    <a:pt x="7385" y="6092"/>
                  </a:lnTo>
                  <a:cubicBezTo>
                    <a:pt x="11992" y="4366"/>
                    <a:pt x="17420" y="6051"/>
                    <a:pt x="19510" y="9857"/>
                  </a:cubicBezTo>
                  <a:cubicBezTo>
                    <a:pt x="21600" y="13662"/>
                    <a:pt x="19560" y="18147"/>
                    <a:pt x="14954" y="19873"/>
                  </a:cubicBezTo>
                  <a:cubicBezTo>
                    <a:pt x="10347" y="21600"/>
                    <a:pt x="4919" y="19915"/>
                    <a:pt x="2829" y="16109"/>
                  </a:cubicBezTo>
                  <a:cubicBezTo>
                    <a:pt x="1286" y="13300"/>
                    <a:pt x="1962" y="9999"/>
                    <a:pt x="4536" y="7765"/>
                  </a:cubicBezTo>
                  <a:close/>
                  <a:moveTo>
                    <a:pt x="0" y="0"/>
                  </a:moveTo>
                </a:path>
              </a:pathLst>
            </a:cu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5400000" scaled="1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08" name="Rectangle 8"/>
            <p:cNvSpPr>
              <a:spLocks/>
            </p:cNvSpPr>
            <p:nvPr/>
          </p:nvSpPr>
          <p:spPr bwMode="auto">
            <a:xfrm>
              <a:off x="1090" y="556"/>
              <a:ext cx="3016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Producer-consumer synchronization: </a:t>
              </a:r>
              <a:endParaRPr lang="en-US" sz="24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  <a:p>
              <a:pPr algn="l"/>
              <a:r>
                <a:rPr lang="en-US" sz="18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Blocking, unblocking, and restarting</a:t>
              </a:r>
            </a:p>
          </p:txBody>
        </p:sp>
      </p:grp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6959600" y="3733800"/>
            <a:ext cx="5862638" cy="1254126"/>
            <a:chOff x="0" y="0"/>
            <a:chExt cx="3693" cy="790"/>
          </a:xfrm>
        </p:grpSpPr>
        <p:sp>
          <p:nvSpPr>
            <p:cNvPr id="25610" name="AutoShape 10"/>
            <p:cNvSpPr>
              <a:spLocks/>
            </p:cNvSpPr>
            <p:nvPr/>
          </p:nvSpPr>
          <p:spPr bwMode="auto">
            <a:xfrm>
              <a:off x="0" y="0"/>
              <a:ext cx="3693" cy="790"/>
            </a:xfrm>
            <a:custGeom>
              <a:avLst/>
              <a:gdLst/>
              <a:ahLst/>
              <a:cxnLst/>
              <a:rect l="0" t="0" r="r" b="b"/>
              <a:pathLst>
                <a:path w="19723" h="19263">
                  <a:moveTo>
                    <a:pt x="0" y="1773"/>
                  </a:moveTo>
                  <a:lnTo>
                    <a:pt x="3572" y="2244"/>
                  </a:lnTo>
                  <a:cubicBezTo>
                    <a:pt x="7739" y="-1169"/>
                    <a:pt x="13943" y="-629"/>
                    <a:pt x="17430" y="3450"/>
                  </a:cubicBezTo>
                  <a:cubicBezTo>
                    <a:pt x="20917" y="7530"/>
                    <a:pt x="20365" y="13604"/>
                    <a:pt x="16198" y="17018"/>
                  </a:cubicBezTo>
                  <a:cubicBezTo>
                    <a:pt x="12031" y="20431"/>
                    <a:pt x="5826" y="19891"/>
                    <a:pt x="2340" y="15812"/>
                  </a:cubicBezTo>
                  <a:cubicBezTo>
                    <a:pt x="-234" y="12801"/>
                    <a:pt x="-683" y="8562"/>
                    <a:pt x="1205" y="5098"/>
                  </a:cubicBezTo>
                  <a:close/>
                  <a:moveTo>
                    <a:pt x="0" y="1773"/>
                  </a:moveTo>
                </a:path>
              </a:pathLst>
            </a:cu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5400000" scaled="1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11" name="Rectangle 11"/>
            <p:cNvSpPr>
              <a:spLocks/>
            </p:cNvSpPr>
            <p:nvPr/>
          </p:nvSpPr>
          <p:spPr bwMode="auto">
            <a:xfrm>
              <a:off x="548" y="195"/>
              <a:ext cx="260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Fine-grained task instantiation: Finding, claiming, and beginning work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Tree Traverse: … and why we care.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647700" y="1874838"/>
            <a:ext cx="11709400" cy="6437312"/>
          </a:xfrm>
          <a:ln/>
        </p:spPr>
        <p:txBody>
          <a:bodyPr/>
          <a:lstStyle/>
          <a:p>
            <a:pPr marL="304753" indent="-304753">
              <a:lnSpc>
                <a:spcPct val="80000"/>
              </a:lnSpc>
              <a:spcBef>
                <a:spcPct val="0"/>
              </a:spcBef>
            </a:pPr>
            <a:r>
              <a:rPr lang="en-US" sz="3800"/>
              <a:t>Captures the foundations for implementing most forms of irregular parallelism:</a:t>
            </a:r>
          </a:p>
          <a:p>
            <a:pPr lvl="1">
              <a:lnSpc>
                <a:spcPct val="80000"/>
              </a:lnSpc>
            </a:pPr>
            <a:r>
              <a:rPr lang="en-US"/>
              <a:t>Recursion</a:t>
            </a:r>
          </a:p>
          <a:p>
            <a:pPr lvl="2">
              <a:lnSpc>
                <a:spcPct val="80000"/>
              </a:lnSpc>
            </a:pPr>
            <a:r>
              <a:rPr lang="en-US"/>
              <a:t>Every irregular divide &amp; conquer algorithm</a:t>
            </a:r>
          </a:p>
          <a:p>
            <a:pPr lvl="1">
              <a:lnSpc>
                <a:spcPct val="80000"/>
              </a:lnSpc>
            </a:pPr>
            <a:r>
              <a:rPr lang="en-US"/>
              <a:t>Loops</a:t>
            </a:r>
          </a:p>
          <a:p>
            <a:pPr lvl="2">
              <a:lnSpc>
                <a:spcPct val="80000"/>
              </a:lnSpc>
            </a:pPr>
            <a:r>
              <a:rPr lang="en-US"/>
              <a:t>On a large, non-uniform system we need dynamic scheduling to get good load balance</a:t>
            </a:r>
          </a:p>
          <a:p>
            <a:pPr lvl="3">
              <a:lnSpc>
                <a:spcPct val="80000"/>
              </a:lnSpc>
            </a:pPr>
            <a:r>
              <a:rPr lang="en-US"/>
              <a:t>divide and conquer the iteration space, ideally respecting locality where possible </a:t>
            </a:r>
            <a:r>
              <a:rPr lang="en-US">
                <a:latin typeface="Calibri Italic" charset="0"/>
                <a:cs typeface="Calibri Italic" charset="0"/>
                <a:sym typeface="Calibri Italic" charset="0"/>
              </a:rPr>
              <a:t>a la </a:t>
            </a:r>
            <a:r>
              <a:rPr lang="en-US"/>
              <a:t>Cilk or loop future.</a:t>
            </a:r>
          </a:p>
          <a:p>
            <a:pPr lvl="1">
              <a:lnSpc>
                <a:spcPct val="80000"/>
              </a:lnSpc>
            </a:pPr>
            <a:r>
              <a:rPr lang="en-US"/>
              <a:t>Nested parallelism</a:t>
            </a:r>
          </a:p>
          <a:p>
            <a:pPr lvl="2">
              <a:lnSpc>
                <a:spcPct val="80000"/>
              </a:lnSpc>
            </a:pPr>
            <a:r>
              <a:rPr lang="en-US"/>
              <a:t>Nested loops or function calls also require dynamic scheduling</a:t>
            </a:r>
          </a:p>
          <a:p>
            <a:pPr lvl="1">
              <a:lnSpc>
                <a:spcPct val="80000"/>
              </a:lnSpc>
            </a:pPr>
            <a:r>
              <a:rPr lang="en-US"/>
              <a:t>Dataflow</a:t>
            </a:r>
          </a:p>
          <a:p>
            <a:pPr lvl="2">
              <a:lnSpc>
                <a:spcPct val="80000"/>
              </a:lnSpc>
            </a:pPr>
            <a:r>
              <a:rPr lang="en-US"/>
              <a:t>Producer-consumer synchronization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Cray XMT Performance</a:t>
            </a:r>
            <a:br>
              <a:rPr lang="en-US"/>
            </a:br>
            <a:r>
              <a:rPr lang="en-US" sz="2800"/>
              <a:t>Nodes per second vs Imbalance for S=200M, D=2..128 on 4-128 processors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4" y="2273303"/>
            <a:ext cx="8990013" cy="643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/>
          </p:cNvSpPr>
          <p:nvPr/>
        </p:nvSpPr>
        <p:spPr bwMode="auto">
          <a:xfrm>
            <a:off x="9231313" y="2755900"/>
            <a:ext cx="584201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094" tIns="38094" rIns="38094" bIns="38094"/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4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9644063" y="3390901"/>
            <a:ext cx="584201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094" tIns="38094" rIns="38094" bIns="38094"/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8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9326564" y="4164014"/>
            <a:ext cx="14097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094" tIns="38094" rIns="38094" bIns="38094"/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16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9021766" y="5021264"/>
            <a:ext cx="1193801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094" tIns="38094" rIns="38094" bIns="38094"/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32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9231315" y="6170613"/>
            <a:ext cx="1168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094" tIns="38094" rIns="38094" bIns="38094"/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64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9428163" y="7334251"/>
            <a:ext cx="12319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094" tIns="38094" rIns="38094" bIns="38094"/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Our goal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04753" indent="-304753">
              <a:spcBef>
                <a:spcPct val="0"/>
              </a:spcBef>
            </a:pPr>
            <a:r>
              <a:rPr lang="en-US"/>
              <a:t>Beat the per node performance on Tree Traverse of Cray XMT as we scale up.</a:t>
            </a:r>
          </a:p>
          <a:p>
            <a:pPr lvl="1"/>
            <a:r>
              <a:rPr lang="en-US"/>
              <a:t>This will indicate we have a runtime system that is at least as capable and scalable across all forms of irregular parallelism.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Benchmark Zoo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Microbenchmarks (worst case performance)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List chasing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Imbalanced tree traversal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Applications (common case performance)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Betweenness centrality (Brandes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algorithm)</a:t>
            </a:r>
          </a:p>
          <a:p>
            <a:pPr lvl="2">
              <a:buFontTx/>
              <a:buBlip>
                <a:blip r:embed="rId4"/>
              </a:buBlip>
            </a:pPr>
            <a:r>
              <a:rPr lang="en-US"/>
              <a:t>Multiple nodes with aggregation</a:t>
            </a:r>
          </a:p>
          <a:p>
            <a:pPr lvl="2">
              <a:buFontTx/>
              <a:buBlip>
                <a:blip r:embed="rId4"/>
              </a:buBlip>
            </a:pPr>
            <a:r>
              <a:rPr lang="en-US"/>
              <a:t>Coarse- and fine-grained tasks</a:t>
            </a:r>
          </a:p>
          <a:p>
            <a:pPr lvl="2">
              <a:buFontTx/>
              <a:buBlip>
                <a:blip r:embed="rId4"/>
              </a:buBlip>
            </a:pPr>
            <a:r>
              <a:rPr lang="en-US"/>
              <a:t>Block transfers as well as word requests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More to come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7FFE-AC90-B84B-AF68-0D868DFA9B42}" type="slidenum">
              <a:rPr lang="en-US"/>
              <a:pPr/>
              <a:t>18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A9B09599-DED5-0447-90F7-27A82A427891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18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0F686E70-8ABB-354E-A64B-B410CF903A18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19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 algn="ctr"/>
            <a:r>
              <a:rPr lang="en-US"/>
              <a:t>Components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1643361" cy="5540587"/>
          </a:xfrm>
          <a:ln/>
        </p:spPr>
        <p:txBody>
          <a:bodyPr/>
          <a:lstStyle/>
          <a:p>
            <a:pPr marL="304753" indent="-304753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UW – started 9/30/2010 –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softxmt.cs.washington.edu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Graduate Students:</a:t>
            </a:r>
          </a:p>
          <a:p>
            <a:pPr lvl="2">
              <a:lnSpc>
                <a:spcPct val="90000"/>
              </a:lnSpc>
              <a:spcBef>
                <a:spcPts val="501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Brandon Holt – languages, Chapel</a:t>
            </a:r>
          </a:p>
          <a:p>
            <a:pPr lvl="2">
              <a:lnSpc>
                <a:spcPct val="90000"/>
              </a:lnSpc>
              <a:spcBef>
                <a:spcPts val="501"/>
              </a:spcBef>
              <a:buClr>
                <a:srgbClr val="3F3F3F"/>
              </a:buClr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Andrew Hunter – on leave at Google 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coroutine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library (</a:t>
            </a:r>
            <a:r>
              <a:rPr lang="ja-JP" altLang="en-US" sz="200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green threads</a:t>
            </a:r>
            <a:r>
              <a:rPr lang="ja-JP" altLang="en-US" sz="2000" dirty="0">
                <a:latin typeface="Arial" pitchFamily="34" charset="0"/>
                <a:cs typeface="Arial" pitchFamily="34" charset="0"/>
              </a:rPr>
              <a:t>”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)]</a:t>
            </a:r>
          </a:p>
          <a:p>
            <a:pPr lvl="2">
              <a:lnSpc>
                <a:spcPct val="90000"/>
              </a:lnSpc>
              <a:spcBef>
                <a:spcPts val="501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Brandon Myers – architecture, FPGAs</a:t>
            </a:r>
          </a:p>
          <a:p>
            <a:pPr lvl="2">
              <a:lnSpc>
                <a:spcPct val="90000"/>
              </a:lnSpc>
              <a:spcBef>
                <a:spcPts val="501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Calibri Bold" charset="0"/>
              </a:rPr>
              <a:t>Jacob Nelson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systems, FPGAs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Postdocs:</a:t>
            </a:r>
          </a:p>
          <a:p>
            <a:pPr lvl="2">
              <a:lnSpc>
                <a:spcPct val="90000"/>
              </a:lnSpc>
              <a:spcBef>
                <a:spcPts val="501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&lt;TBD&gt; --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Tilera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Runtime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Faculty:</a:t>
            </a:r>
          </a:p>
          <a:p>
            <a:pPr lvl="2">
              <a:lnSpc>
                <a:spcPct val="90000"/>
              </a:lnSpc>
              <a:spcBef>
                <a:spcPts val="501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Luis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Ceze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– programming &amp; reliability of multicore systems</a:t>
            </a:r>
          </a:p>
          <a:p>
            <a:pPr lvl="2">
              <a:lnSpc>
                <a:spcPct val="90000"/>
              </a:lnSpc>
              <a:spcBef>
                <a:spcPts val="501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Carl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Ebeling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– FPGA technologies</a:t>
            </a:r>
          </a:p>
          <a:p>
            <a:pPr lvl="2">
              <a:lnSpc>
                <a:spcPct val="90000"/>
              </a:lnSpc>
              <a:spcBef>
                <a:spcPts val="501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Dan Grossman – programming language implementation</a:t>
            </a:r>
          </a:p>
          <a:p>
            <a:pPr lvl="2">
              <a:lnSpc>
                <a:spcPct val="90000"/>
              </a:lnSpc>
              <a:spcBef>
                <a:spcPts val="501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Calibri Bold" charset="0"/>
              </a:rPr>
              <a:t>Mark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Calibri Bold" charset="0"/>
              </a:rPr>
              <a:t>Oskin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– parallel architecture</a:t>
            </a:r>
          </a:p>
          <a:p>
            <a:pPr marL="304753" indent="-304753"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Independent</a:t>
            </a:r>
          </a:p>
          <a:p>
            <a:pPr lvl="1">
              <a:lnSpc>
                <a:spcPct val="90000"/>
              </a:lnSpc>
              <a:spcBef>
                <a:spcPts val="501"/>
              </a:spcBef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Preston Briggs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preston@cs.washington.edu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8AF46-CAE6-4548-BB36-7DBAB1EC213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EE8A7-1C55-364E-BCCA-E52919D7B0E1}" type="slidenum">
              <a:rPr lang="en-US"/>
              <a:pPr/>
              <a:t>20</a:t>
            </a:fld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SoftXMT runtime components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524004"/>
            <a:ext cx="4711700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Global memory manager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Responsibilities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track outstanding global requests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aggregate requests 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perform atomic operations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assist with thread scheduling 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Three stages of implementation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Software-only: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idealized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NIC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Software + NIC hardware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FPGA accelerator?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B9665-38E5-D447-B2CD-C2661890B994}" type="slidenum">
              <a:rPr lang="en-US"/>
              <a:pPr/>
              <a:t>21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1381125"/>
            <a:ext cx="5359400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ED6D-20F7-E640-83F3-0AAC73BB91E9}" type="slidenum">
              <a:rPr lang="en-US"/>
              <a:pPr/>
              <a:t>22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Delegate cores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8504" y="2387600"/>
            <a:ext cx="11645899" cy="1498600"/>
          </a:xfrm>
          <a:ln/>
        </p:spPr>
        <p:txBody>
          <a:bodyPr/>
          <a:lstStyle/>
          <a:p>
            <a:pPr>
              <a:buFontTx/>
              <a:buBlip>
                <a:blip r:embed="rId4"/>
              </a:buBlip>
            </a:pPr>
            <a:r>
              <a:rPr lang="en-US"/>
              <a:t>Abstraction of ideal RDMA-capable network interface</a:t>
            </a:r>
          </a:p>
          <a:p>
            <a:pPr lvl="1">
              <a:buFontTx/>
              <a:buBlip>
                <a:blip r:embed="rId5"/>
              </a:buBlip>
            </a:pPr>
            <a:r>
              <a:rPr lang="en-US" sz="3400"/>
              <a:t>Accelerates atomic accesses, allows for aggregation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24313"/>
            <a:ext cx="1244600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4824" name="AutoShape 8"/>
          <p:cNvSpPr>
            <a:spLocks/>
          </p:cNvSpPr>
          <p:nvPr/>
        </p:nvSpPr>
        <p:spPr bwMode="auto">
          <a:xfrm>
            <a:off x="1955804" y="5648328"/>
            <a:ext cx="1076325" cy="63976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85" y="5064"/>
                </a:moveTo>
                <a:lnTo>
                  <a:pt x="12884" y="6743"/>
                </a:lnTo>
                <a:lnTo>
                  <a:pt x="13204" y="0"/>
                </a:lnTo>
                <a:lnTo>
                  <a:pt x="21600" y="11997"/>
                </a:lnTo>
                <a:lnTo>
                  <a:pt x="12178" y="21600"/>
                </a:lnTo>
                <a:lnTo>
                  <a:pt x="12498" y="14857"/>
                </a:lnTo>
                <a:lnTo>
                  <a:pt x="0" y="13178"/>
                </a:lnTo>
                <a:close/>
                <a:moveTo>
                  <a:pt x="385" y="5064"/>
                </a:moveTo>
              </a:path>
            </a:pathLst>
          </a:cu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64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5" name="AutoShape 9"/>
          <p:cNvSpPr>
            <a:spLocks/>
          </p:cNvSpPr>
          <p:nvPr/>
        </p:nvSpPr>
        <p:spPr bwMode="auto">
          <a:xfrm>
            <a:off x="1955800" y="6350004"/>
            <a:ext cx="1077914" cy="6381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8747"/>
                </a:moveTo>
                <a:lnTo>
                  <a:pt x="12478" y="6743"/>
                </a:lnTo>
                <a:lnTo>
                  <a:pt x="12098" y="0"/>
                </a:lnTo>
                <a:lnTo>
                  <a:pt x="21600" y="9372"/>
                </a:lnTo>
                <a:lnTo>
                  <a:pt x="13314" y="21600"/>
                </a:lnTo>
                <a:lnTo>
                  <a:pt x="12935" y="14857"/>
                </a:lnTo>
                <a:lnTo>
                  <a:pt x="457" y="16861"/>
                </a:lnTo>
                <a:close/>
                <a:moveTo>
                  <a:pt x="0" y="8747"/>
                </a:moveTo>
              </a:path>
            </a:pathLst>
          </a:cu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50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5434013" y="4859341"/>
            <a:ext cx="2762250" cy="952501"/>
            <a:chOff x="0" y="0"/>
            <a:chExt cx="1739" cy="600"/>
          </a:xfrm>
        </p:grpSpPr>
        <p:sp>
          <p:nvSpPr>
            <p:cNvPr id="34827" name="AutoShape 11"/>
            <p:cNvSpPr>
              <a:spLocks/>
            </p:cNvSpPr>
            <p:nvPr/>
          </p:nvSpPr>
          <p:spPr bwMode="auto">
            <a:xfrm>
              <a:off x="0" y="196"/>
              <a:ext cx="1604" cy="404"/>
            </a:xfrm>
            <a:prstGeom prst="rightArrow">
              <a:avLst>
                <a:gd name="adj1" fmla="val 37574"/>
                <a:gd name="adj2" fmla="val 48949"/>
              </a:avLst>
            </a:pr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8" name="AutoShape 12"/>
            <p:cNvSpPr>
              <a:spLocks/>
            </p:cNvSpPr>
            <p:nvPr/>
          </p:nvSpPr>
          <p:spPr bwMode="auto">
            <a:xfrm>
              <a:off x="135" y="0"/>
              <a:ext cx="1604" cy="404"/>
            </a:xfrm>
            <a:prstGeom prst="rightArrow">
              <a:avLst>
                <a:gd name="adj1" fmla="val 37574"/>
                <a:gd name="adj2" fmla="val 48949"/>
              </a:avLst>
            </a:pr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4829" name="AutoShape 13"/>
          <p:cNvSpPr>
            <a:spLocks/>
          </p:cNvSpPr>
          <p:nvPr/>
        </p:nvSpPr>
        <p:spPr bwMode="auto">
          <a:xfrm>
            <a:off x="9713918" y="4814888"/>
            <a:ext cx="701675" cy="977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8826"/>
                </a:moveTo>
                <a:lnTo>
                  <a:pt x="10022" y="7025"/>
                </a:lnTo>
                <a:lnTo>
                  <a:pt x="4768" y="4720"/>
                </a:lnTo>
                <a:lnTo>
                  <a:pt x="20328" y="0"/>
                </a:lnTo>
                <a:lnTo>
                  <a:pt x="21600" y="12104"/>
                </a:lnTo>
                <a:lnTo>
                  <a:pt x="16345" y="9799"/>
                </a:lnTo>
                <a:lnTo>
                  <a:pt x="6323" y="21600"/>
                </a:lnTo>
                <a:close/>
                <a:moveTo>
                  <a:pt x="0" y="18826"/>
                </a:moveTo>
              </a:path>
            </a:pathLst>
          </a:cu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0" name="AutoShape 14"/>
          <p:cNvSpPr>
            <a:spLocks/>
          </p:cNvSpPr>
          <p:nvPr/>
        </p:nvSpPr>
        <p:spPr bwMode="auto">
          <a:xfrm>
            <a:off x="10113963" y="5119690"/>
            <a:ext cx="703262" cy="9794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754"/>
                </a:moveTo>
                <a:lnTo>
                  <a:pt x="11647" y="14561"/>
                </a:lnTo>
                <a:lnTo>
                  <a:pt x="16933" y="16849"/>
                </a:lnTo>
                <a:lnTo>
                  <a:pt x="1372" y="21600"/>
                </a:lnTo>
                <a:lnTo>
                  <a:pt x="0" y="9519"/>
                </a:lnTo>
                <a:lnTo>
                  <a:pt x="5286" y="11807"/>
                </a:lnTo>
                <a:lnTo>
                  <a:pt x="15239" y="0"/>
                </a:lnTo>
                <a:close/>
                <a:moveTo>
                  <a:pt x="21600" y="2754"/>
                </a:moveTo>
              </a:path>
            </a:pathLst>
          </a:cu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4831" name="Group 15"/>
          <p:cNvGrpSpPr>
            <a:grpSpLocks/>
          </p:cNvGrpSpPr>
          <p:nvPr/>
        </p:nvGrpSpPr>
        <p:grpSpPr bwMode="auto">
          <a:xfrm>
            <a:off x="5153026" y="6883402"/>
            <a:ext cx="2762250" cy="952501"/>
            <a:chOff x="0" y="0"/>
            <a:chExt cx="1739" cy="600"/>
          </a:xfrm>
        </p:grpSpPr>
        <p:sp>
          <p:nvSpPr>
            <p:cNvPr id="34832" name="AutoShape 16"/>
            <p:cNvSpPr>
              <a:spLocks/>
            </p:cNvSpPr>
            <p:nvPr/>
          </p:nvSpPr>
          <p:spPr bwMode="auto">
            <a:xfrm>
              <a:off x="135" y="0"/>
              <a:ext cx="1604" cy="40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857"/>
                  </a:moveTo>
                  <a:lnTo>
                    <a:pt x="3781" y="14857"/>
                  </a:lnTo>
                  <a:lnTo>
                    <a:pt x="3781" y="21600"/>
                  </a:lnTo>
                  <a:lnTo>
                    <a:pt x="0" y="10800"/>
                  </a:lnTo>
                  <a:lnTo>
                    <a:pt x="3781" y="0"/>
                  </a:lnTo>
                  <a:lnTo>
                    <a:pt x="3781" y="6743"/>
                  </a:lnTo>
                  <a:lnTo>
                    <a:pt x="21600" y="6743"/>
                  </a:lnTo>
                  <a:close/>
                  <a:moveTo>
                    <a:pt x="21600" y="14857"/>
                  </a:moveTo>
                </a:path>
              </a:pathLst>
            </a:cu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33" name="AutoShape 17"/>
            <p:cNvSpPr>
              <a:spLocks/>
            </p:cNvSpPr>
            <p:nvPr/>
          </p:nvSpPr>
          <p:spPr bwMode="auto">
            <a:xfrm>
              <a:off x="0" y="196"/>
              <a:ext cx="1604" cy="40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857"/>
                  </a:moveTo>
                  <a:lnTo>
                    <a:pt x="3781" y="14857"/>
                  </a:lnTo>
                  <a:lnTo>
                    <a:pt x="3781" y="21600"/>
                  </a:lnTo>
                  <a:lnTo>
                    <a:pt x="0" y="10800"/>
                  </a:lnTo>
                  <a:lnTo>
                    <a:pt x="3781" y="0"/>
                  </a:lnTo>
                  <a:lnTo>
                    <a:pt x="3781" y="6743"/>
                  </a:lnTo>
                  <a:lnTo>
                    <a:pt x="21600" y="6743"/>
                  </a:lnTo>
                  <a:close/>
                  <a:moveTo>
                    <a:pt x="21600" y="14857"/>
                  </a:moveTo>
                </a:path>
              </a:pathLst>
            </a:cu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4834" name="AutoShape 18"/>
          <p:cNvSpPr>
            <a:spLocks/>
          </p:cNvSpPr>
          <p:nvPr/>
        </p:nvSpPr>
        <p:spPr bwMode="auto">
          <a:xfrm>
            <a:off x="1895475" y="6154739"/>
            <a:ext cx="1077914" cy="6365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1679"/>
                </a:moveTo>
                <a:lnTo>
                  <a:pt x="9200" y="14857"/>
                </a:lnTo>
                <a:lnTo>
                  <a:pt x="9802" y="21600"/>
                </a:lnTo>
                <a:lnTo>
                  <a:pt x="0" y="13066"/>
                </a:lnTo>
                <a:lnTo>
                  <a:pt x="7875" y="0"/>
                </a:lnTo>
                <a:lnTo>
                  <a:pt x="8476" y="6743"/>
                </a:lnTo>
                <a:lnTo>
                  <a:pt x="20876" y="3565"/>
                </a:lnTo>
                <a:close/>
                <a:moveTo>
                  <a:pt x="21600" y="11679"/>
                </a:moveTo>
              </a:path>
            </a:pathLst>
          </a:cu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4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5" name="AutoShape 19"/>
          <p:cNvSpPr>
            <a:spLocks/>
          </p:cNvSpPr>
          <p:nvPr/>
        </p:nvSpPr>
        <p:spPr bwMode="auto">
          <a:xfrm>
            <a:off x="1895479" y="5749927"/>
            <a:ext cx="1076325" cy="6365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981" y="17574"/>
                </a:moveTo>
                <a:lnTo>
                  <a:pt x="8551" y="14857"/>
                </a:lnTo>
                <a:lnTo>
                  <a:pt x="8036" y="21600"/>
                </a:lnTo>
                <a:lnTo>
                  <a:pt x="0" y="8863"/>
                </a:lnTo>
                <a:lnTo>
                  <a:pt x="9684" y="0"/>
                </a:lnTo>
                <a:lnTo>
                  <a:pt x="9170" y="6743"/>
                </a:lnTo>
                <a:lnTo>
                  <a:pt x="21600" y="9460"/>
                </a:lnTo>
                <a:close/>
                <a:moveTo>
                  <a:pt x="20981" y="17574"/>
                </a:moveTo>
              </a:path>
            </a:pathLst>
          </a:cu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662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6" name="AutoShape 20"/>
          <p:cNvSpPr>
            <a:spLocks/>
          </p:cNvSpPr>
          <p:nvPr/>
        </p:nvSpPr>
        <p:spPr bwMode="auto">
          <a:xfrm>
            <a:off x="9459917" y="4846638"/>
            <a:ext cx="701675" cy="977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8826"/>
                </a:moveTo>
                <a:lnTo>
                  <a:pt x="10022" y="7025"/>
                </a:lnTo>
                <a:lnTo>
                  <a:pt x="4768" y="4720"/>
                </a:lnTo>
                <a:lnTo>
                  <a:pt x="20328" y="0"/>
                </a:lnTo>
                <a:lnTo>
                  <a:pt x="21600" y="12104"/>
                </a:lnTo>
                <a:lnTo>
                  <a:pt x="16345" y="9799"/>
                </a:lnTo>
                <a:lnTo>
                  <a:pt x="6323" y="21600"/>
                </a:lnTo>
                <a:close/>
                <a:moveTo>
                  <a:pt x="0" y="18826"/>
                </a:moveTo>
              </a:path>
            </a:pathLst>
          </a:cu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7" name="AutoShape 21"/>
          <p:cNvSpPr>
            <a:spLocks/>
          </p:cNvSpPr>
          <p:nvPr/>
        </p:nvSpPr>
        <p:spPr bwMode="auto">
          <a:xfrm>
            <a:off x="10342565" y="5006975"/>
            <a:ext cx="676275" cy="977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574"/>
                </a:moveTo>
                <a:lnTo>
                  <a:pt x="11261" y="14434"/>
                </a:lnTo>
                <a:lnTo>
                  <a:pt x="16372" y="16573"/>
                </a:lnTo>
                <a:lnTo>
                  <a:pt x="817" y="21600"/>
                </a:lnTo>
                <a:lnTo>
                  <a:pt x="0" y="9720"/>
                </a:lnTo>
                <a:lnTo>
                  <a:pt x="5111" y="11859"/>
                </a:lnTo>
                <a:lnTo>
                  <a:pt x="15450" y="0"/>
                </a:lnTo>
                <a:close/>
                <a:moveTo>
                  <a:pt x="21600" y="2574"/>
                </a:moveTo>
              </a:path>
            </a:pathLst>
          </a:cu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Delegate performance experiments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Experiment setup: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List chasing on 5 cores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All requests go through delegate on 6th core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Requests sent to delegate in batches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Previous results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~5 million requests per second through delegate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Goals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More than network card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limit of 20 Mreq/s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Near single-core DRAM limit of ~100 Mreq/s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D3B6E-F568-D441-A06A-93DFB298A2D3}" type="slidenum">
              <a:rPr lang="en-US"/>
              <a:pPr/>
              <a:t>23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09A54-C4E5-6648-86B4-CB10D25B520D}" type="slidenum">
              <a:rPr lang="en-US"/>
              <a:pPr/>
              <a:t>24</a:t>
            </a:fld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Delegate performance is no longer a bottleneck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6" y="2008188"/>
            <a:ext cx="11117264" cy="750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AutoShape 7"/>
          <p:cNvSpPr>
            <a:spLocks/>
          </p:cNvSpPr>
          <p:nvPr/>
        </p:nvSpPr>
        <p:spPr bwMode="auto">
          <a:xfrm>
            <a:off x="6426200" y="4165601"/>
            <a:ext cx="2133601" cy="1536700"/>
          </a:xfrm>
          <a:custGeom>
            <a:avLst/>
            <a:gdLst/>
            <a:ahLst/>
            <a:cxnLst/>
            <a:rect l="0" t="0" r="r" b="b"/>
            <a:pathLst>
              <a:path w="20736" h="15937">
                <a:moveTo>
                  <a:pt x="-864" y="-5663"/>
                </a:moveTo>
                <a:lnTo>
                  <a:pt x="440" y="1136"/>
                </a:lnTo>
                <a:cubicBezTo>
                  <a:pt x="163" y="1562"/>
                  <a:pt x="0" y="2077"/>
                  <a:pt x="0" y="2635"/>
                </a:cubicBezTo>
                <a:lnTo>
                  <a:pt x="0" y="13303"/>
                </a:lnTo>
                <a:cubicBezTo>
                  <a:pt x="0" y="14758"/>
                  <a:pt x="1105" y="15937"/>
                  <a:pt x="2469" y="15937"/>
                </a:cubicBezTo>
                <a:lnTo>
                  <a:pt x="18267" y="15937"/>
                </a:lnTo>
                <a:cubicBezTo>
                  <a:pt x="19631" y="15937"/>
                  <a:pt x="20736" y="14758"/>
                  <a:pt x="20736" y="13303"/>
                </a:cubicBezTo>
                <a:lnTo>
                  <a:pt x="20736" y="2635"/>
                </a:lnTo>
                <a:cubicBezTo>
                  <a:pt x="20736" y="1180"/>
                  <a:pt x="19631" y="0"/>
                  <a:pt x="18267" y="0"/>
                </a:cubicBezTo>
                <a:lnTo>
                  <a:pt x="2831" y="0"/>
                </a:lnTo>
                <a:lnTo>
                  <a:pt x="-864" y="-5663"/>
                </a:lnTo>
                <a:close/>
                <a:moveTo>
                  <a:pt x="-864" y="-5663"/>
                </a:moveTo>
              </a:path>
            </a:pathLst>
          </a:custGeom>
          <a:solidFill>
            <a:schemeClr val="accent1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791" tIns="50791" rIns="50791" bIns="50791" anchor="ctr"/>
          <a:lstStyle/>
          <a:p>
            <a:r>
              <a:rPr lang="en-US" sz="240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Faster than network interface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Exploring network performance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Two hardware vendors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Mellanox ConnectX-2 40Gbit Infiniband</a:t>
            </a:r>
          </a:p>
          <a:p>
            <a:pPr lvl="2">
              <a:buFontTx/>
              <a:buBlip>
                <a:blip r:embed="rId4"/>
              </a:buBlip>
            </a:pPr>
            <a:r>
              <a:rPr lang="en-US"/>
              <a:t>Thanks to HPC Advisory Council for access</a:t>
            </a:r>
          </a:p>
          <a:p>
            <a:pPr lvl="2">
              <a:buFontTx/>
              <a:buBlip>
                <a:blip r:embed="rId4"/>
              </a:buBlip>
            </a:pPr>
            <a:r>
              <a:rPr lang="ja-JP" altLang="en-US">
                <a:latin typeface="Arial"/>
              </a:rPr>
              <a:t>“</a:t>
            </a:r>
            <a:r>
              <a:rPr lang="en-US"/>
              <a:t>off-load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architecture</a:t>
            </a:r>
          </a:p>
          <a:p>
            <a:pPr lvl="2">
              <a:buFontTx/>
              <a:buBlip>
                <a:blip r:embed="rId4"/>
              </a:buBlip>
            </a:pPr>
            <a:r>
              <a:rPr lang="ja-JP" altLang="en-US">
                <a:latin typeface="Arial"/>
              </a:rPr>
              <a:t>“</a:t>
            </a:r>
            <a:r>
              <a:rPr lang="en-US"/>
              <a:t>Verbs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API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QLogic TrueScale 40Gbit Infiniband</a:t>
            </a:r>
          </a:p>
          <a:p>
            <a:pPr lvl="2">
              <a:buFontTx/>
              <a:buBlip>
                <a:blip r:embed="rId4"/>
              </a:buBlip>
            </a:pPr>
            <a:r>
              <a:rPr lang="ja-JP" altLang="en-US">
                <a:latin typeface="Arial"/>
              </a:rPr>
              <a:t>“</a:t>
            </a:r>
            <a:r>
              <a:rPr lang="en-US"/>
              <a:t>on-load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architecture</a:t>
            </a:r>
          </a:p>
          <a:p>
            <a:pPr lvl="2">
              <a:buFontTx/>
              <a:buBlip>
                <a:blip r:embed="rId4"/>
              </a:buBlip>
            </a:pPr>
            <a:r>
              <a:rPr lang="ja-JP" altLang="en-US">
                <a:latin typeface="Arial"/>
              </a:rPr>
              <a:t>“</a:t>
            </a:r>
            <a:r>
              <a:rPr lang="en-US"/>
              <a:t>PSM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API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GASNet for job setup/teardown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1BF9B-DCCF-C64B-AD18-CC4D3F7EB168}" type="slidenum">
              <a:rPr lang="en-US"/>
              <a:pPr/>
              <a:t>25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Measuring raw network performance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Experiment setup: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List chasing on two nodes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One node chases lists in other node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memory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Goal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Approach peak network card performance: ~20 Mreq/s per node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18E33-47A4-FC42-905F-22FB500820AA}" type="slidenum">
              <a:rPr lang="en-US"/>
              <a:pPr/>
              <a:t>26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7BEFA-7F44-BB46-ABBA-5B30B78538BB}" type="slidenum">
              <a:rPr lang="en-US"/>
              <a:pPr/>
              <a:t>27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Raw message rate</a:t>
            </a: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333500"/>
            <a:ext cx="6858000" cy="815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Measuring aggregation performance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Experiment setup: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List chasing on two nodes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One node chases lists in other node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memory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Requests are delayed to form an aggregate message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Goal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Approach bandwidth-saturating message rate: ~250 Mreq/s per node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76743-75CA-3F49-945C-0773D3173D01}" type="slidenum">
              <a:rPr lang="en-US"/>
              <a:pPr/>
              <a:t>28</a:t>
            </a:fld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75EF-4E2C-214A-94F0-767E8A269822}" type="slidenum">
              <a:rPr lang="en-US"/>
              <a:pPr/>
              <a:t>29</a:t>
            </a:fld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Aggregate message rate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1765303"/>
            <a:ext cx="10821988" cy="786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Shaping Activities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2357100" cy="5965825"/>
          </a:xfrm>
          <a:ln/>
        </p:spPr>
        <p:txBody>
          <a:bodyPr/>
          <a:lstStyle/>
          <a:p>
            <a:pPr marL="304753" indent="-304753"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Blue Waters</a:t>
            </a:r>
            <a:endParaRPr lang="en-US" dirty="0"/>
          </a:p>
          <a:p>
            <a:pPr marL="304753" indent="-304753">
              <a:lnSpc>
                <a:spcPct val="90000"/>
              </a:lnSpc>
              <a:spcBef>
                <a:spcPts val="700"/>
              </a:spcBef>
            </a:pPr>
            <a:r>
              <a:rPr lang="en-US" sz="2800" dirty="0" err="1"/>
              <a:t>Tilera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700"/>
              </a:spcBef>
            </a:pPr>
            <a:r>
              <a:rPr lang="en-US" sz="2800" dirty="0"/>
              <a:t>Still recruiting a postdoc to study latency tolerance</a:t>
            </a:r>
            <a:endParaRPr lang="en-US" dirty="0"/>
          </a:p>
          <a:p>
            <a:pPr marL="304753" indent="-304753">
              <a:lnSpc>
                <a:spcPct val="90000"/>
              </a:lnSpc>
              <a:spcBef>
                <a:spcPts val="700"/>
              </a:spcBef>
            </a:pPr>
            <a:r>
              <a:rPr lang="en-US" sz="2800" dirty="0"/>
              <a:t>"</a:t>
            </a:r>
            <a:r>
              <a:rPr lang="en-US" sz="2800" dirty="0" err="1"/>
              <a:t>Jumpthreads</a:t>
            </a:r>
            <a:r>
              <a:rPr lang="en-US" sz="2800" dirty="0"/>
              <a:t>: software multithreading for latency tolerance</a:t>
            </a:r>
            <a:r>
              <a:rPr lang="ja-JP" altLang="en-US" sz="2800" dirty="0">
                <a:latin typeface="Arial"/>
              </a:rPr>
              <a:t>”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Andrew Hunter submitted to </a:t>
            </a:r>
            <a:r>
              <a:rPr lang="en-US" sz="2400" dirty="0" err="1"/>
              <a:t>PPoPP</a:t>
            </a:r>
            <a:r>
              <a:rPr lang="en-US" sz="2400" dirty="0"/>
              <a:t> 2012</a:t>
            </a:r>
            <a:endParaRPr lang="en-US" dirty="0"/>
          </a:p>
          <a:p>
            <a:pPr marL="304753" indent="-304753">
              <a:lnSpc>
                <a:spcPct val="90000"/>
              </a:lnSpc>
              <a:spcBef>
                <a:spcPts val="700"/>
              </a:spcBef>
            </a:pPr>
            <a:r>
              <a:rPr lang="en-US" sz="2800" dirty="0"/>
              <a:t>Cascadia 2011 </a:t>
            </a:r>
            <a:r>
              <a:rPr lang="en-US" sz="2800" dirty="0" err="1"/>
              <a:t>SoftXMT</a:t>
            </a:r>
            <a:r>
              <a:rPr lang="en-US" sz="2800" dirty="0"/>
              <a:t> Presentation (Brandon Myers)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FPGA related workshop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Attended by Microsoft, NVIDIA, Pico, Xilinx, UW, </a:t>
            </a:r>
            <a:r>
              <a:rPr lang="en-US" sz="2400" dirty="0" err="1"/>
              <a:t>UWisc</a:t>
            </a:r>
            <a:r>
              <a:rPr lang="en-US" sz="2400" dirty="0"/>
              <a:t>, UBC, U Toronto, …</a:t>
            </a:r>
            <a:endParaRPr lang="en-US" dirty="0"/>
          </a:p>
          <a:p>
            <a:pPr marL="304753" indent="-304753">
              <a:lnSpc>
                <a:spcPct val="90000"/>
              </a:lnSpc>
              <a:spcBef>
                <a:spcPts val="700"/>
              </a:spcBef>
            </a:pPr>
            <a:r>
              <a:rPr lang="en-US" sz="2800" dirty="0"/>
              <a:t>Chapel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Held an all day Task 2/8/15 meeting with PNNL, UW, Cray (Brad)</a:t>
            </a:r>
            <a:endParaRPr lang="en-US" dirty="0"/>
          </a:p>
          <a:p>
            <a:pPr lvl="2">
              <a:lnSpc>
                <a:spcPct val="90000"/>
              </a:lnSpc>
              <a:spcBef>
                <a:spcPts val="501"/>
              </a:spcBef>
            </a:pPr>
            <a:r>
              <a:rPr lang="en-US" sz="2100" dirty="0"/>
              <a:t>Ongoing discussions per Task 2/8 report</a:t>
            </a:r>
            <a:endParaRPr lang="en-US" dirty="0"/>
          </a:p>
          <a:p>
            <a:pPr marL="304753" indent="-304753">
              <a:lnSpc>
                <a:spcPct val="90000"/>
              </a:lnSpc>
              <a:spcBef>
                <a:spcPts val="700"/>
              </a:spcBef>
            </a:pPr>
            <a:r>
              <a:rPr lang="en-US" sz="2800" dirty="0" err="1"/>
              <a:t>Lightfleet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Contacted &amp; met with regarding their </a:t>
            </a:r>
            <a:r>
              <a:rPr lang="en-US" sz="2400" dirty="0" err="1"/>
              <a:t>freespace</a:t>
            </a:r>
            <a:r>
              <a:rPr lang="en-US" sz="2400" dirty="0"/>
              <a:t> interconnect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E4EA-25F8-A140-A920-5FDAC0088EC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Lots of challenges in getting good performance with these cards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Multi-threaded performance is unsupported/unreliable;</a:t>
            </a:r>
            <a:br>
              <a:rPr lang="en-US"/>
            </a:br>
            <a:r>
              <a:rPr lang="en-US"/>
              <a:t>Multi-process nodes complicate language support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All these rates are lower than the wire-level rate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Working with vendors to understand where the bottlenecks are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D8867-9D1C-944D-84CC-D9781CBF4681}" type="slidenum">
              <a:rPr lang="en-US"/>
              <a:pPr/>
              <a:t>30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C70BD718-1256-8049-A1BD-F5A1F3BBFB40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31</a:t>
            </a:fld>
            <a:endParaRPr lang="en-US" dirty="0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 algn="ctr"/>
            <a:r>
              <a:rPr lang="en-US"/>
              <a:t>Collaboration with other tasks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Interfacing with our collaborators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Discussions with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Task 2: Compiler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Task 8: Chapel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Task 11: Hardware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Chapel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runtime interface is close to ours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D30-856F-E749-99AE-195F5921A17A}" type="slidenum">
              <a:rPr lang="en-US"/>
              <a:pPr/>
              <a:t>32</a:t>
            </a:fld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Chapel’s runtime interface: tasks</a:t>
            </a:r>
            <a:endParaRPr 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3D257-F6BB-1645-BAB5-DEA58C958155}" type="slidenum">
              <a:rPr lang="en-US"/>
              <a:pPr/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37160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1752600"/>
            <a:ext cx="58166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Chapel’s runtime interface: tasks</a:t>
            </a:r>
            <a:endParaRPr 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73630-F37F-7249-84AE-47E4AC6A17BC}" type="slidenum">
              <a:rPr lang="en-US"/>
              <a:pPr/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37160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1" y="3429000"/>
            <a:ext cx="575309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Questions around integrating with Chapel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How big is a locale?</a:t>
            </a:r>
          </a:p>
          <a:p>
            <a:pPr lvl="1">
              <a:buFontTx/>
              <a:buBlip>
                <a:blip r:embed="rId3"/>
              </a:buBlip>
            </a:pPr>
            <a:r>
              <a:rPr lang="ja-JP" altLang="en-US">
                <a:latin typeface="Arial"/>
              </a:rPr>
              <a:t>“</a:t>
            </a:r>
            <a:r>
              <a:rPr lang="en-US"/>
              <a:t>Chapel native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: SMP node within cluster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XMT: entire machine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Locale per core?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How should latency tolerance be integrated?</a:t>
            </a:r>
          </a:p>
          <a:p>
            <a:pPr lvl="1">
              <a:buFontTx/>
              <a:buBlip>
                <a:blip r:embed="rId3"/>
              </a:buBlip>
            </a:pPr>
            <a:r>
              <a:rPr lang="ja-JP" altLang="en-US">
                <a:latin typeface="Arial"/>
              </a:rPr>
              <a:t>“</a:t>
            </a:r>
            <a:r>
              <a:rPr lang="en-US"/>
              <a:t>Chapel native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: User-level domain map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Extended types, for compiler-level code generation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Context switch on all memory operations?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0F43-4615-2541-B9E0-5C37EBC5B144}" type="slidenum">
              <a:rPr lang="en-US"/>
              <a:pPr/>
              <a:t>35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D8C5C60F-9643-3C4F-B268-4377A6775FB1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36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Conclusions and next steps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dirty="0"/>
              <a:t>Developing benchmarks to drive runtime design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/>
              <a:t>Delegate performance is no longer the bottleneck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/>
              <a:t>Aggregation improves effective message rate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/>
              <a:t>Work on common runtime interface is progressing</a:t>
            </a:r>
          </a:p>
          <a:p>
            <a:pPr lvl="1">
              <a:buFontTx/>
              <a:buBlip>
                <a:blip r:embed="rId3"/>
              </a:buBlip>
            </a:pPr>
            <a:endParaRPr lang="en-US" dirty="0"/>
          </a:p>
          <a:p>
            <a:pPr>
              <a:buFontTx/>
              <a:buBlip>
                <a:blip r:embed="rId2"/>
              </a:buBlip>
            </a:pPr>
            <a:r>
              <a:rPr lang="en-US" dirty="0"/>
              <a:t>Next review period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Multi-threaded network performance?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Explore extended memory semantics using delegation 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Imbalanced tree benchmark on </a:t>
            </a:r>
            <a:r>
              <a:rPr lang="en-US" dirty="0" err="1"/>
              <a:t>SoftXMT</a:t>
            </a:r>
            <a:r>
              <a:rPr lang="en-US" dirty="0"/>
              <a:t> runtime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05135-8132-A142-ABA7-41E726131B21}" type="slidenum">
              <a:rPr lang="en-US"/>
              <a:pPr/>
              <a:t>37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dirty="0"/>
              <a:t>Vision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/>
              <a:t>Benchmarks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/>
              <a:t>Components</a:t>
            </a:r>
          </a:p>
          <a:p>
            <a:pPr lvl="1">
              <a:spcBef>
                <a:spcPts val="1200"/>
              </a:spcBef>
              <a:buBlip>
                <a:blip r:embed="rId3"/>
              </a:buBlip>
            </a:pPr>
            <a:r>
              <a:rPr lang="en-US" dirty="0"/>
              <a:t>Delegate performance</a:t>
            </a:r>
          </a:p>
          <a:p>
            <a:pPr lvl="1">
              <a:spcBef>
                <a:spcPts val="1200"/>
              </a:spcBef>
              <a:buBlip>
                <a:blip r:embed="rId3"/>
              </a:buBlip>
            </a:pPr>
            <a:r>
              <a:rPr lang="en-US" dirty="0"/>
              <a:t>Network performance with aggregation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/>
              <a:t>Collaboration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Chapel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170D5-F49B-7D40-8B45-FAE611F02B8B}" type="slidenum">
              <a:rPr lang="en-US"/>
              <a:pPr/>
              <a:t>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E1B0B6F9-FAE2-B349-981E-BDFDC04C6339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4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7BB933BE-5C02-E74A-BC1A-71B148930689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5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 algn="ctr"/>
            <a:r>
              <a:rPr lang="en-US"/>
              <a:t>Vision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58F0-9103-1147-9607-DD906355290C}" type="slidenum">
              <a:rPr lang="en-US"/>
              <a:pPr/>
              <a:t>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SoftXMT Vision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4"/>
              </a:buBlip>
            </a:pPr>
            <a:r>
              <a:rPr lang="en-US" dirty="0"/>
              <a:t>Scale up irregular apps using mass market components</a:t>
            </a:r>
          </a:p>
          <a:p>
            <a:pPr>
              <a:buFontTx/>
              <a:buBlip>
                <a:blip r:embed="rId4"/>
              </a:buBlip>
            </a:pPr>
            <a:r>
              <a:rPr lang="en-US" dirty="0"/>
              <a:t>Key features:</a:t>
            </a:r>
          </a:p>
          <a:p>
            <a:pPr lvl="1">
              <a:buFontTx/>
              <a:buBlip>
                <a:blip r:embed="rId5"/>
              </a:buBlip>
            </a:pPr>
            <a:r>
              <a:rPr lang="en-US" dirty="0"/>
              <a:t>Lots of concurrency</a:t>
            </a:r>
          </a:p>
          <a:p>
            <a:pPr lvl="1">
              <a:buFontTx/>
              <a:buBlip>
                <a:blip r:embed="rId5"/>
              </a:buBlip>
            </a:pPr>
            <a:r>
              <a:rPr lang="en-US" dirty="0"/>
              <a:t>High random access rate to global memory</a:t>
            </a:r>
          </a:p>
          <a:p>
            <a:pPr lvl="1">
              <a:buFontTx/>
              <a:buBlip>
                <a:blip r:embed="rId5"/>
              </a:buBlip>
            </a:pPr>
            <a:r>
              <a:rPr lang="en-US" dirty="0"/>
              <a:t>Fine-grained synchronization</a:t>
            </a:r>
          </a:p>
          <a:p>
            <a:pPr lvl="1">
              <a:buFontTx/>
              <a:buBlip>
                <a:blip r:embed="rId5"/>
              </a:buBlip>
            </a:pPr>
            <a:r>
              <a:rPr lang="en-US" dirty="0"/>
              <a:t>Simple programming model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AD2F731E-4702-BF4A-AEE5-CA92D871DE40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6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8E5BA-ACA0-4542-8509-DF5DF1822514}" type="slidenum">
              <a:rPr lang="en-US"/>
              <a:pPr/>
              <a:t>7</a:t>
            </a:fld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1909763"/>
            <a:ext cx="13096876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AutoShape 2"/>
          <p:cNvSpPr>
            <a:spLocks/>
          </p:cNvSpPr>
          <p:nvPr/>
        </p:nvSpPr>
        <p:spPr bwMode="auto">
          <a:xfrm>
            <a:off x="2400302" y="1562100"/>
            <a:ext cx="1917700" cy="1536700"/>
          </a:xfrm>
          <a:custGeom>
            <a:avLst/>
            <a:gdLst/>
            <a:ahLst/>
            <a:cxnLst/>
            <a:rect l="0" t="0" r="r" b="b"/>
            <a:pathLst>
              <a:path w="19112" h="18715">
                <a:moveTo>
                  <a:pt x="2531" y="0"/>
                </a:moveTo>
                <a:cubicBezTo>
                  <a:pt x="1133" y="0"/>
                  <a:pt x="0" y="1385"/>
                  <a:pt x="0" y="3093"/>
                </a:cubicBezTo>
                <a:lnTo>
                  <a:pt x="0" y="15621"/>
                </a:lnTo>
                <a:cubicBezTo>
                  <a:pt x="0" y="17330"/>
                  <a:pt x="1133" y="18715"/>
                  <a:pt x="2531" y="18715"/>
                </a:cubicBezTo>
                <a:lnTo>
                  <a:pt x="16581" y="18715"/>
                </a:lnTo>
                <a:cubicBezTo>
                  <a:pt x="16770" y="18715"/>
                  <a:pt x="16953" y="18685"/>
                  <a:pt x="17130" y="18637"/>
                </a:cubicBezTo>
                <a:lnTo>
                  <a:pt x="21600" y="21600"/>
                </a:lnTo>
                <a:lnTo>
                  <a:pt x="19065" y="16221"/>
                </a:lnTo>
                <a:cubicBezTo>
                  <a:pt x="19096" y="16027"/>
                  <a:pt x="19112" y="15826"/>
                  <a:pt x="19112" y="15621"/>
                </a:cubicBezTo>
                <a:lnTo>
                  <a:pt x="19112" y="3093"/>
                </a:lnTo>
                <a:cubicBezTo>
                  <a:pt x="19112" y="1385"/>
                  <a:pt x="17979" y="0"/>
                  <a:pt x="16581" y="0"/>
                </a:cubicBezTo>
                <a:lnTo>
                  <a:pt x="2531" y="0"/>
                </a:lnTo>
                <a:close/>
                <a:moveTo>
                  <a:pt x="2531" y="0"/>
                </a:moveTo>
              </a:path>
            </a:pathLst>
          </a:custGeom>
          <a:solidFill>
            <a:schemeClr val="accent1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791" tIns="50791" rIns="50791" bIns="50791" anchor="ctr"/>
          <a:lstStyle/>
          <a:p>
            <a:r>
              <a:rPr lang="en-US" sz="240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Support more contexts</a:t>
            </a:r>
          </a:p>
        </p:txBody>
      </p:sp>
      <p:sp>
        <p:nvSpPr>
          <p:cNvPr id="18435" name="AutoShape 3"/>
          <p:cNvSpPr>
            <a:spLocks/>
          </p:cNvSpPr>
          <p:nvPr/>
        </p:nvSpPr>
        <p:spPr bwMode="auto">
          <a:xfrm>
            <a:off x="7670800" y="1765300"/>
            <a:ext cx="2159000" cy="1536700"/>
          </a:xfrm>
          <a:custGeom>
            <a:avLst/>
            <a:gdLst/>
            <a:ahLst/>
            <a:cxnLst/>
            <a:rect l="0" t="0" r="r" b="b"/>
            <a:pathLst>
              <a:path w="19706" h="18715">
                <a:moveTo>
                  <a:pt x="2319" y="0"/>
                </a:moveTo>
                <a:cubicBezTo>
                  <a:pt x="1038" y="0"/>
                  <a:pt x="0" y="1385"/>
                  <a:pt x="0" y="3093"/>
                </a:cubicBezTo>
                <a:lnTo>
                  <a:pt x="0" y="15621"/>
                </a:lnTo>
                <a:cubicBezTo>
                  <a:pt x="0" y="15867"/>
                  <a:pt x="29" y="16102"/>
                  <a:pt x="69" y="16332"/>
                </a:cubicBezTo>
                <a:lnTo>
                  <a:pt x="-1894" y="21600"/>
                </a:lnTo>
                <a:lnTo>
                  <a:pt x="1931" y="18661"/>
                </a:lnTo>
                <a:cubicBezTo>
                  <a:pt x="2058" y="18690"/>
                  <a:pt x="2186" y="18715"/>
                  <a:pt x="2319" y="18715"/>
                </a:cubicBezTo>
                <a:lnTo>
                  <a:pt x="17388" y="18715"/>
                </a:lnTo>
                <a:cubicBezTo>
                  <a:pt x="18668" y="18715"/>
                  <a:pt x="19706" y="17330"/>
                  <a:pt x="19706" y="15621"/>
                </a:cubicBezTo>
                <a:lnTo>
                  <a:pt x="19706" y="3093"/>
                </a:lnTo>
                <a:cubicBezTo>
                  <a:pt x="19706" y="1385"/>
                  <a:pt x="18668" y="0"/>
                  <a:pt x="17388" y="0"/>
                </a:cubicBezTo>
                <a:lnTo>
                  <a:pt x="2319" y="0"/>
                </a:lnTo>
                <a:close/>
                <a:moveTo>
                  <a:pt x="2319" y="0"/>
                </a:moveTo>
              </a:path>
            </a:pathLst>
          </a:custGeom>
          <a:solidFill>
            <a:schemeClr val="accent1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791" tIns="50791" rIns="50791" bIns="50791" anchor="ctr"/>
          <a:lstStyle/>
          <a:p>
            <a:r>
              <a:rPr lang="en-US" sz="240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Support more memory concurrency 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System overview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7F45E7EA-1B6B-0B44-A3C5-6FE167F641D6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7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CB10C-DA4B-8F47-85B4-75F86978FFD5}" type="slidenum">
              <a:rPr lang="en-US"/>
              <a:pPr/>
              <a:t>8</a:t>
            </a:fld>
            <a:endParaRPr lang="en-US"/>
          </a:p>
        </p:txBody>
      </p:sp>
      <p:sp>
        <p:nvSpPr>
          <p:cNvPr id="19457" name="AutoShape 1"/>
          <p:cNvSpPr>
            <a:spLocks/>
          </p:cNvSpPr>
          <p:nvPr/>
        </p:nvSpPr>
        <p:spPr bwMode="auto">
          <a:xfrm>
            <a:off x="152400" y="1955802"/>
            <a:ext cx="2628900" cy="1003300"/>
          </a:xfrm>
          <a:custGeom>
            <a:avLst/>
            <a:gdLst/>
            <a:ahLst/>
            <a:cxnLst/>
            <a:rect l="0" t="0" r="r" b="b"/>
            <a:pathLst>
              <a:path w="15579" h="21600">
                <a:moveTo>
                  <a:pt x="1505" y="0"/>
                </a:moveTo>
                <a:cubicBezTo>
                  <a:pt x="674" y="0"/>
                  <a:pt x="0" y="2448"/>
                  <a:pt x="0" y="5468"/>
                </a:cubicBezTo>
                <a:lnTo>
                  <a:pt x="0" y="16132"/>
                </a:lnTo>
                <a:cubicBezTo>
                  <a:pt x="0" y="19152"/>
                  <a:pt x="674" y="21600"/>
                  <a:pt x="1505" y="21600"/>
                </a:cubicBezTo>
                <a:lnTo>
                  <a:pt x="14074" y="21600"/>
                </a:lnTo>
                <a:cubicBezTo>
                  <a:pt x="14905" y="21600"/>
                  <a:pt x="15579" y="19152"/>
                  <a:pt x="15579" y="16132"/>
                </a:cubicBezTo>
                <a:lnTo>
                  <a:pt x="15579" y="9083"/>
                </a:lnTo>
                <a:lnTo>
                  <a:pt x="21600" y="6348"/>
                </a:lnTo>
                <a:lnTo>
                  <a:pt x="15480" y="3572"/>
                </a:lnTo>
                <a:cubicBezTo>
                  <a:pt x="15267" y="1491"/>
                  <a:pt x="14721" y="0"/>
                  <a:pt x="14074" y="0"/>
                </a:cubicBezTo>
                <a:lnTo>
                  <a:pt x="1505" y="0"/>
                </a:lnTo>
                <a:close/>
                <a:moveTo>
                  <a:pt x="1505" y="0"/>
                </a:moveTo>
              </a:path>
            </a:pathLst>
          </a:custGeom>
          <a:solidFill>
            <a:schemeClr val="accent1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791" tIns="50791" rIns="50791" bIns="50791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Mark global data</a:t>
            </a:r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3797301" y="4470400"/>
            <a:ext cx="79629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parallel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for(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&lt; NUMBER_OF_LISTS; ++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global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element_t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* current =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get_list_head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(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);</a:t>
            </a:r>
            <a:b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</a:b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</a:b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  while( ! current-&gt;visited 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</a:b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     if( predicate( current-&gt;data ) 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        ++count;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Lucida Sans Typewriter" charset="0"/>
              <a:ea typeface="ＭＳ Ｐゴシック" charset="0"/>
              <a:cs typeface="Lucida Sans Typewriter" charset="0"/>
              <a:sym typeface="Lucida Sans Typewriter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     current = current-&gt;next;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}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721F8731-615A-B143-91C6-5557320B018B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8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3811637" y="1600202"/>
            <a:ext cx="6285980" cy="170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typedef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element {</a:t>
            </a:r>
            <a:b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</a:b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global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element * next;</a:t>
            </a:r>
            <a:b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</a:b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global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data_t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data;</a:t>
            </a:r>
            <a:b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</a:b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}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element_t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/>
            </a:r>
            <a:br>
              <a:rPr lang="en-US" sz="1800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</a:b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global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element_t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lists[] = </a:t>
            </a:r>
            <a:r>
              <a:rPr lang="en-US" sz="1800" dirty="0" err="1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allocate_lists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(); 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3765550" y="3721103"/>
            <a:ext cx="3142990" cy="28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AC00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sync</a:t>
            </a:r>
            <a: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global </a:t>
            </a:r>
            <a: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int count;</a:t>
            </a:r>
          </a:p>
        </p:txBody>
      </p:sp>
      <p:sp>
        <p:nvSpPr>
          <p:cNvPr id="19465" name="AutoShape 9"/>
          <p:cNvSpPr>
            <a:spLocks/>
          </p:cNvSpPr>
          <p:nvPr/>
        </p:nvSpPr>
        <p:spPr bwMode="auto">
          <a:xfrm>
            <a:off x="3975100" y="7442201"/>
            <a:ext cx="6007100" cy="1511300"/>
          </a:xfrm>
          <a:custGeom>
            <a:avLst/>
            <a:gdLst/>
            <a:ahLst/>
            <a:cxnLst/>
            <a:rect l="0" t="0" r="r" b="b"/>
            <a:pathLst>
              <a:path w="21600" h="16911">
                <a:moveTo>
                  <a:pt x="5663" y="-4689"/>
                </a:moveTo>
                <a:lnTo>
                  <a:pt x="5206" y="0"/>
                </a:lnTo>
                <a:lnTo>
                  <a:pt x="913" y="0"/>
                </a:lnTo>
                <a:cubicBezTo>
                  <a:pt x="409" y="0"/>
                  <a:pt x="0" y="1273"/>
                  <a:pt x="0" y="2843"/>
                </a:cubicBezTo>
                <a:lnTo>
                  <a:pt x="0" y="14069"/>
                </a:lnTo>
                <a:cubicBezTo>
                  <a:pt x="0" y="15639"/>
                  <a:pt x="409" y="16911"/>
                  <a:pt x="913" y="16911"/>
                </a:cubicBezTo>
                <a:lnTo>
                  <a:pt x="20687" y="16911"/>
                </a:lnTo>
                <a:cubicBezTo>
                  <a:pt x="21191" y="16911"/>
                  <a:pt x="21600" y="15639"/>
                  <a:pt x="21600" y="14069"/>
                </a:cubicBezTo>
                <a:lnTo>
                  <a:pt x="21600" y="2843"/>
                </a:lnTo>
                <a:cubicBezTo>
                  <a:pt x="21600" y="1273"/>
                  <a:pt x="21191" y="0"/>
                  <a:pt x="20687" y="0"/>
                </a:cubicBezTo>
                <a:lnTo>
                  <a:pt x="6119" y="0"/>
                </a:lnTo>
                <a:lnTo>
                  <a:pt x="5663" y="-4689"/>
                </a:lnTo>
                <a:close/>
                <a:moveTo>
                  <a:pt x="5663" y="-4689"/>
                </a:moveTo>
              </a:path>
            </a:pathLst>
          </a:custGeom>
          <a:solidFill>
            <a:schemeClr val="accent1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791" tIns="50791" rIns="50791" bIns="50791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_handle = issue( READ, &amp;current-&gt;next );</a:t>
            </a:r>
          </a:p>
          <a:p>
            <a:pPr algn="l"/>
            <a: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yield();</a:t>
            </a:r>
          </a:p>
          <a:p>
            <a:pPr algn="l"/>
            <a: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current = complete( _handle );</a:t>
            </a:r>
          </a:p>
        </p:txBody>
      </p:sp>
      <p:sp>
        <p:nvSpPr>
          <p:cNvPr id="19466" name="AutoShape 10"/>
          <p:cNvSpPr>
            <a:spLocks/>
          </p:cNvSpPr>
          <p:nvPr/>
        </p:nvSpPr>
        <p:spPr bwMode="auto">
          <a:xfrm>
            <a:off x="8788401" y="6172200"/>
            <a:ext cx="4114800" cy="1003300"/>
          </a:xfrm>
          <a:custGeom>
            <a:avLst/>
            <a:gdLst/>
            <a:ahLst/>
            <a:cxnLst/>
            <a:rect l="0" t="0" r="r" b="b"/>
            <a:pathLst>
              <a:path w="13205" h="21600">
                <a:moveTo>
                  <a:pt x="816" y="0"/>
                </a:moveTo>
                <a:cubicBezTo>
                  <a:pt x="531" y="0"/>
                  <a:pt x="280" y="983"/>
                  <a:pt x="134" y="2469"/>
                </a:cubicBezTo>
                <a:lnTo>
                  <a:pt x="-8395" y="2461"/>
                </a:lnTo>
                <a:lnTo>
                  <a:pt x="0" y="7946"/>
                </a:lnTo>
                <a:lnTo>
                  <a:pt x="0" y="16132"/>
                </a:lnTo>
                <a:cubicBezTo>
                  <a:pt x="0" y="19152"/>
                  <a:pt x="365" y="21600"/>
                  <a:pt x="816" y="21600"/>
                </a:cubicBezTo>
                <a:lnTo>
                  <a:pt x="12390" y="21600"/>
                </a:lnTo>
                <a:cubicBezTo>
                  <a:pt x="12840" y="21600"/>
                  <a:pt x="13205" y="19152"/>
                  <a:pt x="13205" y="16132"/>
                </a:cubicBezTo>
                <a:lnTo>
                  <a:pt x="13205" y="5468"/>
                </a:lnTo>
                <a:cubicBezTo>
                  <a:pt x="13205" y="2448"/>
                  <a:pt x="12840" y="0"/>
                  <a:pt x="12390" y="0"/>
                </a:cubicBezTo>
                <a:lnTo>
                  <a:pt x="816" y="0"/>
                </a:lnTo>
                <a:close/>
                <a:moveTo>
                  <a:pt x="816" y="0"/>
                </a:moveTo>
              </a:path>
            </a:pathLst>
          </a:custGeom>
          <a:solidFill>
            <a:schemeClr val="accent1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791" tIns="50791" rIns="50791" bIns="50791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issue( ATOMIC_INC,</a:t>
            </a:r>
            <a:b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</a:br>
            <a: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       &amp;current-&gt;visited );</a:t>
            </a:r>
          </a:p>
        </p:txBody>
      </p:sp>
      <p:sp>
        <p:nvSpPr>
          <p:cNvPr id="19467" name="AutoShape 11"/>
          <p:cNvSpPr>
            <a:spLocks/>
          </p:cNvSpPr>
          <p:nvPr/>
        </p:nvSpPr>
        <p:spPr bwMode="auto">
          <a:xfrm>
            <a:off x="7137399" y="3365500"/>
            <a:ext cx="5461001" cy="1130300"/>
          </a:xfrm>
          <a:custGeom>
            <a:avLst/>
            <a:gdLst/>
            <a:ahLst/>
            <a:cxnLst/>
            <a:rect l="0" t="0" r="r" b="b"/>
            <a:pathLst>
              <a:path w="19390" h="20896">
                <a:moveTo>
                  <a:pt x="901" y="0"/>
                </a:moveTo>
                <a:cubicBezTo>
                  <a:pt x="403" y="0"/>
                  <a:pt x="0" y="2102"/>
                  <a:pt x="0" y="4696"/>
                </a:cubicBezTo>
                <a:lnTo>
                  <a:pt x="0" y="15180"/>
                </a:lnTo>
                <a:lnTo>
                  <a:pt x="-2210" y="21600"/>
                </a:lnTo>
                <a:lnTo>
                  <a:pt x="331" y="19817"/>
                </a:lnTo>
                <a:cubicBezTo>
                  <a:pt x="486" y="20484"/>
                  <a:pt x="684" y="20896"/>
                  <a:pt x="901" y="20896"/>
                </a:cubicBezTo>
                <a:lnTo>
                  <a:pt x="18488" y="20896"/>
                </a:lnTo>
                <a:cubicBezTo>
                  <a:pt x="18986" y="20896"/>
                  <a:pt x="19390" y="18793"/>
                  <a:pt x="19390" y="16200"/>
                </a:cubicBezTo>
                <a:lnTo>
                  <a:pt x="19390" y="4696"/>
                </a:lnTo>
                <a:cubicBezTo>
                  <a:pt x="19390" y="2102"/>
                  <a:pt x="18986" y="0"/>
                  <a:pt x="18488" y="0"/>
                </a:cubicBezTo>
                <a:lnTo>
                  <a:pt x="901" y="0"/>
                </a:lnTo>
                <a:close/>
                <a:moveTo>
                  <a:pt x="901" y="0"/>
                </a:moveTo>
              </a:path>
            </a:pathLst>
          </a:custGeom>
          <a:solidFill>
            <a:schemeClr val="accent1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791" tIns="50791" rIns="50791" bIns="50791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multi_task_queue( NUMBER_OF_LISTS, </a:t>
            </a:r>
            <a:b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</a:br>
            <a: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                   &amp;loop_body );</a:t>
            </a:r>
            <a:b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</a:br>
            <a:r>
              <a:rPr lang="en-US" sz="18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Lucida Sans Typewriter" charset="0"/>
                <a:sym typeface="Lucida Sans Typewriter" charset="0"/>
              </a:rPr>
              <a:t> run_tasks();</a:t>
            </a:r>
          </a:p>
        </p:txBody>
      </p:sp>
      <p:sp>
        <p:nvSpPr>
          <p:cNvPr id="19468" name="AutoShape 12"/>
          <p:cNvSpPr>
            <a:spLocks/>
          </p:cNvSpPr>
          <p:nvPr/>
        </p:nvSpPr>
        <p:spPr bwMode="auto">
          <a:xfrm>
            <a:off x="152400" y="1955802"/>
            <a:ext cx="2628900" cy="1003300"/>
          </a:xfrm>
          <a:custGeom>
            <a:avLst/>
            <a:gdLst/>
            <a:ahLst/>
            <a:cxnLst/>
            <a:rect l="0" t="0" r="r" b="b"/>
            <a:pathLst>
              <a:path w="16936" h="18752">
                <a:moveTo>
                  <a:pt x="1636" y="0"/>
                </a:moveTo>
                <a:cubicBezTo>
                  <a:pt x="733" y="0"/>
                  <a:pt x="0" y="2125"/>
                  <a:pt x="0" y="4747"/>
                </a:cubicBezTo>
                <a:lnTo>
                  <a:pt x="0" y="14004"/>
                </a:lnTo>
                <a:cubicBezTo>
                  <a:pt x="0" y="16626"/>
                  <a:pt x="733" y="18752"/>
                  <a:pt x="1636" y="18752"/>
                </a:cubicBezTo>
                <a:lnTo>
                  <a:pt x="15300" y="18752"/>
                </a:lnTo>
                <a:cubicBezTo>
                  <a:pt x="15658" y="18752"/>
                  <a:pt x="15987" y="18412"/>
                  <a:pt x="16256" y="17847"/>
                </a:cubicBezTo>
                <a:lnTo>
                  <a:pt x="21600" y="21600"/>
                </a:lnTo>
                <a:lnTo>
                  <a:pt x="16936" y="13300"/>
                </a:lnTo>
                <a:lnTo>
                  <a:pt x="16936" y="4747"/>
                </a:lnTo>
                <a:cubicBezTo>
                  <a:pt x="16936" y="2125"/>
                  <a:pt x="16204" y="0"/>
                  <a:pt x="15300" y="0"/>
                </a:cubicBezTo>
                <a:lnTo>
                  <a:pt x="1636" y="0"/>
                </a:lnTo>
                <a:close/>
                <a:moveTo>
                  <a:pt x="1636" y="0"/>
                </a:moveTo>
              </a:path>
            </a:pathLst>
          </a:custGeom>
          <a:solidFill>
            <a:schemeClr val="accent1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791" tIns="50791" rIns="50791" bIns="50791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Mark global data</a:t>
            </a:r>
          </a:p>
        </p:txBody>
      </p:sp>
      <p:sp>
        <p:nvSpPr>
          <p:cNvPr id="19469" name="AutoShape 13"/>
          <p:cNvSpPr>
            <a:spLocks/>
          </p:cNvSpPr>
          <p:nvPr/>
        </p:nvSpPr>
        <p:spPr bwMode="auto">
          <a:xfrm>
            <a:off x="152399" y="3263900"/>
            <a:ext cx="2209801" cy="1384300"/>
          </a:xfrm>
          <a:custGeom>
            <a:avLst/>
            <a:gdLst/>
            <a:ahLst/>
            <a:cxnLst/>
            <a:rect l="0" t="0" r="r" b="b"/>
            <a:pathLst>
              <a:path w="14681" h="21600">
                <a:moveTo>
                  <a:pt x="1688" y="0"/>
                </a:moveTo>
                <a:cubicBezTo>
                  <a:pt x="756" y="0"/>
                  <a:pt x="0" y="1774"/>
                  <a:pt x="0" y="3963"/>
                </a:cubicBezTo>
                <a:lnTo>
                  <a:pt x="0" y="17637"/>
                </a:lnTo>
                <a:cubicBezTo>
                  <a:pt x="0" y="19826"/>
                  <a:pt x="756" y="21600"/>
                  <a:pt x="1688" y="21600"/>
                </a:cubicBezTo>
                <a:lnTo>
                  <a:pt x="12994" y="21600"/>
                </a:lnTo>
                <a:cubicBezTo>
                  <a:pt x="13926" y="21600"/>
                  <a:pt x="14681" y="19826"/>
                  <a:pt x="14681" y="17637"/>
                </a:cubicBezTo>
                <a:lnTo>
                  <a:pt x="14681" y="12286"/>
                </a:lnTo>
                <a:lnTo>
                  <a:pt x="21600" y="10305"/>
                </a:lnTo>
                <a:lnTo>
                  <a:pt x="14681" y="8323"/>
                </a:lnTo>
                <a:lnTo>
                  <a:pt x="14681" y="3963"/>
                </a:lnTo>
                <a:cubicBezTo>
                  <a:pt x="14681" y="1774"/>
                  <a:pt x="13926" y="0"/>
                  <a:pt x="12994" y="0"/>
                </a:cubicBezTo>
                <a:lnTo>
                  <a:pt x="1688" y="0"/>
                </a:lnTo>
                <a:close/>
                <a:moveTo>
                  <a:pt x="1688" y="0"/>
                </a:moveTo>
              </a:path>
            </a:pathLst>
          </a:custGeom>
          <a:solidFill>
            <a:schemeClr val="accent1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791" tIns="50791" rIns="50791" bIns="50791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Mark data accessed atomically</a:t>
            </a:r>
          </a:p>
        </p:txBody>
      </p:sp>
      <p:sp>
        <p:nvSpPr>
          <p:cNvPr id="19470" name="AutoShape 14"/>
          <p:cNvSpPr>
            <a:spLocks/>
          </p:cNvSpPr>
          <p:nvPr/>
        </p:nvSpPr>
        <p:spPr bwMode="auto">
          <a:xfrm>
            <a:off x="190500" y="5080000"/>
            <a:ext cx="2400300" cy="1155701"/>
          </a:xfrm>
          <a:custGeom>
            <a:avLst/>
            <a:gdLst/>
            <a:ahLst/>
            <a:cxnLst/>
            <a:rect l="0" t="0" r="r" b="b"/>
            <a:pathLst>
              <a:path w="15762" h="16245">
                <a:moveTo>
                  <a:pt x="21600" y="-5355"/>
                </a:moveTo>
                <a:lnTo>
                  <a:pt x="14915" y="480"/>
                </a:lnTo>
                <a:cubicBezTo>
                  <a:pt x="14672" y="183"/>
                  <a:pt x="14394" y="0"/>
                  <a:pt x="14094" y="0"/>
                </a:cubicBezTo>
                <a:lnTo>
                  <a:pt x="1668" y="0"/>
                </a:lnTo>
                <a:cubicBezTo>
                  <a:pt x="747" y="0"/>
                  <a:pt x="0" y="1599"/>
                  <a:pt x="0" y="3571"/>
                </a:cubicBezTo>
                <a:lnTo>
                  <a:pt x="0" y="12675"/>
                </a:lnTo>
                <a:cubicBezTo>
                  <a:pt x="0" y="14647"/>
                  <a:pt x="747" y="16245"/>
                  <a:pt x="1668" y="16245"/>
                </a:cubicBezTo>
                <a:lnTo>
                  <a:pt x="14094" y="16245"/>
                </a:lnTo>
                <a:cubicBezTo>
                  <a:pt x="15015" y="16245"/>
                  <a:pt x="15762" y="14647"/>
                  <a:pt x="15762" y="12675"/>
                </a:cubicBezTo>
                <a:lnTo>
                  <a:pt x="15762" y="3699"/>
                </a:lnTo>
                <a:lnTo>
                  <a:pt x="21600" y="-5355"/>
                </a:lnTo>
                <a:close/>
                <a:moveTo>
                  <a:pt x="21600" y="-5355"/>
                </a:moveTo>
              </a:path>
            </a:pathLst>
          </a:custGeom>
          <a:solidFill>
            <a:schemeClr val="accent1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791" tIns="50791" rIns="50791" bIns="50791" anchor="ctr"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Mark potential concurrency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>
          <a:xfrm>
            <a:off x="674690" y="654050"/>
            <a:ext cx="11671300" cy="1728788"/>
          </a:xfrm>
          <a:ln/>
        </p:spPr>
        <p:txBody>
          <a:bodyPr/>
          <a:lstStyle/>
          <a:p>
            <a:r>
              <a:rPr lang="en-US" dirty="0" smtClean="0"/>
              <a:t>List chasing </a:t>
            </a:r>
            <a:r>
              <a:rPr lang="en-US" dirty="0" err="1" smtClean="0"/>
              <a:t>pseudocode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animBg="1" autoUpdateAnimBg="0"/>
      <p:bldP spid="19458" grpId="0" autoUpdateAnimBg="0"/>
      <p:bldP spid="19464" grpId="0" autoUpdateAnimBg="0"/>
      <p:bldP spid="19465" grpId="0" animBg="1" autoUpdateAnimBg="0"/>
      <p:bldP spid="19466" grpId="0" animBg="1" autoUpdateAnimBg="0"/>
      <p:bldP spid="19467" grpId="0" animBg="1" autoUpdateAnimBg="0"/>
      <p:bldP spid="19468" grpId="0" animBg="1" autoUpdateAnimBg="0"/>
      <p:bldP spid="19469" grpId="0" animBg="1" autoUpdateAnimBg="0"/>
      <p:bldP spid="1947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Concurrency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Minimize context switching time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Support lots of contexts without blowing out cache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Global Memory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Increase effective message rate of commodity networks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Support languages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memory consistency models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Synchronization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High-throughput, avoid unnecessary serialization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Support extended memory semantics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61117-343B-1641-9033-CDC3B5F20C18}" type="slidenum">
              <a:rPr lang="en-US"/>
              <a:pPr/>
              <a:t>9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8064501"/>
            <a:ext cx="3771900" cy="10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9105903"/>
            <a:ext cx="3771900" cy="6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25479" y="9488488"/>
            <a:ext cx="2587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E4E574AC-15CF-F047-A97E-DBEE4F379D3D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9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NNL">
  <a:themeElements>
    <a:clrScheme name="PNNL_Presentation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NNL">
  <a:themeElements>
    <a:clrScheme name="PNNL_Presentation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Pages>0</Pages>
  <Words>1131</Words>
  <Characters>0</Characters>
  <Application>Microsoft Office PowerPoint</Application>
  <PresentationFormat>Custom</PresentationFormat>
  <Lines>0</Lines>
  <Paragraphs>264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Default - Title and Content</vt:lpstr>
      <vt:lpstr>PNNL</vt:lpstr>
      <vt:lpstr>Office Theme</vt:lpstr>
      <vt:lpstr>1_PNNL</vt:lpstr>
      <vt:lpstr>1_Office Theme</vt:lpstr>
      <vt:lpstr>Task 15: SoftXMT</vt:lpstr>
      <vt:lpstr>Team</vt:lpstr>
      <vt:lpstr>Project Shaping Activities</vt:lpstr>
      <vt:lpstr>Outline</vt:lpstr>
      <vt:lpstr>Vision</vt:lpstr>
      <vt:lpstr>SoftXMT Vision</vt:lpstr>
      <vt:lpstr>System overview</vt:lpstr>
      <vt:lpstr>List chasing pseudocode</vt:lpstr>
      <vt:lpstr>Challenges</vt:lpstr>
      <vt:lpstr>Benchmarks</vt:lpstr>
      <vt:lpstr>What drives design</vt:lpstr>
      <vt:lpstr>Imbalanced Binary Tree recursive definition for size S &gt; 1,  fixed imbalance D &gt; 1</vt:lpstr>
      <vt:lpstr>Example:  S=14, D=3</vt:lpstr>
      <vt:lpstr>Tree Traverse: what it measures…</vt:lpstr>
      <vt:lpstr>Tree Traverse: … and why we care.</vt:lpstr>
      <vt:lpstr>Cray XMT Performance Nodes per second vs Imbalance for S=200M, D=2..128 on 4-128 processors</vt:lpstr>
      <vt:lpstr>Our goal</vt:lpstr>
      <vt:lpstr>Benchmark Zoo</vt:lpstr>
      <vt:lpstr>Components</vt:lpstr>
      <vt:lpstr>SoftXMT runtime components</vt:lpstr>
      <vt:lpstr>Global memory manager</vt:lpstr>
      <vt:lpstr>Delegate cores</vt:lpstr>
      <vt:lpstr>Delegate performance experiments</vt:lpstr>
      <vt:lpstr>Delegate performance is no longer a bottleneck</vt:lpstr>
      <vt:lpstr>Exploring network performance</vt:lpstr>
      <vt:lpstr>Measuring raw network performance</vt:lpstr>
      <vt:lpstr>Raw message rate</vt:lpstr>
      <vt:lpstr>Measuring aggregation performance</vt:lpstr>
      <vt:lpstr>Aggregate message rate</vt:lpstr>
      <vt:lpstr>Next steps</vt:lpstr>
      <vt:lpstr>Collaboration with other tasks</vt:lpstr>
      <vt:lpstr>Interfacing with our collaborators</vt:lpstr>
      <vt:lpstr>Chapel’s runtime interface: tasks</vt:lpstr>
      <vt:lpstr>Chapel’s runtime interface: tasks</vt:lpstr>
      <vt:lpstr>Questions around integrating with Chapel</vt:lpstr>
      <vt:lpstr>Conclusions</vt:lpstr>
      <vt:lpstr>Conclusions and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15: SoftXMT</dc:title>
  <dc:creator>Jacob Nelson</dc:creator>
  <cp:lastModifiedBy>test</cp:lastModifiedBy>
  <cp:revision>5</cp:revision>
  <dcterms:modified xsi:type="dcterms:W3CDTF">2011-09-28T23:52:30Z</dcterms:modified>
</cp:coreProperties>
</file>