
<file path=[Content_Types].xml><?xml version="1.0" encoding="utf-8"?>
<Types xmlns="http://schemas.openxmlformats.org/package/2006/content-types">
  <Default Extension="rels" ContentType="application/vnd.openxmlformats-package.relationships+xml"/>
  <Default Extension="jpg" ContentType="image/jpeg"/>
  <Default Extension="xml" ContentType="application/xml"/>
  <Default Extension="jpeg" ContentType="image/jpeg"/>
  <Default Extension="png" ContentType="image/png"/>
  <Default Extension="emf" ContentType="image/x-em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28" r:id="rId2"/>
    <p:sldMasterId id="2147483752" r:id="rId3"/>
    <p:sldMasterId id="2147483762" r:id="rId4"/>
    <p:sldMasterId id="2147483794" r:id="rId5"/>
  </p:sldMasterIdLst>
  <p:notesMasterIdLst>
    <p:notesMasterId r:id="rId47"/>
  </p:notesMasterIdLst>
  <p:handoutMasterIdLst>
    <p:handoutMasterId r:id="rId48"/>
  </p:handoutMasterIdLst>
  <p:sldIdLst>
    <p:sldId id="317" r:id="rId6"/>
    <p:sldId id="318" r:id="rId7"/>
    <p:sldId id="319" r:id="rId8"/>
    <p:sldId id="320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256" r:id="rId26"/>
    <p:sldId id="268" r:id="rId27"/>
    <p:sldId id="287" r:id="rId28"/>
    <p:sldId id="288" r:id="rId29"/>
    <p:sldId id="289" r:id="rId30"/>
    <p:sldId id="326" r:id="rId31"/>
    <p:sldId id="291" r:id="rId32"/>
    <p:sldId id="290" r:id="rId33"/>
    <p:sldId id="269" r:id="rId34"/>
    <p:sldId id="274" r:id="rId35"/>
    <p:sldId id="293" r:id="rId36"/>
    <p:sldId id="327" r:id="rId37"/>
    <p:sldId id="329" r:id="rId38"/>
    <p:sldId id="294" r:id="rId39"/>
    <p:sldId id="330" r:id="rId40"/>
    <p:sldId id="277" r:id="rId41"/>
    <p:sldId id="301" r:id="rId42"/>
    <p:sldId id="347" r:id="rId43"/>
    <p:sldId id="348" r:id="rId44"/>
    <p:sldId id="349" r:id="rId45"/>
    <p:sldId id="35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707276"/>
    <a:srgbClr val="D5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2" autoAdjust="0"/>
    <p:restoredTop sz="86377" autoAdjust="0"/>
  </p:normalViewPr>
  <p:slideViewPr>
    <p:cSldViewPr snapToGrid="0">
      <p:cViewPr varScale="1">
        <p:scale>
          <a:sx n="105" d="100"/>
          <a:sy n="105" d="100"/>
        </p:scale>
        <p:origin x="-648" y="-120"/>
      </p:cViewPr>
      <p:guideLst>
        <p:guide orient="horz" pos="866"/>
        <p:guide orient="horz" pos="3889"/>
        <p:guide orient="horz" pos="2381"/>
        <p:guide orient="horz" pos="1622"/>
        <p:guide orient="horz" pos="3138"/>
        <p:guide pos="2880"/>
        <p:guide pos="287"/>
        <p:guide pos="5473"/>
        <p:guide pos="1586"/>
        <p:guide pos="4174"/>
      </p:guideLst>
    </p:cSldViewPr>
  </p:slideViewPr>
  <p:outlineViewPr>
    <p:cViewPr>
      <p:scale>
        <a:sx n="33" d="100"/>
        <a:sy n="33" d="100"/>
      </p:scale>
      <p:origin x="0" y="20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5" d="100"/>
        <a:sy n="335" d="100"/>
      </p:scale>
      <p:origin x="0" y="3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4.xml"/><Relationship Id="rId7" Type="http://schemas.openxmlformats.org/officeDocument/2006/relationships/slide" Target="slides/slide2.xml"/><Relationship Id="rId43" Type="http://schemas.openxmlformats.org/officeDocument/2006/relationships/slide" Target="slides/slide38.xml"/><Relationship Id="rId25" Type="http://schemas.openxmlformats.org/officeDocument/2006/relationships/slide" Target="slides/slide20.xml"/><Relationship Id="rId10" Type="http://schemas.openxmlformats.org/officeDocument/2006/relationships/slide" Target="slides/slide5.xml"/><Relationship Id="rId50" Type="http://schemas.openxmlformats.org/officeDocument/2006/relationships/presProps" Target="presProps.xml"/><Relationship Id="rId17" Type="http://schemas.openxmlformats.org/officeDocument/2006/relationships/slide" Target="slides/slide12.xml"/><Relationship Id="rId9" Type="http://schemas.openxmlformats.org/officeDocument/2006/relationships/slide" Target="slides/slide4.xml"/><Relationship Id="rId18" Type="http://schemas.openxmlformats.org/officeDocument/2006/relationships/slide" Target="slides/slide13.xml"/><Relationship Id="rId27" Type="http://schemas.openxmlformats.org/officeDocument/2006/relationships/slide" Target="slides/slide22.xml"/><Relationship Id="rId14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28" Type="http://schemas.openxmlformats.org/officeDocument/2006/relationships/slide" Target="slides/slide23.xml"/><Relationship Id="rId45" Type="http://schemas.openxmlformats.org/officeDocument/2006/relationships/slide" Target="slides/slide40.xml"/><Relationship Id="rId42" Type="http://schemas.openxmlformats.org/officeDocument/2006/relationships/slide" Target="slides/slide37.xml"/><Relationship Id="rId6" Type="http://schemas.openxmlformats.org/officeDocument/2006/relationships/slide" Target="slides/slide1.xml"/><Relationship Id="rId49" Type="http://schemas.openxmlformats.org/officeDocument/2006/relationships/printerSettings" Target="printerSettings/printerSettings1.bin"/><Relationship Id="rId44" Type="http://schemas.openxmlformats.org/officeDocument/2006/relationships/slide" Target="slides/slide39.xml"/><Relationship Id="rId19" Type="http://schemas.openxmlformats.org/officeDocument/2006/relationships/slide" Target="slides/slide1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46" Type="http://schemas.openxmlformats.org/officeDocument/2006/relationships/slide" Target="slides/slide41.xml"/><Relationship Id="rId35" Type="http://schemas.openxmlformats.org/officeDocument/2006/relationships/slide" Target="slides/slide30.xml"/><Relationship Id="rId51" Type="http://schemas.openxmlformats.org/officeDocument/2006/relationships/viewProps" Target="viewProps.xml"/><Relationship Id="rId31" Type="http://schemas.openxmlformats.org/officeDocument/2006/relationships/slide" Target="slides/slide26.xml"/><Relationship Id="rId34" Type="http://schemas.openxmlformats.org/officeDocument/2006/relationships/slide" Target="slides/slide29.xml"/><Relationship Id="rId40" Type="http://schemas.openxmlformats.org/officeDocument/2006/relationships/slide" Target="slides/slide35.xml"/><Relationship Id="rId36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19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2" Type="http://schemas.openxmlformats.org/officeDocument/2006/relationships/theme" Target="theme/theme1.xml"/><Relationship Id="rId12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3" Type="http://schemas.openxmlformats.org/officeDocument/2006/relationships/slide" Target="slides/slide18.xml"/><Relationship Id="rId53" Type="http://schemas.openxmlformats.org/officeDocument/2006/relationships/tableStyles" Target="tableStyles.xml"/><Relationship Id="rId26" Type="http://schemas.openxmlformats.org/officeDocument/2006/relationships/slide" Target="slides/slide21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33" Type="http://schemas.openxmlformats.org/officeDocument/2006/relationships/slide" Target="slides/slide28.xml"/><Relationship Id="rId41" Type="http://schemas.openxmlformats.org/officeDocument/2006/relationships/slide" Target="slides/slide3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2" Type="http://schemas.openxmlformats.org/officeDocument/2006/relationships/slide" Target="slides/slide17.xml"/><Relationship Id="rId21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0A31A-19FD-E948-84FE-618494EECCDF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E1B3-C980-6846-8849-6B0FF407A7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6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DB9A1-F6A1-9D40-82E7-3633A601FD23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324A-0D9B-9A43-AE72-6DBF24439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8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</a:t>
            </a:r>
            <a:r>
              <a:rPr lang="en-US" baseline="0" dirty="0" smtClean="0"/>
              <a:t> distribution </a:t>
            </a:r>
            <a:r>
              <a:rPr lang="en-US" dirty="0" smtClean="0"/>
              <a:t>is input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C40E5-F902-4198-BEA5-678E40C824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perhaps show a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C40E5-F902-4198-BEA5-678E40C824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C40E5-F902-4198-BEA5-678E40C824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C40E5-F902-4198-BEA5-678E40C824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separate thread handles active messages or the victim worker polls for serialized steal requests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put</a:t>
            </a:r>
            <a:r>
              <a:rPr lang="en-US" baseline="0" dirty="0" smtClean="0"/>
              <a:t> some ‘stake in the ground’ about current progress and results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C40E5-F902-4198-BEA5-678E40C824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35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trad</a:t>
            </a:r>
            <a:r>
              <a:rPr lang="en-US" dirty="0" smtClean="0"/>
              <a:t>: all addresses through cache </a:t>
            </a:r>
          </a:p>
          <a:p>
            <a:r>
              <a:rPr lang="en-US" dirty="0" smtClean="0"/>
              <a:t>us: only cached addresses</a:t>
            </a:r>
          </a:p>
          <a:p>
            <a:endParaRPr lang="en-US" dirty="0" smtClean="0"/>
          </a:p>
          <a:p>
            <a:r>
              <a:rPr lang="en-US" dirty="0" err="1" smtClean="0"/>
              <a:t>trad</a:t>
            </a:r>
            <a:r>
              <a:rPr lang="en-US" dirty="0" smtClean="0"/>
              <a:t>: entire address space covered (directory: large)</a:t>
            </a:r>
          </a:p>
          <a:p>
            <a:r>
              <a:rPr lang="en-US" dirty="0" smtClean="0"/>
              <a:t>us: only cached pools</a:t>
            </a:r>
          </a:p>
          <a:p>
            <a:endParaRPr lang="en-US" dirty="0" smtClean="0"/>
          </a:p>
          <a:p>
            <a:r>
              <a:rPr lang="en-US" dirty="0" err="1" smtClean="0"/>
              <a:t>trad</a:t>
            </a:r>
            <a:r>
              <a:rPr lang="en-US" dirty="0" smtClean="0"/>
              <a:t>: invalidation (overhead)</a:t>
            </a:r>
          </a:p>
          <a:p>
            <a:r>
              <a:rPr lang="en-US" dirty="0" smtClean="0"/>
              <a:t>us: releases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324A-0D9B-9A43-AE72-6DBF2443962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/Relationships>
</file>

<file path=ppt/slideLayouts/_rels/slideLayout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/Relationships>
</file>

<file path=ppt/slideLayouts/_rels/slideLayout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/Relationships>
</file>

<file path=ppt/slideLayouts/_rels/slideLayout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/Relationships>
</file>

<file path=ppt/slideLayouts/_rels/slideLayout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/Relationships>
</file>

<file path=ppt/slideLayouts/_rels/slideLayout4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/Relationships>
</file>

<file path=ppt/slideLayouts/_rels/slideLayout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4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Layouts/_rels/slideLayout5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4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Layouts/_rels/slideLayout5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4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Layouts/_rels/slideLayout6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Layouts/_rels/slideLayout6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9A080766-0BF8-8348-AE6A-8A4A559F6D3E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7072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5067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EF710-8C28-6546-9604-880FB4645B21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828797"/>
            <a:ext cx="82296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9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DA9E2A-8607-5C4E-8C0A-43148951D912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797"/>
            <a:ext cx="38862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797"/>
            <a:ext cx="3886200" cy="4343400"/>
          </a:xfrm>
        </p:spPr>
        <p:txBody>
          <a:bodyPr lIns="0" tIns="0" bIns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1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8605C4-A25A-B649-99D1-F205BCD3665C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65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D72E9-4AED-4D4C-8150-C415CA6AC4E9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34290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4637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589BE-4EC2-DF4F-9D75-1E8273666669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34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9A080766-0BF8-8348-AE6A-8A4A559F6D3E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7072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506769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9A080766-0BF8-8348-AE6A-8A4A559F6D3E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7072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506769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72722D68-B255-A94C-A3CB-3E687CBC89EF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3169911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D11E647B-2526-554A-8D8B-54D170A77B52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6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5516A233-C441-7B49-8728-983BDB24CC5F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38862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800600" y="1369118"/>
            <a:ext cx="38862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8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800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0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3715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9ADF8008-A3A8-D94F-BA03-3F18FE570F74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2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57200" y="2059241"/>
            <a:ext cx="3886200" cy="41148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800600" y="2056763"/>
            <a:ext cx="3886200" cy="41148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87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71600"/>
            <a:ext cx="8229600" cy="38862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AB913CE7-CFD7-D244-9CF5-91B28CB73AAE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5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3613C8CB-43D8-CE4B-9FBA-0A4A4D7DDC27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73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295A8C86-62E8-7241-8327-8973F14C6094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46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A67F5DE3-4E7A-1F49-B8B8-4C0F1552EA37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800600" y="1828800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7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BC5D5528-8E4A-A64F-9E68-AD02791E393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457200" y="2514600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4800600" y="2512122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061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6B83080-A0DC-A846-88CA-CAA893C02D37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8797"/>
            <a:ext cx="82296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37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CCEC056-3BC1-D941-A53E-3A2C2BC72558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828797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00600" y="1828800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9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8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CB5865-558E-8649-88A9-CBCFE3470DB8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2516451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800600" y="2516454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446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34290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08459BF-80C7-FA41-AED7-562070351A38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5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F4FDA3-C98B-EA4E-8817-64F4090BAB92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C9B1E557-D2DE-C740-9A28-CB1872EDE0F8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07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35A4E209-819E-4847-8C73-FACD00174565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7072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1350178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800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36352874-118B-E24F-968D-2511B069207B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254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4F218C-213B-C54B-9A93-DEA1EC18DD65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62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327CC7-BEE1-6F4A-B167-5B675BDE4CB4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38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95F552-8AF0-DD42-87C9-F351B1EED456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71600"/>
            <a:ext cx="8229600" cy="38862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4137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54C3BD-BE20-C04F-8E15-2D5F58D27A5A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62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D3ED6A-AF32-2143-8579-8C1FA3A63491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9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799"/>
            <a:ext cx="38862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799"/>
            <a:ext cx="3886200" cy="4343400"/>
          </a:xfrm>
        </p:spPr>
        <p:txBody>
          <a:bodyPr lIns="0" t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E5567-F82B-8343-9977-CC67B775D68A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845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AFF9BB-A143-C145-BA9C-30105BB17E36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4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7B99E-ACA9-3B49-9F4E-9CFF45A7F14A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082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_Backgroun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itle_Foot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PNNL_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Proudly_Operated_by_Battelle_Ony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900" y="1831975"/>
            <a:ext cx="8212138" cy="906463"/>
          </a:xfrm>
        </p:spPr>
        <p:txBody>
          <a:bodyPr lIns="91440" tIns="45720" rIns="91440" bIns="45720"/>
          <a:lstStyle>
            <a:lvl1pPr>
              <a:defRPr sz="4000">
                <a:solidFill>
                  <a:srgbClr val="C97A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488" y="2973388"/>
            <a:ext cx="8208962" cy="2279650"/>
          </a:xfrm>
        </p:spPr>
        <p:txBody>
          <a:bodyPr lIns="91440" tIns="45720" rIns="91440" bIns="4572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497514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2434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9324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541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5997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8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4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5B9E8E-6868-BD41-B75D-7F7725F1694F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71600"/>
            <a:ext cx="8229600" cy="38862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3008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7083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67083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SzPct val="6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0135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0135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84440" y="1599559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7906" y="1598278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9072" y="2306490"/>
            <a:ext cx="4033772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2" y="2305209"/>
            <a:ext cx="4041648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D3E66C-72C2-1240-90D0-E7332024CCF6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457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61389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640223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1389" y="2321856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3" y="2321856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9A080766-0BF8-8348-AE6A-8A4A559F6D3E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7072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5067699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800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09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9A080766-0BF8-8348-AE6A-8A4A559F6D3E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7072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5067699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9A080766-0BF8-8348-AE6A-8A4A559F6D3E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7072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5067699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9A080766-0BF8-8348-AE6A-8A4A559F6D3E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7072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50676998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D3E66C-72C2-1240-90D0-E7332024CCF6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4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510619-C3DC-1742-8D97-AA04E4DA4882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47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510619-C3DC-1742-8D97-AA04E4DA4882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47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6609B-D8E8-4A22-ABF3-CB53C8D8C366}" type="datetimeFigureOut">
              <a:rPr lang="en-US"/>
              <a:pPr>
                <a:defRPr/>
              </a:pPr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D7EA1-2389-43B4-8420-BE1044A05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EDF1B-F45A-402E-8EDB-7E61E4C396AC}" type="datetimeFigureOut">
              <a:rPr lang="en-US"/>
              <a:pPr>
                <a:defRPr/>
              </a:pPr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ED52-4AFE-43AE-AB96-054A6560C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87EF6-C1A0-443E-98BC-A0EE1C1008B3}" type="datetimeFigureOut">
              <a:rPr lang="en-US"/>
              <a:pPr>
                <a:defRPr/>
              </a:pPr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04558-C90E-42AC-BF49-5002A9452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23709-1D1F-4866-AC6F-71FCE4BFD147}" type="datetimeFigureOut">
              <a:rPr lang="en-US"/>
              <a:pPr>
                <a:defRPr/>
              </a:pPr>
              <a:t>1/11/12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5C6A6-8375-4C12-B5BC-14BBFDC39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2B92E-3768-44CF-BD2F-96C567BF2F68}" type="datetimeFigureOut">
              <a:rPr lang="en-US"/>
              <a:pPr>
                <a:defRPr/>
              </a:pPr>
              <a:t>1/11/12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D3367-46F0-4729-BA8D-3EDB1B42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0394E-9887-45E9-ACD4-4E0B65D55B06}" type="datetimeFigureOut">
              <a:rPr lang="en-US"/>
              <a:pPr>
                <a:defRPr/>
              </a:pPr>
              <a:t>1/11/12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907D5-C3A0-4F0B-A442-5EB11376B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B96DF-C0E8-41C3-B597-8A9DF6101A66}" type="datetimeFigureOut">
              <a:rPr lang="en-US"/>
              <a:pPr>
                <a:defRPr/>
              </a:pPr>
              <a:t>1/11/12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28A4F-02BF-4880-8345-21C516434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2EE63-289D-4FF2-B3BA-91E318B013F1}" type="datetimeFigureOut">
              <a:rPr lang="en-US"/>
              <a:pPr>
                <a:defRPr/>
              </a:pPr>
              <a:t>1/11/12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D4217-9EFA-4204-8760-E538D547E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F083F-2F32-4C15-8D12-FB381BF8FE01}" type="datetimeFigureOut">
              <a:rPr lang="en-US"/>
              <a:pPr>
                <a:defRPr/>
              </a:pPr>
              <a:t>1/11/12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A870F-FCD8-4056-BDA6-F39169405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799"/>
            <a:ext cx="38862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799"/>
            <a:ext cx="3886200" cy="4343400"/>
          </a:xfrm>
        </p:spPr>
        <p:txBody>
          <a:bodyPr lIns="0" t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472385-6839-5048-9797-D8A0E313B101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213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207EE-DFB9-4D94-9A91-B793370AC70C}" type="datetimeFigureOut">
              <a:rPr lang="en-US"/>
              <a:pPr>
                <a:defRPr/>
              </a:pPr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B2A0-A294-4FF7-BB35-A4BFC3BA9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CDE6-1BE5-4F23-9945-53E2BB971C28}" type="datetimeFigureOut">
              <a:rPr lang="en-US"/>
              <a:pPr>
                <a:defRPr/>
              </a:pPr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0B54F-BC2D-4E39-9657-1522F7BB8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EAC28F-3273-5C49-95C3-ED78200C4FB4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7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9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30.xml"/><Relationship Id="rId20" Type="http://schemas.openxmlformats.org/officeDocument/2006/relationships/image" Target="../media/image5.png"/><Relationship Id="rId4" Type="http://schemas.openxmlformats.org/officeDocument/2006/relationships/slideLayout" Target="../slideLayouts/slideLayout20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6" Type="http://schemas.openxmlformats.org/officeDocument/2006/relationships/image" Target="../media/image7.jpg"/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8.emf"/><Relationship Id="rId19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9.xml"/><Relationship Id="rId18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14" Type="http://schemas.openxmlformats.org/officeDocument/2006/relationships/image" Target="../media/image5.png"/><Relationship Id="rId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7.xml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4.png"/><Relationship Id="rId10" Type="http://schemas.openxmlformats.org/officeDocument/2006/relationships/theme" Target="../theme/theme3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6.png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35" Type="http://schemas.openxmlformats.org/officeDocument/2006/relationships/image" Target="../media/image15.png"/><Relationship Id="rId31" Type="http://schemas.openxmlformats.org/officeDocument/2006/relationships/slideLayout" Target="../slideLayouts/slideLayout70.xml"/><Relationship Id="rId34" Type="http://schemas.openxmlformats.org/officeDocument/2006/relationships/image" Target="../media/image14.png"/><Relationship Id="rId7" Type="http://schemas.openxmlformats.org/officeDocument/2006/relationships/slideLayout" Target="../slideLayouts/slideLayout46.xml"/><Relationship Id="rId36" Type="http://schemas.openxmlformats.org/officeDocument/2006/relationships/image" Target="../media/image16.png"/><Relationship Id="rId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9.xml"/><Relationship Id="rId32" Type="http://schemas.openxmlformats.org/officeDocument/2006/relationships/theme" Target="../theme/theme4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9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68.xml"/><Relationship Id="rId6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5.xml"/><Relationship Id="rId33" Type="http://schemas.openxmlformats.org/officeDocument/2006/relationships/image" Target="../media/image13.png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1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latinum_PowerPoint_Background_08-19-2011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1205DB16-F3E1-7B41-BE18-DA9132C94C8C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71232" y="128016"/>
            <a:ext cx="1444752" cy="7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4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4" r:id="rId3"/>
    <p:sldLayoutId id="2147483715" r:id="rId4"/>
    <p:sldLayoutId id="2147483716" r:id="rId5"/>
    <p:sldLayoutId id="2147483717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806" r:id="rId15"/>
    <p:sldLayoutId id="214748380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rgbClr val="D575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20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21"/>
        </a:buBlip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2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3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0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ilver_PowerPoint_Background_08-19-2011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7618D9BF-6AE6-5E41-A978-E5BD65476E9F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70482" y="128766"/>
            <a:ext cx="1444752" cy="7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1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9"/>
        </a:buBlip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0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1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56612"/>
            <a:ext cx="6629400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9ED044F3-2776-D54C-89C7-4C75660FFBCE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1232" y="128016"/>
            <a:ext cx="1444752" cy="7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D575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2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3"/>
        </a:buBlip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4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2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73038" y="6453188"/>
            <a:ext cx="509587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-109" charset="-128"/>
                <a:cs typeface="+mn-cs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</p:sldLayoutIdLst>
  <p:hf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ＭＳ Ｐゴシック" pitchFamily="-109" charset="-128"/>
          <a:cs typeface="ＭＳ Ｐゴシック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33"/>
        </a:buBlip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1pPr>
      <a:lvl2pPr marL="742950" indent="-28575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34"/>
        </a:buBlip>
        <a:defRPr sz="22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2pPr>
      <a:lvl3pPr marL="1143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35"/>
        </a:buBlip>
        <a:defRPr sz="20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3pPr>
      <a:lvl4pPr marL="1600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Blip>
          <a:blip r:embed="rId36"/>
        </a:buBlip>
        <a:defRPr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33"/>
        </a:buBlip>
        <a:defRPr sz="16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3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3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3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3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3D766985-F437-45C9-853F-8CA6225600F7}" type="datetimeFigureOut">
              <a:rPr lang="en-US"/>
              <a:pPr>
                <a:defRPr/>
              </a:pPr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FA24FBDB-0E1B-45B9-8496-7BF31C218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pPr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5" name="Title 114"/>
          <p:cNvSpPr>
            <a:spLocks noGrp="1"/>
          </p:cNvSpPr>
          <p:nvPr>
            <p:ph type="ctrTitle"/>
          </p:nvPr>
        </p:nvSpPr>
        <p:spPr>
          <a:xfrm>
            <a:off x="0" y="2444115"/>
            <a:ext cx="9144000" cy="1969770"/>
          </a:xfrm>
        </p:spPr>
        <p:txBody>
          <a:bodyPr/>
          <a:lstStyle/>
          <a:p>
            <a:r>
              <a:rPr lang="en-US" dirty="0" smtClean="0"/>
              <a:t>Task 15:  </a:t>
            </a:r>
            <a:r>
              <a:rPr lang="en-US" dirty="0" err="1" smtClean="0"/>
              <a:t>SoftXMT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Mitigation for Limited Injection Rate, Part I</a:t>
            </a:r>
            <a:endParaRPr lang="en-US" sz="2400" dirty="0"/>
          </a:p>
        </p:txBody>
      </p:sp>
      <p:sp>
        <p:nvSpPr>
          <p:cNvPr id="116" name="Subtitle 11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Brandon Holt, Simon Kahan, Brandon </a:t>
            </a:r>
            <a:r>
              <a:rPr lang="en-US" dirty="0" err="1" smtClean="0"/>
              <a:t>myers</a:t>
            </a:r>
            <a:r>
              <a:rPr lang="en-US" dirty="0" smtClean="0"/>
              <a:t>, Jacob nelson</a:t>
            </a:r>
            <a:endParaRPr lang="en-US" dirty="0"/>
          </a:p>
        </p:txBody>
      </p:sp>
      <p:sp>
        <p:nvSpPr>
          <p:cNvPr id="117" name="Text Placeholder 1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PNNL and University of Washington, Seattle</a:t>
            </a:r>
            <a:endParaRPr lang="en-US" dirty="0"/>
          </a:p>
        </p:txBody>
      </p:sp>
      <p:sp>
        <p:nvSpPr>
          <p:cNvPr id="118" name="Text Placeholder 1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CASS-MT January 2012 Review, BWI,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4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Coroutine scheduling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9114" y="5334000"/>
            <a:ext cx="767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readyQ</a:t>
            </a:r>
            <a:r>
              <a:rPr lang="en-US" dirty="0" smtClean="0"/>
              <a:t> empty) </a:t>
            </a:r>
            <a:r>
              <a:rPr lang="en-US" dirty="0" smtClean="0">
                <a:sym typeface="Wingdings" pitchFamily="2" charset="2"/>
              </a:rPr>
              <a:t> pop new work from work queue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readyQ</a:t>
            </a:r>
            <a:r>
              <a:rPr lang="en-US" dirty="0" smtClean="0"/>
              <a:t> empty &amp;&amp; </a:t>
            </a:r>
            <a:r>
              <a:rPr lang="en-US" dirty="0" err="1" smtClean="0"/>
              <a:t>workQ</a:t>
            </a:r>
            <a:r>
              <a:rPr lang="en-US" dirty="0" smtClean="0"/>
              <a:t> empty) </a:t>
            </a:r>
            <a:r>
              <a:rPr lang="en-US" dirty="0" smtClean="0">
                <a:sym typeface="Wingdings" pitchFamily="2" charset="2"/>
              </a:rPr>
              <a:t> steal from a local worker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022646"/>
            <a:ext cx="5994399" cy="418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01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Distributed work stealing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3323987"/>
          </a:xfrm>
        </p:spPr>
        <p:txBody>
          <a:bodyPr/>
          <a:lstStyle/>
          <a:p>
            <a:r>
              <a:rPr lang="en-US" dirty="0" smtClean="0"/>
              <a:t>balancing work within a node:</a:t>
            </a:r>
          </a:p>
          <a:p>
            <a:pPr lvl="1"/>
            <a:r>
              <a:rPr lang="en-US" dirty="0" smtClean="0"/>
              <a:t>steal from neighboring process’ work queue using a lock and shared memory operations</a:t>
            </a:r>
          </a:p>
          <a:p>
            <a:r>
              <a:rPr lang="en-US" dirty="0" smtClean="0"/>
              <a:t>balancing work across nodes:</a:t>
            </a:r>
          </a:p>
          <a:p>
            <a:pPr lvl="1"/>
            <a:r>
              <a:rPr lang="en-US" dirty="0" smtClean="0"/>
              <a:t>When a worker fails to find visible work at neighbors, can steal across network</a:t>
            </a:r>
          </a:p>
          <a:p>
            <a:pPr lvl="2"/>
            <a:r>
              <a:rPr lang="en-US" dirty="0" smtClean="0"/>
              <a:t>steal from work queues on another node by sending an Active Message that performs the steal and replies with the stolen work</a:t>
            </a:r>
          </a:p>
          <a:p>
            <a:pPr lvl="1"/>
            <a:r>
              <a:rPr lang="en-US" dirty="0" smtClean="0"/>
              <a:t>Recent work has explored distributed work stealing [Olivier ’08, </a:t>
            </a:r>
            <a:r>
              <a:rPr lang="en-US" dirty="0" err="1" smtClean="0"/>
              <a:t>Dinan</a:t>
            </a:r>
            <a:r>
              <a:rPr lang="en-US" dirty="0" smtClean="0"/>
              <a:t> ‘09], including hierarchical schemes 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Quintin</a:t>
            </a:r>
            <a:r>
              <a:rPr lang="en-US" dirty="0" smtClean="0"/>
              <a:t> ‘10, Wang ‘11] and scalable termination detection [</a:t>
            </a:r>
            <a:r>
              <a:rPr lang="en-US" dirty="0" err="1" smtClean="0"/>
              <a:t>Saraswat</a:t>
            </a:r>
            <a:r>
              <a:rPr lang="en-US" dirty="0" smtClean="0"/>
              <a:t> ‘11]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6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3588675"/>
          </a:xfrm>
        </p:spPr>
        <p:txBody>
          <a:bodyPr/>
          <a:lstStyle/>
          <a:p>
            <a:r>
              <a:rPr lang="en-US" dirty="0" smtClean="0"/>
              <a:t>Augmented unbalanced tree search </a:t>
            </a:r>
            <a:r>
              <a:rPr lang="en-US" dirty="0" err="1" smtClean="0"/>
              <a:t>microbenchmark</a:t>
            </a:r>
            <a:r>
              <a:rPr lang="en-US" dirty="0" smtClean="0"/>
              <a:t> tests dynamic load imbalance, dependent random access pattern, and space stress of per-thread payload</a:t>
            </a:r>
          </a:p>
          <a:p>
            <a:r>
              <a:rPr lang="en-US" dirty="0" smtClean="0"/>
              <a:t>Scheduling scheme must take into account the amount of work a core requires to stay latency-tolerant</a:t>
            </a:r>
          </a:p>
          <a:p>
            <a:r>
              <a:rPr lang="en-US" smtClean="0"/>
              <a:t>Initial single-node </a:t>
            </a:r>
            <a:r>
              <a:rPr lang="en-US" dirty="0" smtClean="0"/>
              <a:t>work stealing results with coroutines shows a rate of 60Mvertices/sec</a:t>
            </a:r>
          </a:p>
          <a:p>
            <a:r>
              <a:rPr lang="en-US" dirty="0" smtClean="0"/>
              <a:t>Working on multi-node implementation</a:t>
            </a:r>
          </a:p>
          <a:p>
            <a:pPr lvl="1"/>
            <a:r>
              <a:rPr lang="en-US" dirty="0" smtClean="0"/>
              <a:t>shared memory local steals</a:t>
            </a:r>
          </a:p>
          <a:p>
            <a:pPr lvl="1"/>
            <a:r>
              <a:rPr lang="en-US" dirty="0" smtClean="0"/>
              <a:t>active message remote steals to other nodes when no local work is available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2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0766-0BF8-8348-AE6A-8A4A559F6D3E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</p:spPr>
        <p:txBody>
          <a:bodyPr/>
          <a:lstStyle/>
          <a:p>
            <a:r>
              <a:rPr lang="en-US" dirty="0" smtClean="0"/>
              <a:t>Exploring Data Locality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Holt, Brandon Myers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2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3631764"/>
          </a:xfrm>
        </p:spPr>
        <p:txBody>
          <a:bodyPr/>
          <a:lstStyle/>
          <a:p>
            <a:r>
              <a:rPr lang="en-US" dirty="0" smtClean="0"/>
              <a:t>The picture for us:</a:t>
            </a:r>
          </a:p>
          <a:p>
            <a:pPr lvl="1"/>
            <a:r>
              <a:rPr lang="en-US" dirty="0" smtClean="0"/>
              <a:t>Many small, short-lived tasks operating on a large shared data set</a:t>
            </a:r>
          </a:p>
          <a:p>
            <a:pPr lvl="1"/>
            <a:r>
              <a:rPr lang="en-US" dirty="0" smtClean="0"/>
              <a:t>In order to do its work, a task must access data spread across nodes</a:t>
            </a:r>
          </a:p>
          <a:p>
            <a:pPr lvl="1"/>
            <a:r>
              <a:rPr lang="en-US" dirty="0" smtClean="0"/>
              <a:t>Communication over the network is our bottleneck</a:t>
            </a:r>
          </a:p>
          <a:p>
            <a:pPr lvl="2"/>
            <a:r>
              <a:rPr lang="en-US" dirty="0" smtClean="0"/>
              <a:t>Specifically, message injection rate is the problem</a:t>
            </a:r>
          </a:p>
          <a:p>
            <a:r>
              <a:rPr lang="en-US" dirty="0" smtClean="0"/>
              <a:t>Previously we discussed aggregation</a:t>
            </a:r>
          </a:p>
          <a:p>
            <a:pPr lvl="1"/>
            <a:r>
              <a:rPr lang="en-US" dirty="0" smtClean="0"/>
              <a:t>Group </a:t>
            </a:r>
            <a:r>
              <a:rPr lang="en-US" i="1" dirty="0" smtClean="0"/>
              <a:t>independent</a:t>
            </a:r>
            <a:r>
              <a:rPr lang="en-US" dirty="0" smtClean="0"/>
              <a:t> accesses from concurrent tasks into single message</a:t>
            </a:r>
          </a:p>
          <a:p>
            <a:r>
              <a:rPr lang="en-US" dirty="0" smtClean="0"/>
              <a:t>Leverage locality to minimize network traffic further</a:t>
            </a:r>
          </a:p>
          <a:p>
            <a:pPr lvl="1"/>
            <a:r>
              <a:rPr lang="en-US" dirty="0"/>
              <a:t>Buffering/caching: keep a local copy for repeated </a:t>
            </a:r>
            <a:r>
              <a:rPr lang="en-US" dirty="0" smtClean="0"/>
              <a:t>accesses</a:t>
            </a:r>
          </a:p>
          <a:p>
            <a:pPr lvl="1"/>
            <a:r>
              <a:rPr lang="en-US" dirty="0" smtClean="0"/>
              <a:t>Migration: move execution context to where data is</a:t>
            </a:r>
          </a:p>
          <a:p>
            <a:pPr lvl="2"/>
            <a:r>
              <a:rPr lang="en-US" dirty="0" smtClean="0"/>
              <a:t>e.g. do computation locally on data at a particular vertex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9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Migration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3902607"/>
          </a:xfrm>
        </p:spPr>
        <p:txBody>
          <a:bodyPr/>
          <a:lstStyle/>
          <a:p>
            <a:r>
              <a:rPr lang="en-US" i="1" dirty="0"/>
              <a:t>When is it better to move a task to the data rather than bringing data to the task</a:t>
            </a:r>
            <a:r>
              <a:rPr lang="en-US" i="1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Develop intuition about the potential gain from moving data and computation around through migration and caching</a:t>
            </a:r>
          </a:p>
          <a:p>
            <a:r>
              <a:rPr lang="en-US" dirty="0" smtClean="0"/>
              <a:t>Collect memory traces on benchmark applications</a:t>
            </a:r>
          </a:p>
          <a:p>
            <a:pPr lvl="1"/>
            <a:r>
              <a:rPr lang="en-US" dirty="0" smtClean="0"/>
              <a:t>SSCA2 (graph kernels), </a:t>
            </a:r>
            <a:r>
              <a:rPr lang="en-US" dirty="0" err="1" smtClean="0"/>
              <a:t>Fluidanimate</a:t>
            </a:r>
            <a:r>
              <a:rPr lang="en-US" dirty="0" smtClean="0"/>
              <a:t> (PARSEC), </a:t>
            </a:r>
            <a:r>
              <a:rPr lang="en-US" dirty="0" err="1" smtClean="0"/>
              <a:t>IntSort</a:t>
            </a:r>
            <a:r>
              <a:rPr lang="en-US" dirty="0" smtClean="0"/>
              <a:t> (NPB)</a:t>
            </a:r>
          </a:p>
          <a:p>
            <a:r>
              <a:rPr lang="en-US" dirty="0" smtClean="0"/>
              <a:t>Simulate running them using a highly simplified model</a:t>
            </a:r>
          </a:p>
          <a:p>
            <a:pPr lvl="1"/>
            <a:r>
              <a:rPr lang="en-US" dirty="0" smtClean="0"/>
              <a:t>PGAS-style data distribution across nodes</a:t>
            </a:r>
          </a:p>
          <a:p>
            <a:pPr lvl="1"/>
            <a:r>
              <a:rPr lang="en-US" dirty="0" smtClean="0"/>
              <a:t>Option to fetch a remote piece of data (cache line) or migrate task to where the data resides</a:t>
            </a:r>
          </a:p>
          <a:p>
            <a:pPr lvl="1"/>
            <a:r>
              <a:rPr lang="en-US" dirty="0" smtClean="0"/>
              <a:t>Find and measure the optimal task migration schedule for our model</a:t>
            </a:r>
          </a:p>
          <a:p>
            <a:r>
              <a:rPr lang="en-US" dirty="0" smtClean="0"/>
              <a:t>Essentially an extended back-of-the-envelope calculation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48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Simple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776693"/>
          </a:xfrm>
        </p:spPr>
        <p:txBody>
          <a:bodyPr/>
          <a:lstStyle/>
          <a:p>
            <a:r>
              <a:rPr lang="en-US" dirty="0"/>
              <a:t>Primary performance measure:</a:t>
            </a:r>
          </a:p>
          <a:p>
            <a:pPr lvl="1"/>
            <a:r>
              <a:rPr lang="en-US" dirty="0"/>
              <a:t>Number of messages across the 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Track references to shared memory only</a:t>
            </a:r>
          </a:p>
          <a:p>
            <a:pPr lvl="1"/>
            <a:r>
              <a:rPr lang="en-US" dirty="0" smtClean="0"/>
              <a:t>PGAS-style data distribution across nodes</a:t>
            </a:r>
          </a:p>
          <a:p>
            <a:r>
              <a:rPr lang="en-US" dirty="0" smtClean="0"/>
              <a:t>Simple network model</a:t>
            </a:r>
          </a:p>
          <a:p>
            <a:pPr lvl="1"/>
            <a:r>
              <a:rPr lang="en-US" dirty="0" smtClean="0"/>
              <a:t>Flat topology, same cost for anything on a different node</a:t>
            </a:r>
          </a:p>
          <a:p>
            <a:pPr lvl="1"/>
            <a:r>
              <a:rPr lang="en-US" dirty="0" smtClean="0"/>
              <a:t>Count number of messages</a:t>
            </a:r>
          </a:p>
          <a:p>
            <a:r>
              <a:rPr lang="en-US" dirty="0" smtClean="0"/>
              <a:t>No timing information</a:t>
            </a:r>
          </a:p>
          <a:p>
            <a:pPr lvl="1"/>
            <a:r>
              <a:rPr lang="en-US" dirty="0" smtClean="0"/>
              <a:t>So computation is “free” as well</a:t>
            </a:r>
          </a:p>
          <a:p>
            <a:pPr lvl="1"/>
            <a:r>
              <a:rPr lang="en-US" dirty="0" smtClean="0"/>
              <a:t>Tasks execute independently</a:t>
            </a:r>
          </a:p>
          <a:p>
            <a:r>
              <a:rPr lang="en-US" dirty="0" smtClean="0"/>
              <a:t>Simple cache model</a:t>
            </a:r>
          </a:p>
          <a:p>
            <a:pPr lvl="1"/>
            <a:r>
              <a:rPr lang="en-US" dirty="0" smtClean="0"/>
              <a:t>Independent caches for each thread</a:t>
            </a:r>
          </a:p>
          <a:p>
            <a:pPr lvl="1"/>
            <a:r>
              <a:rPr lang="en-US" dirty="0" smtClean="0"/>
              <a:t>No coherence</a:t>
            </a:r>
          </a:p>
          <a:p>
            <a:pPr lvl="1"/>
            <a:r>
              <a:rPr lang="en-US" dirty="0" smtClean="0"/>
              <a:t>Cache is discarded on migration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System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696" y="3469808"/>
            <a:ext cx="3705807" cy="289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8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Simulation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2745367"/>
          </a:xfrm>
        </p:spPr>
        <p:txBody>
          <a:bodyPr/>
          <a:lstStyle/>
          <a:p>
            <a:r>
              <a:rPr lang="en-US" dirty="0" smtClean="0"/>
              <a:t>Application source with allocations annotated with distribution hints</a:t>
            </a:r>
          </a:p>
          <a:p>
            <a:r>
              <a:rPr lang="en-US" dirty="0" smtClean="0"/>
              <a:t>Collect memory trace from instrumented binary</a:t>
            </a:r>
          </a:p>
          <a:p>
            <a:r>
              <a:rPr lang="en-US" dirty="0" smtClean="0"/>
              <a:t>Policy specifying under which conditions to migrate</a:t>
            </a:r>
          </a:p>
          <a:p>
            <a:r>
              <a:rPr lang="en-US" dirty="0" smtClean="0"/>
              <a:t>Simulate “executing” the traces</a:t>
            </a:r>
          </a:p>
          <a:p>
            <a:pPr lvl="1"/>
            <a:r>
              <a:rPr lang="en-US" dirty="0" smtClean="0"/>
              <a:t>Map addresses across “nodes” using distribution hints for each allocation</a:t>
            </a:r>
          </a:p>
          <a:p>
            <a:pPr lvl="1"/>
            <a:r>
              <a:rPr lang="en-US" dirty="0" smtClean="0"/>
              <a:t>Current node determines which accesses are remote</a:t>
            </a:r>
          </a:p>
          <a:p>
            <a:pPr lvl="1"/>
            <a:r>
              <a:rPr lang="en-US" dirty="0" smtClean="0"/>
              <a:t>Track cache hits/misses</a:t>
            </a:r>
          </a:p>
          <a:p>
            <a:pPr lvl="1"/>
            <a:r>
              <a:rPr lang="en-US" dirty="0" smtClean="0"/>
              <a:t>Make migration decisions based on policy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simulation_system_th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1729"/>
            <a:ext cx="8138079" cy="25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5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Optimal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984885"/>
          </a:xfrm>
        </p:spPr>
        <p:txBody>
          <a:bodyPr/>
          <a:lstStyle/>
          <a:p>
            <a:r>
              <a:rPr lang="en-US" dirty="0" smtClean="0"/>
              <a:t>Use knowledge of entire trace to find best possible migration schedule for each thread</a:t>
            </a:r>
          </a:p>
          <a:p>
            <a:r>
              <a:rPr lang="en-US" dirty="0" smtClean="0"/>
              <a:t>Dynamic programming solution,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 err="1" smtClean="0"/>
              <a:t>traceLength</a:t>
            </a:r>
            <a:r>
              <a:rPr lang="en-US" dirty="0" smtClean="0"/>
              <a:t> * </a:t>
            </a:r>
            <a:r>
              <a:rPr lang="en-US" dirty="0" err="1" smtClean="0"/>
              <a:t>numNodes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 descr="sp_optimal_grap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54" y="2426892"/>
            <a:ext cx="7785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4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Application Comparison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compare-apps-fetch-m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6" y="1009554"/>
            <a:ext cx="8533674" cy="50703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43943" y="3810302"/>
            <a:ext cx="195390" cy="195400"/>
          </a:xfrm>
          <a:prstGeom prst="rect">
            <a:avLst/>
          </a:prstGeom>
          <a:solidFill>
            <a:srgbClr val="5D96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3943" y="3528480"/>
            <a:ext cx="195390" cy="195400"/>
          </a:xfrm>
          <a:prstGeom prst="rect">
            <a:avLst/>
          </a:prstGeom>
          <a:solidFill>
            <a:srgbClr val="3555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3557898"/>
          </a:xfrm>
        </p:spPr>
        <p:txBody>
          <a:bodyPr/>
          <a:lstStyle/>
          <a:p>
            <a:r>
              <a:rPr lang="en-US" dirty="0" smtClean="0"/>
              <a:t>The original three dark sides of </a:t>
            </a:r>
            <a:r>
              <a:rPr lang="en-US" dirty="0" err="1" smtClean="0"/>
              <a:t>SoftXMT</a:t>
            </a:r>
            <a:r>
              <a:rPr lang="en-US" dirty="0" smtClean="0"/>
              <a:t> are…  less dark</a:t>
            </a:r>
          </a:p>
          <a:p>
            <a:pPr lvl="1"/>
            <a:r>
              <a:rPr lang="en-US" dirty="0" smtClean="0"/>
              <a:t>Latency – tolerable via split phase requests and fast software context switching </a:t>
            </a:r>
          </a:p>
          <a:p>
            <a:pPr lvl="1"/>
            <a:r>
              <a:rPr lang="en-US" dirty="0" smtClean="0"/>
              <a:t>Synchronization – can avoid built-in atomic operations and still synchronize efficiently via delegates</a:t>
            </a:r>
          </a:p>
          <a:p>
            <a:pPr lvl="1"/>
            <a:r>
              <a:rPr lang="en-US" dirty="0" smtClean="0"/>
              <a:t>Global view memory – can ensure consistency via delegates</a:t>
            </a:r>
          </a:p>
          <a:p>
            <a:r>
              <a:rPr lang="en-US" dirty="0" smtClean="0"/>
              <a:t>But, we need to address network performance limitations</a:t>
            </a:r>
          </a:p>
          <a:p>
            <a:pPr lvl="1"/>
            <a:r>
              <a:rPr lang="en-US" dirty="0" smtClean="0"/>
              <a:t>~10Mref/s per network interface on random access is too slow</a:t>
            </a:r>
          </a:p>
          <a:p>
            <a:pPr lvl="1"/>
            <a:r>
              <a:rPr lang="en-US" dirty="0" smtClean="0"/>
              <a:t>~100Mref/s with aggregation is better</a:t>
            </a:r>
          </a:p>
          <a:p>
            <a:pPr lvl="1"/>
            <a:r>
              <a:rPr lang="en-US" dirty="0" smtClean="0"/>
              <a:t>Can we do even better?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pPr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Conclusions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078"/>
            <a:ext cx="8229600" cy="4241162"/>
          </a:xfrm>
        </p:spPr>
        <p:txBody>
          <a:bodyPr/>
          <a:lstStyle/>
          <a:p>
            <a:r>
              <a:rPr lang="en-US" dirty="0" smtClean="0"/>
              <a:t>Migration showed some promise</a:t>
            </a:r>
          </a:p>
          <a:p>
            <a:pPr lvl="1"/>
            <a:r>
              <a:rPr lang="en-US" dirty="0" smtClean="0"/>
              <a:t>Most beneficial with a large amount of spatial locality</a:t>
            </a:r>
          </a:p>
          <a:p>
            <a:pPr lvl="1"/>
            <a:r>
              <a:rPr lang="en-US" dirty="0" smtClean="0"/>
              <a:t>However, with reuse and accesses to several nodes, </a:t>
            </a:r>
            <a:r>
              <a:rPr lang="en-US" i="1" dirty="0" smtClean="0"/>
              <a:t>caching wins</a:t>
            </a:r>
          </a:p>
          <a:p>
            <a:r>
              <a:rPr lang="en-US" dirty="0" smtClean="0"/>
              <a:t>Very simple network cost</a:t>
            </a:r>
          </a:p>
          <a:p>
            <a:pPr lvl="1"/>
            <a:r>
              <a:rPr lang="en-US" dirty="0" smtClean="0"/>
              <a:t>While injection rate is the bottleneck, number of messages is the most important cost, so this is acceptable</a:t>
            </a:r>
          </a:p>
          <a:p>
            <a:r>
              <a:rPr lang="en-US" dirty="0" smtClean="0"/>
              <a:t>Idealized cache model</a:t>
            </a:r>
          </a:p>
          <a:p>
            <a:pPr lvl="1"/>
            <a:r>
              <a:rPr lang="en-US" dirty="0" smtClean="0"/>
              <a:t>Results show good spatial and temporal locality to take advantage of</a:t>
            </a:r>
          </a:p>
          <a:p>
            <a:pPr lvl="1"/>
            <a:r>
              <a:rPr lang="en-US" dirty="0" smtClean="0"/>
              <a:t>Model is overly optimistic: need a real cache implementation to get more useful results</a:t>
            </a:r>
          </a:p>
          <a:p>
            <a:r>
              <a:rPr lang="en-US" dirty="0" smtClean="0"/>
              <a:t>Look into implementing caching first</a:t>
            </a:r>
            <a:endParaRPr lang="en-US" dirty="0"/>
          </a:p>
          <a:p>
            <a:pPr lvl="1"/>
            <a:r>
              <a:rPr lang="en-US" dirty="0" smtClean="0"/>
              <a:t>However, keep migration in mind, as it may be more profitable when compared with real coherent, finite-size caches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9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153D-80E4-B848-8B17-696470196FD9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6" name="Title 65"/>
          <p:cNvSpPr>
            <a:spLocks noGrp="1"/>
          </p:cNvSpPr>
          <p:nvPr>
            <p:ph type="ctrTitle"/>
          </p:nvPr>
        </p:nvSpPr>
        <p:spPr>
          <a:xfrm>
            <a:off x="0" y="2290228"/>
            <a:ext cx="9144000" cy="2277547"/>
          </a:xfrm>
        </p:spPr>
        <p:txBody>
          <a:bodyPr/>
          <a:lstStyle/>
          <a:p>
            <a:r>
              <a:rPr lang="en-US" dirty="0" err="1" smtClean="0"/>
              <a:t>SoftXMT</a:t>
            </a:r>
            <a:r>
              <a:rPr lang="en-US" dirty="0" smtClean="0"/>
              <a:t> runtime design: </a:t>
            </a:r>
            <a:r>
              <a:rPr lang="en-US" dirty="0"/>
              <a:t>C</a:t>
            </a:r>
            <a:r>
              <a:rPr lang="en-US" dirty="0" smtClean="0"/>
              <a:t>aching</a:t>
            </a:r>
            <a:endParaRPr lang="en-US" dirty="0"/>
          </a:p>
        </p:txBody>
      </p:sp>
      <p:sp>
        <p:nvSpPr>
          <p:cNvPr id="52" name="Subtitle 5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Nelson</a:t>
            </a:r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University of Washington Computer Science and Engineering</a:t>
            </a:r>
            <a:endParaRPr lang="en-US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Seattle, WA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Why Cache Now?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2320636"/>
          </a:xfrm>
        </p:spPr>
        <p:txBody>
          <a:bodyPr/>
          <a:lstStyle/>
          <a:p>
            <a:r>
              <a:rPr lang="en-US" dirty="0" smtClean="0"/>
              <a:t>Some locality exists even in irregular applications</a:t>
            </a:r>
          </a:p>
          <a:p>
            <a:r>
              <a:rPr lang="en-US" dirty="0" smtClean="0"/>
              <a:t>We were at a decision point in the design:</a:t>
            </a:r>
          </a:p>
          <a:p>
            <a:pPr lvl="1"/>
            <a:r>
              <a:rPr lang="en-US" dirty="0" smtClean="0"/>
              <a:t>XMT-style word-only accesses?</a:t>
            </a:r>
          </a:p>
          <a:p>
            <a:pPr lvl="1"/>
            <a:r>
              <a:rPr lang="en-US" dirty="0" err="1" smtClean="0"/>
              <a:t>GASNet</a:t>
            </a:r>
            <a:r>
              <a:rPr lang="en-US" dirty="0" smtClean="0"/>
              <a:t>/GA/SHMEM-style block accesses?</a:t>
            </a:r>
          </a:p>
          <a:p>
            <a:r>
              <a:rPr lang="en-US" dirty="0" smtClean="0"/>
              <a:t>Is there a benefit to moving multiple words per request?</a:t>
            </a:r>
          </a:p>
          <a:p>
            <a:pPr lvl="1"/>
            <a:r>
              <a:rPr lang="en-US" dirty="0" smtClean="0"/>
              <a:t>Block transfer study: </a:t>
            </a:r>
            <a:br>
              <a:rPr lang="en-US" dirty="0" smtClean="0"/>
            </a:br>
            <a:r>
              <a:rPr lang="en-US" dirty="0" smtClean="0"/>
              <a:t>	List chasing, with payloads of 0 to 8 words per vertex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75-B438-A046-B8ED-DAC2C54F11BB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5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769441"/>
          </a:xfrm>
        </p:spPr>
        <p:txBody>
          <a:bodyPr/>
          <a:lstStyle/>
          <a:p>
            <a:r>
              <a:rPr lang="en-US" dirty="0" smtClean="0"/>
              <a:t>Block fetches:</a:t>
            </a:r>
            <a:br>
              <a:rPr lang="en-US" dirty="0" smtClean="0"/>
            </a:br>
            <a:r>
              <a:rPr lang="en-US" dirty="0" smtClean="0"/>
              <a:t>More network bandwidth for user data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79" y="4960979"/>
            <a:ext cx="9398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590" y="6036245"/>
            <a:ext cx="2171700" cy="22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46960" y="4664670"/>
            <a:ext cx="18102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Pointer chasing with</a:t>
            </a:r>
            <a:br>
              <a:rPr lang="en-US" sz="1200" dirty="0" smtClean="0">
                <a:latin typeface="Arial"/>
                <a:cs typeface="Arial"/>
              </a:rPr>
            </a:br>
            <a:r>
              <a:rPr lang="en-US" sz="1200" dirty="0" smtClean="0">
                <a:latin typeface="Arial"/>
                <a:cs typeface="Arial"/>
              </a:rPr>
              <a:t>2 nodes,</a:t>
            </a:r>
          </a:p>
          <a:p>
            <a:r>
              <a:rPr lang="en-US" sz="1200" dirty="0" smtClean="0">
                <a:latin typeface="Arial"/>
                <a:cs typeface="Arial"/>
              </a:rPr>
              <a:t>10 </a:t>
            </a:r>
            <a:r>
              <a:rPr lang="en-US" sz="1200" dirty="0">
                <a:latin typeface="Arial"/>
                <a:cs typeface="Arial"/>
              </a:rPr>
              <a:t>cores/</a:t>
            </a:r>
            <a:r>
              <a:rPr lang="en-US" sz="1200" dirty="0" smtClean="0">
                <a:latin typeface="Arial"/>
                <a:cs typeface="Arial"/>
              </a:rPr>
              <a:t>node,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256 threads/core,</a:t>
            </a:r>
          </a:p>
          <a:p>
            <a:r>
              <a:rPr lang="en-US" sz="1200" dirty="0" smtClean="0">
                <a:latin typeface="Arial"/>
                <a:cs typeface="Arial"/>
              </a:rPr>
              <a:t>40 request aggregation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461" y="1439503"/>
            <a:ext cx="5461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3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Why Cache?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2339102"/>
          </a:xfrm>
        </p:spPr>
        <p:txBody>
          <a:bodyPr/>
          <a:lstStyle/>
          <a:p>
            <a:r>
              <a:rPr lang="en-US" dirty="0"/>
              <a:t>Migration study:</a:t>
            </a:r>
            <a:br>
              <a:rPr lang="en-US" dirty="0"/>
            </a:br>
            <a:r>
              <a:rPr lang="en-US" dirty="0"/>
              <a:t>	Caching </a:t>
            </a:r>
            <a:r>
              <a:rPr lang="en-US" dirty="0" smtClean="0"/>
              <a:t>helps us reduce our network use</a:t>
            </a:r>
            <a:endParaRPr lang="en-US" dirty="0"/>
          </a:p>
          <a:p>
            <a:r>
              <a:rPr lang="en-US" dirty="0" smtClean="0"/>
              <a:t>Block </a:t>
            </a:r>
            <a:r>
              <a:rPr lang="en-US" dirty="0"/>
              <a:t>transfer </a:t>
            </a:r>
            <a:r>
              <a:rPr lang="en-US" dirty="0" smtClean="0"/>
              <a:t>study:</a:t>
            </a:r>
            <a:br>
              <a:rPr lang="en-US" dirty="0" smtClean="0"/>
            </a:br>
            <a:r>
              <a:rPr lang="en-US" dirty="0" smtClean="0"/>
              <a:t>	~2x more efficient even for small amounts of spatial locality</a:t>
            </a:r>
            <a:endParaRPr lang="en-US" dirty="0"/>
          </a:p>
          <a:p>
            <a:r>
              <a:rPr lang="en-US" dirty="0" smtClean="0"/>
              <a:t>Goal: sane memory consistency model for programmer</a:t>
            </a:r>
            <a:br>
              <a:rPr lang="en-US" dirty="0" smtClean="0"/>
            </a:br>
            <a:r>
              <a:rPr lang="en-US" dirty="0" smtClean="0"/>
              <a:t>	Unsynchronized block gets and puts make this hard</a:t>
            </a:r>
          </a:p>
          <a:p>
            <a:r>
              <a:rPr lang="en-US" dirty="0" smtClean="0"/>
              <a:t>Mechanism </a:t>
            </a:r>
            <a:r>
              <a:rPr lang="en-US" dirty="0"/>
              <a:t>is the same as we need for fine-grained </a:t>
            </a:r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E66C-72C2-1240-90D0-E7332024CCF6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err="1" smtClean="0"/>
              <a:t>SoftXMT’s</a:t>
            </a:r>
            <a:r>
              <a:rPr lang="en-US" dirty="0" smtClean="0"/>
              <a:t> pseudo-cache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013407"/>
          </a:xfrm>
        </p:spPr>
        <p:txBody>
          <a:bodyPr/>
          <a:lstStyle/>
          <a:p>
            <a:r>
              <a:rPr lang="en-US" dirty="0"/>
              <a:t>We’re really just stealing ideas from the cache literature to build a system for </a:t>
            </a:r>
            <a:r>
              <a:rPr lang="en-US" i="1" dirty="0"/>
              <a:t>synchronized buffering</a:t>
            </a:r>
          </a:p>
          <a:p>
            <a:r>
              <a:rPr lang="en-US" dirty="0" smtClean="0"/>
              <a:t>Traditional caches: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apacity-constrained</a:t>
            </a:r>
          </a:p>
          <a:p>
            <a:pPr lvl="1"/>
            <a:r>
              <a:rPr lang="en-US" dirty="0" smtClean="0"/>
              <a:t>Granularity may interact badly with problem</a:t>
            </a:r>
          </a:p>
          <a:p>
            <a:pPr lvl="1"/>
            <a:r>
              <a:rPr lang="en-US" dirty="0" smtClean="0"/>
              <a:t>Complicated, costly invalidation mechanism</a:t>
            </a:r>
          </a:p>
          <a:p>
            <a:r>
              <a:rPr lang="en-US" dirty="0" err="1" smtClean="0"/>
              <a:t>SoftXMT’s</a:t>
            </a:r>
            <a:r>
              <a:rPr lang="en-US" dirty="0" smtClean="0"/>
              <a:t> pseudo-cache: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capacity constraints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ultiple, configurable granularities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Explicit releases instead of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 invalidation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Tightly coupled with scheduler to minimize latency</a:t>
            </a:r>
            <a:endParaRPr lang="en-US" sz="1800" dirty="0" smtClean="0">
              <a:effectLst/>
            </a:endParaRPr>
          </a:p>
          <a:p>
            <a:pPr lvl="1"/>
            <a:r>
              <a:rPr lang="en-US" dirty="0" smtClean="0"/>
              <a:t>Play well delegate operations for no-locality modifications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8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384721"/>
          </a:xfrm>
        </p:spPr>
        <p:txBody>
          <a:bodyPr/>
          <a:lstStyle/>
          <a:p>
            <a:r>
              <a:rPr lang="en-US" dirty="0" smtClean="0"/>
              <a:t>Block Transfers versus </a:t>
            </a:r>
            <a:r>
              <a:rPr lang="en-US" dirty="0" err="1" smtClean="0"/>
              <a:t>SoftXMT</a:t>
            </a:r>
            <a:r>
              <a:rPr lang="en-US" dirty="0" smtClean="0"/>
              <a:t> Caching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674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char </a:t>
            </a:r>
            <a:r>
              <a:rPr lang="en-US" sz="1300" dirty="0" err="1" smtClean="0">
                <a:latin typeface="Courier"/>
                <a:cs typeface="Courier"/>
              </a:rPr>
              <a:t>local_buffer</a:t>
            </a:r>
            <a:r>
              <a:rPr lang="en-US" sz="1300" dirty="0" smtClean="0">
                <a:latin typeface="Courier"/>
                <a:cs typeface="Courier"/>
              </a:rPr>
              <a:t>[ 1024 ];</a:t>
            </a:r>
            <a:br>
              <a:rPr lang="en-US" sz="1300" dirty="0" smtClean="0">
                <a:latin typeface="Courier"/>
                <a:cs typeface="Courier"/>
              </a:rPr>
            </a:br>
            <a:r>
              <a:rPr lang="en-US" sz="1300" dirty="0" smtClean="0">
                <a:latin typeface="Courier"/>
                <a:cs typeface="Courier"/>
              </a:rPr>
              <a:t/>
            </a:r>
            <a:br>
              <a:rPr lang="en-US" sz="1300" dirty="0" smtClean="0">
                <a:latin typeface="Courier"/>
                <a:cs typeface="Courier"/>
              </a:rPr>
            </a:br>
            <a:r>
              <a:rPr lang="en-US" sz="1300" dirty="0" smtClean="0">
                <a:latin typeface="Courier"/>
                <a:cs typeface="Courier"/>
              </a:rPr>
              <a:t/>
            </a:r>
            <a:br>
              <a:rPr lang="en-US" sz="1300" dirty="0" smtClean="0">
                <a:latin typeface="Courier"/>
                <a:cs typeface="Courier"/>
              </a:rPr>
            </a:br>
            <a:r>
              <a:rPr lang="en-US" sz="1300" dirty="0" err="1" smtClean="0">
                <a:latin typeface="Courier"/>
                <a:cs typeface="Courier"/>
              </a:rPr>
              <a:t>gasnet_get</a:t>
            </a:r>
            <a:r>
              <a:rPr lang="en-US" sz="1300" dirty="0" smtClean="0">
                <a:latin typeface="Courier"/>
                <a:cs typeface="Courier"/>
              </a:rPr>
              <a:t>( &amp;</a:t>
            </a:r>
            <a:r>
              <a:rPr lang="en-US" sz="1300" dirty="0" err="1" smtClean="0">
                <a:latin typeface="Courier"/>
                <a:cs typeface="Courier"/>
              </a:rPr>
              <a:t>local_buffer</a:t>
            </a:r>
            <a:r>
              <a:rPr lang="en-US" sz="1300" dirty="0" smtClean="0">
                <a:latin typeface="Courier"/>
                <a:cs typeface="Courier"/>
              </a:rPr>
              <a:t>[0],</a:t>
            </a:r>
            <a:br>
              <a:rPr lang="en-US" sz="1300" dirty="0" smtClean="0">
                <a:latin typeface="Courier"/>
                <a:cs typeface="Courier"/>
              </a:rPr>
            </a:br>
            <a:r>
              <a:rPr lang="en-US" sz="1300" dirty="0" smtClean="0">
                <a:latin typeface="Courier"/>
                <a:cs typeface="Courier"/>
              </a:rPr>
              <a:t>            </a:t>
            </a:r>
            <a:r>
              <a:rPr lang="en-US" sz="1300" dirty="0" err="1" smtClean="0">
                <a:latin typeface="Courier"/>
                <a:cs typeface="Courier"/>
              </a:rPr>
              <a:t>home_node</a:t>
            </a:r>
            <a:r>
              <a:rPr lang="en-US" sz="1300" dirty="0" smtClean="0">
                <a:latin typeface="Courier"/>
                <a:cs typeface="Courier"/>
              </a:rPr>
              <a:t>, </a:t>
            </a:r>
            <a:r>
              <a:rPr lang="en-US" sz="1300" dirty="0" err="1" smtClean="0">
                <a:latin typeface="Courier"/>
                <a:cs typeface="Courier"/>
              </a:rPr>
              <a:t>global_address</a:t>
            </a:r>
            <a:r>
              <a:rPr lang="en-US" sz="1300" dirty="0" smtClean="0">
                <a:latin typeface="Courier"/>
                <a:cs typeface="Courier"/>
              </a:rPr>
              <a:t>,</a:t>
            </a:r>
            <a:br>
              <a:rPr lang="en-US" sz="1300" dirty="0" smtClean="0">
                <a:latin typeface="Courier"/>
                <a:cs typeface="Courier"/>
              </a:rPr>
            </a:br>
            <a:r>
              <a:rPr lang="en-US" sz="1300" dirty="0" smtClean="0">
                <a:latin typeface="Courier"/>
                <a:cs typeface="Courier"/>
              </a:rPr>
              <a:t>            1024 );</a:t>
            </a:r>
            <a:br>
              <a:rPr lang="en-US" sz="1300" dirty="0" smtClean="0">
                <a:latin typeface="Courier"/>
                <a:cs typeface="Courier"/>
              </a:rPr>
            </a:br>
            <a:r>
              <a:rPr lang="en-US" sz="1300" dirty="0" smtClean="0">
                <a:latin typeface="Courier"/>
                <a:cs typeface="Courier"/>
              </a:rPr>
              <a:t/>
            </a:r>
            <a:br>
              <a:rPr lang="en-US" sz="1300" dirty="0" smtClean="0">
                <a:latin typeface="Courier"/>
                <a:cs typeface="Courier"/>
              </a:rPr>
            </a:br>
            <a:r>
              <a:rPr lang="en-US" sz="1300" dirty="0" smtClean="0">
                <a:latin typeface="Courier"/>
                <a:cs typeface="Courier"/>
              </a:rPr>
              <a:t>modify( </a:t>
            </a:r>
            <a:r>
              <a:rPr lang="en-US" sz="1300" dirty="0" err="1" smtClean="0">
                <a:latin typeface="Courier"/>
                <a:cs typeface="Courier"/>
              </a:rPr>
              <a:t>local_buffer</a:t>
            </a:r>
            <a:r>
              <a:rPr lang="en-US" sz="1300" dirty="0" smtClean="0">
                <a:latin typeface="Courier"/>
                <a:cs typeface="Courier"/>
              </a:rPr>
              <a:t> );</a:t>
            </a:r>
            <a:r>
              <a:rPr lang="en-US" sz="1300" dirty="0">
                <a:latin typeface="Courier"/>
                <a:cs typeface="Courier"/>
              </a:rPr>
              <a:t/>
            </a:r>
            <a:br>
              <a:rPr lang="en-US" sz="1300" dirty="0">
                <a:latin typeface="Courier"/>
                <a:cs typeface="Courier"/>
              </a:rPr>
            </a:br>
            <a:r>
              <a:rPr lang="en-US" sz="1300" dirty="0" smtClean="0">
                <a:latin typeface="Courier"/>
                <a:cs typeface="Courier"/>
              </a:rPr>
              <a:t/>
            </a:r>
            <a:br>
              <a:rPr lang="en-US" sz="1300" dirty="0" smtClean="0">
                <a:latin typeface="Courier"/>
                <a:cs typeface="Courier"/>
              </a:rPr>
            </a:br>
            <a:r>
              <a:rPr lang="en-US" sz="1300" dirty="0" err="1" smtClean="0">
                <a:latin typeface="Courier"/>
                <a:cs typeface="Courier"/>
              </a:rPr>
              <a:t>gasnet_put</a:t>
            </a:r>
            <a:r>
              <a:rPr lang="en-US" sz="1300" dirty="0" smtClean="0">
                <a:latin typeface="Courier"/>
                <a:cs typeface="Courier"/>
              </a:rPr>
              <a:t>( </a:t>
            </a:r>
            <a:r>
              <a:rPr lang="en-US" sz="1300" dirty="0" err="1" smtClean="0">
                <a:latin typeface="Courier"/>
                <a:cs typeface="Courier"/>
              </a:rPr>
              <a:t>home_node</a:t>
            </a:r>
            <a:r>
              <a:rPr lang="en-US" sz="1300" dirty="0" smtClean="0">
                <a:latin typeface="Courier"/>
                <a:cs typeface="Courier"/>
              </a:rPr>
              <a:t>, </a:t>
            </a:r>
            <a:r>
              <a:rPr lang="en-US" sz="1300" dirty="0" err="1">
                <a:latin typeface="Courier"/>
                <a:cs typeface="Courier"/>
              </a:rPr>
              <a:t>g</a:t>
            </a:r>
            <a:r>
              <a:rPr lang="en-US" sz="1300" dirty="0" err="1" smtClean="0">
                <a:latin typeface="Courier"/>
                <a:cs typeface="Courier"/>
              </a:rPr>
              <a:t>lobal_address</a:t>
            </a:r>
            <a:r>
              <a:rPr lang="en-US" sz="13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 </a:t>
            </a:r>
            <a:r>
              <a:rPr lang="en-US" sz="1300" dirty="0" smtClean="0">
                <a:latin typeface="Courier"/>
                <a:cs typeface="Courier"/>
              </a:rPr>
              <a:t>           &amp;</a:t>
            </a:r>
            <a:r>
              <a:rPr lang="en-US" sz="1300" dirty="0" err="1" smtClean="0">
                <a:latin typeface="Courier"/>
                <a:cs typeface="Courier"/>
              </a:rPr>
              <a:t>local_buffer</a:t>
            </a:r>
            <a:r>
              <a:rPr lang="en-US" sz="1300" dirty="0" smtClean="0">
                <a:latin typeface="Courier"/>
                <a:cs typeface="Courier"/>
              </a:rPr>
              <a:t>[0],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 </a:t>
            </a:r>
            <a:r>
              <a:rPr lang="en-US" sz="1300" dirty="0" smtClean="0">
                <a:latin typeface="Courier"/>
                <a:cs typeface="Courier"/>
              </a:rPr>
              <a:t>           1024 );</a:t>
            </a:r>
            <a:endParaRPr lang="en-US" sz="1300" dirty="0">
              <a:latin typeface="Courier"/>
              <a:cs typeface="Courier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08500"/>
            <a:ext cx="4038600" cy="263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err="1" smtClean="0">
                <a:latin typeface="Courier"/>
                <a:cs typeface="Courier"/>
              </a:rPr>
              <a:t>SoftXMT_CacheRW</a:t>
            </a:r>
            <a:r>
              <a:rPr lang="en-US" sz="1300" dirty="0" smtClean="0">
                <a:latin typeface="Courier"/>
                <a:cs typeface="Courier"/>
              </a:rPr>
              <a:t>&lt; char &gt;</a:t>
            </a:r>
            <a:br>
              <a:rPr lang="en-US" sz="1300" dirty="0" smtClean="0">
                <a:latin typeface="Courier"/>
                <a:cs typeface="Courier"/>
              </a:rPr>
            </a:br>
            <a:r>
              <a:rPr lang="en-US" sz="1300" dirty="0" smtClean="0">
                <a:latin typeface="Courier"/>
                <a:cs typeface="Courier"/>
              </a:rPr>
              <a:t>    </a:t>
            </a:r>
            <a:r>
              <a:rPr lang="en-US" sz="1300" dirty="0" err="1" smtClean="0">
                <a:latin typeface="Courier"/>
                <a:cs typeface="Courier"/>
              </a:rPr>
              <a:t>local_cache</a:t>
            </a:r>
            <a:r>
              <a:rPr lang="en-US" sz="1300" dirty="0" smtClean="0">
                <a:latin typeface="Courier"/>
                <a:cs typeface="Courier"/>
              </a:rPr>
              <a:t>( </a:t>
            </a:r>
            <a:r>
              <a:rPr lang="en-US" sz="1300" dirty="0" err="1" smtClean="0">
                <a:latin typeface="Courier"/>
                <a:cs typeface="Courier"/>
              </a:rPr>
              <a:t>global_address</a:t>
            </a:r>
            <a:r>
              <a:rPr lang="en-US" sz="1300" dirty="0" smtClean="0">
                <a:latin typeface="Courier"/>
                <a:cs typeface="Courier"/>
              </a:rPr>
              <a:t>, 1024 );</a:t>
            </a:r>
            <a:br>
              <a:rPr lang="en-US" sz="1300" dirty="0" smtClean="0">
                <a:latin typeface="Courier"/>
                <a:cs typeface="Courier"/>
              </a:rPr>
            </a:br>
            <a:r>
              <a:rPr lang="en-US" sz="1300" dirty="0" smtClean="0">
                <a:latin typeface="Courier"/>
                <a:cs typeface="Courier"/>
              </a:rPr>
              <a:t/>
            </a:r>
            <a:br>
              <a:rPr lang="en-US" sz="1300" dirty="0" smtClean="0">
                <a:latin typeface="Courier"/>
                <a:cs typeface="Courier"/>
              </a:rPr>
            </a:br>
            <a:r>
              <a:rPr lang="en-US" sz="1300" dirty="0" err="1" smtClean="0">
                <a:latin typeface="Courier"/>
                <a:cs typeface="Courier"/>
              </a:rPr>
              <a:t>local_cache.block_until_ready</a:t>
            </a:r>
            <a:r>
              <a:rPr lang="en-US" sz="1300" dirty="0" smtClean="0">
                <a:latin typeface="Courier"/>
                <a:cs typeface="Courier"/>
              </a:rPr>
              <a:t>();</a:t>
            </a:r>
            <a:r>
              <a:rPr lang="en-US" sz="1300" dirty="0">
                <a:latin typeface="Courier"/>
                <a:cs typeface="Courier"/>
              </a:rPr>
              <a:t/>
            </a:r>
            <a:br>
              <a:rPr lang="en-US" sz="1300" dirty="0">
                <a:latin typeface="Courier"/>
                <a:cs typeface="Courier"/>
              </a:rPr>
            </a:br>
            <a:r>
              <a:rPr lang="en-US" sz="1300" dirty="0" smtClean="0">
                <a:latin typeface="Courier"/>
                <a:cs typeface="Courier"/>
              </a:rPr>
              <a:t/>
            </a:r>
            <a:br>
              <a:rPr lang="en-US" sz="1300" dirty="0" smtClean="0">
                <a:latin typeface="Courier"/>
                <a:cs typeface="Courier"/>
              </a:rPr>
            </a:br>
            <a:r>
              <a:rPr lang="en-US" sz="1300" dirty="0" smtClean="0">
                <a:latin typeface="Courier"/>
                <a:cs typeface="Courier"/>
              </a:rPr>
              <a:t/>
            </a:r>
            <a:br>
              <a:rPr lang="en-US" sz="1300" dirty="0" smtClean="0">
                <a:latin typeface="Courier"/>
                <a:cs typeface="Courier"/>
              </a:rPr>
            </a:br>
            <a:r>
              <a:rPr lang="en-US" sz="1300" dirty="0" smtClean="0">
                <a:latin typeface="Courier"/>
                <a:cs typeface="Courier"/>
              </a:rPr>
              <a:t/>
            </a:r>
            <a:br>
              <a:rPr lang="en-US" sz="1300" dirty="0" smtClean="0">
                <a:latin typeface="Courier"/>
                <a:cs typeface="Courier"/>
              </a:rPr>
            </a:br>
            <a:r>
              <a:rPr lang="en-US" sz="1300" dirty="0" smtClean="0">
                <a:latin typeface="Courier"/>
                <a:cs typeface="Courier"/>
              </a:rPr>
              <a:t>modify( </a:t>
            </a:r>
            <a:r>
              <a:rPr lang="en-US" sz="1300" dirty="0" err="1" smtClean="0">
                <a:latin typeface="Courier"/>
                <a:cs typeface="Courier"/>
              </a:rPr>
              <a:t>local_cache</a:t>
            </a:r>
            <a:r>
              <a:rPr lang="en-US" sz="1300" dirty="0" smtClean="0">
                <a:latin typeface="Courier"/>
                <a:cs typeface="Courier"/>
              </a:rPr>
              <a:t> );</a:t>
            </a:r>
            <a:r>
              <a:rPr lang="en-US" sz="1300" dirty="0">
                <a:latin typeface="Courier"/>
                <a:cs typeface="Courier"/>
              </a:rPr>
              <a:t/>
            </a:r>
            <a:br>
              <a:rPr lang="en-US" sz="1300" dirty="0">
                <a:latin typeface="Courier"/>
                <a:cs typeface="Courier"/>
              </a:rPr>
            </a:br>
            <a:r>
              <a:rPr lang="en-US" sz="1300" dirty="0" smtClean="0">
                <a:latin typeface="Courier"/>
                <a:cs typeface="Courier"/>
              </a:rPr>
              <a:t/>
            </a:r>
            <a:br>
              <a:rPr lang="en-US" sz="1300" dirty="0" smtClean="0">
                <a:latin typeface="Courier"/>
                <a:cs typeface="Courier"/>
              </a:rPr>
            </a:br>
            <a:r>
              <a:rPr lang="en-US" sz="1300" dirty="0" err="1" smtClean="0">
                <a:latin typeface="Courier"/>
                <a:cs typeface="Courier"/>
              </a:rPr>
              <a:t>local_cache.release</a:t>
            </a:r>
            <a:r>
              <a:rPr lang="en-US" sz="13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endParaRPr lang="en-US" sz="13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91978"/>
              </p:ext>
            </p:extLst>
          </p:nvPr>
        </p:nvGraphicFramePr>
        <p:xfrm>
          <a:off x="1341390" y="496606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08633"/>
              </p:ext>
            </p:extLst>
          </p:nvPr>
        </p:nvGraphicFramePr>
        <p:xfrm>
          <a:off x="3784718" y="4969061"/>
          <a:ext cx="1867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33"/>
                <a:gridCol w="622633"/>
                <a:gridCol w="6226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30046" y="4573383"/>
            <a:ext cx="104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Memory: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30082" y="4581683"/>
            <a:ext cx="0" cy="35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49825" y="4573383"/>
            <a:ext cx="14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A: get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402238" y="5389795"/>
            <a:ext cx="0" cy="35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18844" y="5373195"/>
            <a:ext cx="145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B: 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0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34483" y="1615368"/>
            <a:ext cx="1884546" cy="1638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354357" y="1908008"/>
            <a:ext cx="1053473" cy="11647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Cache System Components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2145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9892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5270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40649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3827585" y="1978241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418934" y="2007733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032427" y="2212351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196301" y="1744129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70903" y="2066031"/>
            <a:ext cx="772547" cy="3687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Cache Buffer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576986" y="2499365"/>
            <a:ext cx="772547" cy="3687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Cache Buffer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869617" y="3959864"/>
            <a:ext cx="1205641" cy="6789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48027" y="3959864"/>
            <a:ext cx="1205641" cy="6789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11369" y="3035624"/>
            <a:ext cx="1205641" cy="6789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Allocator</a:t>
            </a:r>
            <a:endParaRPr lang="en-US" dirty="0"/>
          </a:p>
        </p:txBody>
      </p:sp>
      <p:cxnSp>
        <p:nvCxnSpPr>
          <p:cNvPr id="35" name="Straight Connector 34"/>
          <p:cNvCxnSpPr>
            <a:stCxn id="26" idx="3"/>
            <a:endCxn id="29" idx="0"/>
          </p:cNvCxnSpPr>
          <p:nvPr/>
        </p:nvCxnSpPr>
        <p:spPr>
          <a:xfrm>
            <a:off x="5349533" y="2683729"/>
            <a:ext cx="1501315" cy="127613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2"/>
            <a:endCxn id="8" idx="3"/>
          </p:cNvCxnSpPr>
          <p:nvPr/>
        </p:nvCxnSpPr>
        <p:spPr>
          <a:xfrm flipH="1">
            <a:off x="5170911" y="4638787"/>
            <a:ext cx="1679937" cy="1278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0"/>
            <a:endCxn id="26" idx="2"/>
          </p:cNvCxnSpPr>
          <p:nvPr/>
        </p:nvCxnSpPr>
        <p:spPr>
          <a:xfrm flipV="1">
            <a:off x="4568091" y="2868092"/>
            <a:ext cx="395169" cy="2709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3"/>
            <a:endCxn id="26" idx="1"/>
          </p:cNvCxnSpPr>
          <p:nvPr/>
        </p:nvCxnSpPr>
        <p:spPr>
          <a:xfrm flipV="1">
            <a:off x="2817010" y="2683729"/>
            <a:ext cx="1759976" cy="6913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1767999" y="5436598"/>
            <a:ext cx="5660917" cy="93791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495320" y="5536201"/>
            <a:ext cx="98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70" name="Rounded Rectangular Callout 69"/>
          <p:cNvSpPr/>
          <p:nvPr/>
        </p:nvSpPr>
        <p:spPr>
          <a:xfrm>
            <a:off x="464825" y="4340979"/>
            <a:ext cx="4158533" cy="1203521"/>
          </a:xfrm>
          <a:prstGeom prst="wedgeRoundRectCallout">
            <a:avLst>
              <a:gd name="adj1" fmla="val 37915"/>
              <a:gd name="adj2" fmla="val 674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Per-node chunk of global address space,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for both cached and </a:t>
            </a:r>
            <a:r>
              <a:rPr lang="en-US" dirty="0" err="1" smtClean="0">
                <a:solidFill>
                  <a:schemeClr val="tx1"/>
                </a:solidFill>
              </a:rPr>
              <a:t>uncached</a:t>
            </a:r>
            <a:r>
              <a:rPr lang="en-US" dirty="0" smtClean="0">
                <a:solidFill>
                  <a:schemeClr val="tx1"/>
                </a:solidFill>
              </a:rPr>
              <a:t> 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Executes delegate operations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368211" y="3685267"/>
            <a:ext cx="1856314" cy="796815"/>
          </a:xfrm>
          <a:prstGeom prst="wedgeRoundRectCallout">
            <a:avLst>
              <a:gd name="adj1" fmla="val 39184"/>
              <a:gd name="adj2" fmla="val -722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Malloc for cached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5592196" y="1206519"/>
            <a:ext cx="1856314" cy="796815"/>
          </a:xfrm>
          <a:prstGeom prst="wedgeRoundRectCallout">
            <a:avLst>
              <a:gd name="adj1" fmla="val -68579"/>
              <a:gd name="adj2" fmla="val 839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Local storage for cache lines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7080971" y="4712181"/>
            <a:ext cx="1856314" cy="890422"/>
          </a:xfrm>
          <a:prstGeom prst="wedgeRoundRectCallout">
            <a:avLst>
              <a:gd name="adj1" fmla="val -35043"/>
              <a:gd name="adj2" fmla="val -8908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Serializes access, tracks ownership for cache lines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1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31" grpId="0" animBg="1"/>
      <p:bldP spid="32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659860" y="5363535"/>
            <a:ext cx="7147442" cy="979051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1598" y="2616195"/>
            <a:ext cx="3932966" cy="252277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69221" y="2616195"/>
            <a:ext cx="3932966" cy="252255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Cached Memory </a:t>
            </a:r>
            <a:r>
              <a:rPr lang="en-US" dirty="0"/>
              <a:t>P</a:t>
            </a:r>
            <a:r>
              <a:rPr lang="en-US" dirty="0" smtClean="0"/>
              <a:t>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3608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2819" y="1287613"/>
            <a:ext cx="1927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Vertex {</a:t>
            </a:r>
          </a:p>
          <a:p>
            <a:r>
              <a:rPr lang="en-US" dirty="0"/>
              <a:t> </a:t>
            </a:r>
            <a:r>
              <a:rPr lang="en-US" dirty="0" smtClean="0"/>
              <a:t>  Data d;</a:t>
            </a:r>
          </a:p>
          <a:p>
            <a:r>
              <a:rPr lang="en-US" dirty="0"/>
              <a:t> </a:t>
            </a:r>
            <a:r>
              <a:rPr lang="en-US" dirty="0" smtClean="0"/>
              <a:t>  Edge * </a:t>
            </a:r>
            <a:r>
              <a:rPr lang="en-US" dirty="0" err="1" smtClean="0"/>
              <a:t>edge_list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9892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5270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0649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998375" y="3392759"/>
            <a:ext cx="3431306" cy="1456843"/>
            <a:chOff x="4869617" y="3181944"/>
            <a:chExt cx="3431306" cy="1456843"/>
          </a:xfrm>
        </p:grpSpPr>
        <p:sp>
          <p:nvSpPr>
            <p:cNvPr id="11" name="Rectangle 10"/>
            <p:cNvSpPr/>
            <p:nvPr/>
          </p:nvSpPr>
          <p:spPr>
            <a:xfrm>
              <a:off x="4869617" y="3959864"/>
              <a:ext cx="1205641" cy="67892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027" y="3959864"/>
              <a:ext cx="1205641" cy="67892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95282" y="3181944"/>
              <a:ext cx="1205641" cy="678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Allocator</a:t>
              </a:r>
              <a:endParaRPr lang="en-US" dirty="0"/>
            </a:p>
          </p:txBody>
        </p:sp>
      </p:grpSp>
      <p:cxnSp>
        <p:nvCxnSpPr>
          <p:cNvPr id="14" name="Straight Arrow Connector 13"/>
          <p:cNvCxnSpPr>
            <a:stCxn id="12" idx="2"/>
            <a:endCxn id="9" idx="3"/>
          </p:cNvCxnSpPr>
          <p:nvPr/>
        </p:nvCxnSpPr>
        <p:spPr>
          <a:xfrm flipH="1">
            <a:off x="5170911" y="4849602"/>
            <a:ext cx="1808695" cy="1067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86231" y="3392759"/>
            <a:ext cx="3431306" cy="1456843"/>
            <a:chOff x="357473" y="3029999"/>
            <a:chExt cx="3431306" cy="1456843"/>
          </a:xfrm>
        </p:grpSpPr>
        <p:sp>
          <p:nvSpPr>
            <p:cNvPr id="19" name="Rectangle 18"/>
            <p:cNvSpPr/>
            <p:nvPr/>
          </p:nvSpPr>
          <p:spPr>
            <a:xfrm flipH="1">
              <a:off x="2583138" y="3807919"/>
              <a:ext cx="1205641" cy="67892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1204728" y="3807919"/>
              <a:ext cx="1205641" cy="67892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357473" y="3029999"/>
              <a:ext cx="1205641" cy="678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Allocator</a:t>
              </a:r>
              <a:endParaRPr lang="en-US" dirty="0"/>
            </a:p>
          </p:txBody>
        </p:sp>
      </p:grpSp>
      <p:cxnSp>
        <p:nvCxnSpPr>
          <p:cNvPr id="25" name="Straight Arrow Connector 24"/>
          <p:cNvCxnSpPr>
            <a:stCxn id="20" idx="2"/>
            <a:endCxn id="9" idx="1"/>
          </p:cNvCxnSpPr>
          <p:nvPr/>
        </p:nvCxnSpPr>
        <p:spPr>
          <a:xfrm>
            <a:off x="1936306" y="4849602"/>
            <a:ext cx="2028964" cy="1067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3284" y="2680576"/>
            <a:ext cx="31384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Vertex-granularity pool</a:t>
            </a:r>
          </a:p>
          <a:p>
            <a:r>
              <a:rPr lang="en-US" sz="1600" dirty="0" smtClean="0"/>
              <a:t>Cache line size = 1 * </a:t>
            </a:r>
            <a:r>
              <a:rPr lang="en-US" sz="1600" dirty="0" err="1" smtClean="0"/>
              <a:t>sizeof</a:t>
            </a:r>
            <a:r>
              <a:rPr lang="en-US" sz="1600" dirty="0" smtClean="0"/>
              <a:t>( Vertex )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127134" y="2680804"/>
            <a:ext cx="29490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Edge-list-granularity pool</a:t>
            </a:r>
          </a:p>
          <a:p>
            <a:r>
              <a:rPr lang="en-US" sz="1600" dirty="0" smtClean="0"/>
              <a:t>Cache line size = 4 * </a:t>
            </a:r>
            <a:r>
              <a:rPr lang="en-US" sz="1600" dirty="0" err="1" smtClean="0"/>
              <a:t>sizeof</a:t>
            </a:r>
            <a:r>
              <a:rPr lang="en-US" sz="1600" dirty="0" smtClean="0"/>
              <a:t>( Edge)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7210004" y="5373127"/>
            <a:ext cx="1525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cyclic</a:t>
            </a:r>
          </a:p>
          <a:p>
            <a:r>
              <a:rPr lang="en-US" dirty="0" smtClean="0"/>
              <a:t>memory block </a:t>
            </a:r>
            <a:br>
              <a:rPr lang="en-US" dirty="0" smtClean="0"/>
            </a:br>
            <a:r>
              <a:rPr lang="en-US" dirty="0" smtClean="0"/>
              <a:t>distribution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349032" y="1635130"/>
            <a:ext cx="1103962" cy="962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45894" y="2066738"/>
            <a:ext cx="1186967" cy="481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63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Problem: Invalidation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228851"/>
          </a:xfrm>
        </p:spPr>
        <p:txBody>
          <a:bodyPr/>
          <a:lstStyle/>
          <a:p>
            <a:r>
              <a:rPr lang="en-US" dirty="0" smtClean="0"/>
              <a:t>Node A reads a line.</a:t>
            </a:r>
            <a:br>
              <a:rPr lang="en-US" dirty="0" smtClean="0"/>
            </a:br>
            <a:r>
              <a:rPr lang="en-US" dirty="0" smtClean="0"/>
              <a:t>Node B writes it.</a:t>
            </a:r>
            <a:br>
              <a:rPr lang="en-US" dirty="0" smtClean="0"/>
            </a:br>
            <a:r>
              <a:rPr lang="en-US" dirty="0" smtClean="0"/>
              <a:t>How does node A know its value is stale?</a:t>
            </a:r>
          </a:p>
          <a:p>
            <a:r>
              <a:rPr lang="en-US" dirty="0" smtClean="0"/>
              <a:t>Traditional solutions:</a:t>
            </a:r>
          </a:p>
          <a:p>
            <a:pPr lvl="1"/>
            <a:r>
              <a:rPr lang="en-US" dirty="0" smtClean="0"/>
              <a:t>System-wide invalidation broadcast </a:t>
            </a:r>
          </a:p>
          <a:p>
            <a:pPr lvl="1"/>
            <a:r>
              <a:rPr lang="en-US" dirty="0" smtClean="0"/>
              <a:t>Maintain sharers list; restricted broadcast</a:t>
            </a:r>
          </a:p>
          <a:p>
            <a:pPr lvl="0"/>
            <a:r>
              <a:rPr lang="en-US" dirty="0" smtClean="0"/>
              <a:t>Our solution:</a:t>
            </a:r>
          </a:p>
          <a:p>
            <a:pPr lvl="1"/>
            <a:r>
              <a:rPr lang="en-US" dirty="0" smtClean="0"/>
              <a:t>No invalidations: instead, explicit releases</a:t>
            </a:r>
          </a:p>
          <a:p>
            <a:pPr lvl="1"/>
            <a:r>
              <a:rPr lang="en-US" dirty="0" smtClean="0"/>
              <a:t>We</a:t>
            </a:r>
            <a:r>
              <a:rPr lang="en-US" baseline="0" dirty="0" smtClean="0"/>
              <a:t> assume most tasks are small</a:t>
            </a:r>
          </a:p>
          <a:p>
            <a:pPr lvl="2"/>
            <a:r>
              <a:rPr lang="en-US" baseline="0" dirty="0" smtClean="0"/>
              <a:t>overhead</a:t>
            </a:r>
            <a:r>
              <a:rPr lang="en-US" dirty="0" smtClean="0"/>
              <a:t> is </a:t>
            </a:r>
            <a:r>
              <a:rPr lang="en-US" baseline="0" dirty="0" smtClean="0"/>
              <a:t>waiting for tasks to end instead of invalidating</a:t>
            </a:r>
            <a:endParaRPr lang="en-US" dirty="0"/>
          </a:p>
          <a:p>
            <a:pPr lvl="1"/>
            <a:r>
              <a:rPr lang="en-US" baseline="0" dirty="0" smtClean="0"/>
              <a:t>Check</a:t>
            </a:r>
            <a:r>
              <a:rPr lang="en-US" dirty="0" smtClean="0"/>
              <a:t> out / check in instead of copy/invalidate</a:t>
            </a:r>
          </a:p>
          <a:p>
            <a:pPr lvl="1"/>
            <a:r>
              <a:rPr lang="en-US" dirty="0" smtClean="0"/>
              <a:t>Design must avoid deadlock; programmer is responsible for ensuring progress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7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1415772"/>
          </a:xfrm>
        </p:spPr>
        <p:txBody>
          <a:bodyPr/>
          <a:lstStyle/>
          <a:p>
            <a:r>
              <a:rPr lang="en-US" dirty="0" smtClean="0"/>
              <a:t>Introduction – Simon Kahan</a:t>
            </a:r>
          </a:p>
          <a:p>
            <a:r>
              <a:rPr lang="en-US" dirty="0" smtClean="0"/>
              <a:t>Work Stealing Status – Brandon Myers</a:t>
            </a:r>
          </a:p>
          <a:p>
            <a:r>
              <a:rPr lang="en-US" dirty="0" smtClean="0"/>
              <a:t>Data Locality: Task Migration versus Caching – Brandon Holt</a:t>
            </a:r>
          </a:p>
          <a:p>
            <a:r>
              <a:rPr lang="en-US" dirty="0" smtClean="0"/>
              <a:t>Software Controlled Caching – Jacob Nelson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pPr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Controlling access to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3348609"/>
          </a:xfrm>
        </p:spPr>
        <p:txBody>
          <a:bodyPr/>
          <a:lstStyle/>
          <a:p>
            <a:r>
              <a:rPr lang="en-US" dirty="0" smtClean="0"/>
              <a:t>How can we ensure writers wait until all readers have released their copy?</a:t>
            </a:r>
          </a:p>
          <a:p>
            <a:r>
              <a:rPr lang="en-US" dirty="0" smtClean="0"/>
              <a:t>Borrow ideas from Token Coherence [Martin et al. 2003]</a:t>
            </a:r>
          </a:p>
          <a:p>
            <a:pPr lvl="1"/>
            <a:r>
              <a:rPr lang="en-US" dirty="0" smtClean="0"/>
              <a:t>Each cache line has a fixed number of tokens</a:t>
            </a:r>
          </a:p>
          <a:p>
            <a:pPr lvl="1"/>
            <a:r>
              <a:rPr lang="en-US" dirty="0" smtClean="0"/>
              <a:t>A thread must hold at least one token to read a line</a:t>
            </a:r>
          </a:p>
          <a:p>
            <a:pPr lvl="1"/>
            <a:r>
              <a:rPr lang="en-US" dirty="0" smtClean="0"/>
              <a:t>A thread must hold all the tokens to write a line</a:t>
            </a:r>
          </a:p>
          <a:p>
            <a:pPr lvl="1"/>
            <a:r>
              <a:rPr lang="en-US" dirty="0" smtClean="0"/>
              <a:t>Coherence messages with data must contain tokens</a:t>
            </a:r>
          </a:p>
          <a:p>
            <a:r>
              <a:rPr lang="en-US" dirty="0" smtClean="0"/>
              <a:t>Directory stores two things for each line:</a:t>
            </a:r>
          </a:p>
          <a:p>
            <a:pPr lvl="1"/>
            <a:r>
              <a:rPr lang="en-US" dirty="0" smtClean="0"/>
              <a:t>Token count</a:t>
            </a:r>
          </a:p>
          <a:p>
            <a:pPr lvl="1"/>
            <a:r>
              <a:rPr lang="en-US" dirty="0" smtClean="0"/>
              <a:t>Wait lists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5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Reading with tokens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10865"/>
              </p:ext>
            </p:extLst>
          </p:nvPr>
        </p:nvGraphicFramePr>
        <p:xfrm>
          <a:off x="4971142" y="1862667"/>
          <a:ext cx="3217334" cy="241904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04770"/>
                <a:gridCol w="1212564"/>
              </a:tblGrid>
              <a:tr h="483809">
                <a:tc>
                  <a:txBody>
                    <a:bodyPr/>
                    <a:lstStyle/>
                    <a:p>
                      <a:r>
                        <a:rPr lang="en-US" dirty="0" smtClean="0"/>
                        <a:t>Token 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list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75912" y="1760511"/>
            <a:ext cx="1884546" cy="1638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95786" y="2053151"/>
            <a:ext cx="1053473" cy="11647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9892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65270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40649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469014" y="2123384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060363" y="2152876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73856" y="2357494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837730" y="1889272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2332" y="2211174"/>
            <a:ext cx="772547" cy="3687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Cache Buffer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218415" y="2644508"/>
            <a:ext cx="772547" cy="3687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Cache Buffer</a:t>
            </a:r>
            <a:endParaRPr lang="en-US" sz="1400" dirty="0"/>
          </a:p>
        </p:txBody>
      </p:sp>
      <p:cxnSp>
        <p:nvCxnSpPr>
          <p:cNvPr id="22" name="Straight Connector 21"/>
          <p:cNvCxnSpPr>
            <a:stCxn id="18" idx="3"/>
            <a:endCxn id="31" idx="1"/>
          </p:cNvCxnSpPr>
          <p:nvPr/>
        </p:nvCxnSpPr>
        <p:spPr>
          <a:xfrm>
            <a:off x="2990962" y="2828872"/>
            <a:ext cx="1980180" cy="24331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1" idx="2"/>
            <a:endCxn id="11" idx="3"/>
          </p:cNvCxnSpPr>
          <p:nvPr/>
        </p:nvCxnSpPr>
        <p:spPr>
          <a:xfrm flipH="1">
            <a:off x="5170911" y="4281712"/>
            <a:ext cx="1408898" cy="1635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8" idx="2"/>
          </p:cNvCxnSpPr>
          <p:nvPr/>
        </p:nvCxnSpPr>
        <p:spPr>
          <a:xfrm flipH="1" flipV="1">
            <a:off x="2604689" y="3013235"/>
            <a:ext cx="1963402" cy="256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14095" y="2177142"/>
            <a:ext cx="1419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Address, </a:t>
            </a:r>
            <a:br>
              <a:rPr lang="en-US" dirty="0" smtClean="0"/>
            </a:br>
            <a:r>
              <a:rPr lang="en-US" dirty="0" smtClean="0"/>
              <a:t>Request type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12115" y="4542971"/>
            <a:ext cx="1762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Address, </a:t>
            </a:r>
            <a:br>
              <a:rPr lang="en-US" dirty="0" smtClean="0"/>
            </a:br>
            <a:r>
              <a:rPr lang="en-US" dirty="0" smtClean="0"/>
              <a:t>Token count,</a:t>
            </a:r>
            <a:br>
              <a:rPr lang="en-US" dirty="0" smtClean="0"/>
            </a:br>
            <a:r>
              <a:rPr lang="en-US" dirty="0" smtClean="0"/>
              <a:t>Requesting node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60991" y="4296227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Data, </a:t>
            </a:r>
            <a:br>
              <a:rPr lang="en-US" dirty="0" smtClean="0"/>
            </a:br>
            <a:r>
              <a:rPr lang="en-US" dirty="0" smtClean="0"/>
              <a:t>Token count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61427" y="287866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704114" y="28980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261429" y="2902857"/>
            <a:ext cx="399142" cy="338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85654" y="2931471"/>
            <a:ext cx="1980180" cy="24331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3490" y="307655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 count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63678" y="15106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61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0" grpId="0"/>
      <p:bldP spid="40" grpId="1"/>
      <p:bldP spid="41" grpId="0"/>
      <p:bldP spid="41" grpId="1"/>
      <p:bldP spid="45" grpId="0"/>
      <p:bldP spid="45" grpId="1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Writing with tokens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807685"/>
              </p:ext>
            </p:extLst>
          </p:nvPr>
        </p:nvGraphicFramePr>
        <p:xfrm>
          <a:off x="4971142" y="1862667"/>
          <a:ext cx="3217334" cy="241904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04770"/>
                <a:gridCol w="1212564"/>
              </a:tblGrid>
              <a:tr h="483809">
                <a:tc>
                  <a:txBody>
                    <a:bodyPr/>
                    <a:lstStyle/>
                    <a:p>
                      <a:r>
                        <a:rPr lang="en-US" dirty="0" smtClean="0"/>
                        <a:t>Token 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list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75912" y="1760511"/>
            <a:ext cx="1884546" cy="1638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95786" y="2053151"/>
            <a:ext cx="1053473" cy="11647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9892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65270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40649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469014" y="2123384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060363" y="2152876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73856" y="2357494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837730" y="1889272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2332" y="2211174"/>
            <a:ext cx="772547" cy="3687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Cache Buffer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218415" y="2644508"/>
            <a:ext cx="772547" cy="3687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Cache Buffer</a:t>
            </a:r>
            <a:endParaRPr lang="en-US" sz="1400" dirty="0"/>
          </a:p>
        </p:txBody>
      </p:sp>
      <p:cxnSp>
        <p:nvCxnSpPr>
          <p:cNvPr id="22" name="Straight Connector 21"/>
          <p:cNvCxnSpPr>
            <a:stCxn id="18" idx="3"/>
            <a:endCxn id="31" idx="1"/>
          </p:cNvCxnSpPr>
          <p:nvPr/>
        </p:nvCxnSpPr>
        <p:spPr>
          <a:xfrm>
            <a:off x="2990962" y="2828872"/>
            <a:ext cx="1980180" cy="24331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1" idx="2"/>
            <a:endCxn id="11" idx="3"/>
          </p:cNvCxnSpPr>
          <p:nvPr/>
        </p:nvCxnSpPr>
        <p:spPr>
          <a:xfrm flipH="1">
            <a:off x="5170911" y="4281712"/>
            <a:ext cx="1408898" cy="1635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8" idx="2"/>
          </p:cNvCxnSpPr>
          <p:nvPr/>
        </p:nvCxnSpPr>
        <p:spPr>
          <a:xfrm flipH="1" flipV="1">
            <a:off x="2604689" y="3013235"/>
            <a:ext cx="1963402" cy="256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14095" y="2177142"/>
            <a:ext cx="1419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Address, </a:t>
            </a:r>
            <a:br>
              <a:rPr lang="en-US" dirty="0" smtClean="0"/>
            </a:br>
            <a:r>
              <a:rPr lang="en-US" dirty="0" smtClean="0"/>
              <a:t>Request type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12115" y="4542971"/>
            <a:ext cx="1762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Address, </a:t>
            </a:r>
            <a:br>
              <a:rPr lang="en-US" dirty="0" smtClean="0"/>
            </a:br>
            <a:r>
              <a:rPr lang="en-US" dirty="0" smtClean="0"/>
              <a:t>Token count,</a:t>
            </a:r>
            <a:br>
              <a:rPr lang="en-US" dirty="0" smtClean="0"/>
            </a:br>
            <a:r>
              <a:rPr lang="en-US" dirty="0" smtClean="0"/>
              <a:t>Requesting node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60991" y="4296227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Data, </a:t>
            </a:r>
            <a:br>
              <a:rPr lang="en-US" dirty="0" smtClean="0"/>
            </a:br>
            <a:r>
              <a:rPr lang="en-US" dirty="0" smtClean="0"/>
              <a:t>Token count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61427" y="287866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704114" y="28980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261429" y="2902857"/>
            <a:ext cx="399142" cy="338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39154" y="3046156"/>
            <a:ext cx="1958909" cy="251494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49894" y="3483263"/>
            <a:ext cx="14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 count,</a:t>
            </a:r>
            <a:br>
              <a:rPr lang="en-US" dirty="0" smtClean="0"/>
            </a:br>
            <a:r>
              <a:rPr lang="en-US" dirty="0" smtClean="0"/>
              <a:t>Updated data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129688" y="4316079"/>
            <a:ext cx="307117" cy="123672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40245" y="4573581"/>
            <a:ext cx="759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 </a:t>
            </a:r>
            <a:br>
              <a:rPr lang="en-US" dirty="0" smtClean="0"/>
            </a:b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63678" y="15106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9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0" grpId="0"/>
      <p:bldP spid="40" grpId="1"/>
      <p:bldP spid="41" grpId="0"/>
      <p:bldP spid="41" grpId="1"/>
      <p:bldP spid="45" grpId="0"/>
      <p:bldP spid="45" grpId="1"/>
      <p:bldP spid="28" grpId="0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191082"/>
              </p:ext>
            </p:extLst>
          </p:nvPr>
        </p:nvGraphicFramePr>
        <p:xfrm>
          <a:off x="4971142" y="1862667"/>
          <a:ext cx="3217334" cy="241904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04770"/>
                <a:gridCol w="1212564"/>
              </a:tblGrid>
              <a:tr h="483809">
                <a:tc>
                  <a:txBody>
                    <a:bodyPr/>
                    <a:lstStyle/>
                    <a:p>
                      <a:r>
                        <a:rPr lang="en-US" dirty="0" smtClean="0"/>
                        <a:t>Token 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list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75912" y="1760511"/>
            <a:ext cx="1884546" cy="1638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95786" y="2053151"/>
            <a:ext cx="1053473" cy="11647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9892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65270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40649" y="5577932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469014" y="2123384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060363" y="2152876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73856" y="2357494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837730" y="1889272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2332" y="2211174"/>
            <a:ext cx="772547" cy="3687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Cache Buffer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218415" y="2644508"/>
            <a:ext cx="772547" cy="3687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Cache Buffer</a:t>
            </a:r>
            <a:endParaRPr lang="en-US" sz="1400" dirty="0"/>
          </a:p>
        </p:txBody>
      </p:sp>
      <p:cxnSp>
        <p:nvCxnSpPr>
          <p:cNvPr id="22" name="Straight Connector 21"/>
          <p:cNvCxnSpPr>
            <a:stCxn id="18" idx="3"/>
            <a:endCxn id="31" idx="1"/>
          </p:cNvCxnSpPr>
          <p:nvPr/>
        </p:nvCxnSpPr>
        <p:spPr>
          <a:xfrm>
            <a:off x="2990962" y="2828872"/>
            <a:ext cx="1980180" cy="24331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1" idx="2"/>
            <a:endCxn id="11" idx="3"/>
          </p:cNvCxnSpPr>
          <p:nvPr/>
        </p:nvCxnSpPr>
        <p:spPr>
          <a:xfrm flipH="1">
            <a:off x="5170911" y="4281712"/>
            <a:ext cx="1408898" cy="1635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8" idx="2"/>
          </p:cNvCxnSpPr>
          <p:nvPr/>
        </p:nvCxnSpPr>
        <p:spPr>
          <a:xfrm flipH="1" flipV="1">
            <a:off x="2604689" y="3013235"/>
            <a:ext cx="1963402" cy="256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14095" y="2177142"/>
            <a:ext cx="1419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Address, </a:t>
            </a:r>
            <a:br>
              <a:rPr lang="en-US" dirty="0" smtClean="0"/>
            </a:br>
            <a:r>
              <a:rPr lang="en-US" dirty="0" smtClean="0"/>
              <a:t>Request type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12115" y="4542971"/>
            <a:ext cx="1762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Address, </a:t>
            </a:r>
            <a:br>
              <a:rPr lang="en-US" dirty="0" smtClean="0"/>
            </a:br>
            <a:r>
              <a:rPr lang="en-US" dirty="0" smtClean="0"/>
              <a:t>Token count,</a:t>
            </a:r>
            <a:br>
              <a:rPr lang="en-US" dirty="0" smtClean="0"/>
            </a:br>
            <a:r>
              <a:rPr lang="en-US" dirty="0" smtClean="0"/>
              <a:t>Requesting node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60991" y="4296227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Data, </a:t>
            </a:r>
            <a:br>
              <a:rPr lang="en-US" dirty="0" smtClean="0"/>
            </a:br>
            <a:r>
              <a:rPr lang="en-US" dirty="0" smtClean="0"/>
              <a:t>Token count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61427" y="28786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1781" y="2901017"/>
            <a:ext cx="10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id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034026" y="1236723"/>
            <a:ext cx="929652" cy="6308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04448" y="112602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 count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3678" y="15106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4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34" grpId="0"/>
      <p:bldP spid="34" grpId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Other supported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3182410"/>
          </a:xfrm>
        </p:spPr>
        <p:txBody>
          <a:bodyPr/>
          <a:lstStyle/>
          <a:p>
            <a:r>
              <a:rPr lang="en-US" dirty="0" smtClean="0"/>
              <a:t>Multi-line blocks,</a:t>
            </a:r>
            <a:br>
              <a:rPr lang="en-US" dirty="0" smtClean="0"/>
            </a:br>
            <a:r>
              <a:rPr lang="en-US" dirty="0" smtClean="0"/>
              <a:t>Multiple blocks</a:t>
            </a:r>
          </a:p>
          <a:p>
            <a:pPr lvl="1"/>
            <a:r>
              <a:rPr lang="en-US" dirty="0" smtClean="0"/>
              <a:t>Deadlock is a possibility;</a:t>
            </a:r>
            <a:br>
              <a:rPr lang="en-US" dirty="0" smtClean="0"/>
            </a:br>
            <a:r>
              <a:rPr lang="en-US" dirty="0" smtClean="0"/>
              <a:t>We have a strategy for avoiding it</a:t>
            </a:r>
          </a:p>
          <a:p>
            <a:r>
              <a:rPr lang="en-US" dirty="0" smtClean="0"/>
              <a:t>Interacting with delegate operations</a:t>
            </a:r>
          </a:p>
          <a:p>
            <a:pPr lvl="1"/>
            <a:r>
              <a:rPr lang="en-US" dirty="0" smtClean="0"/>
              <a:t>When Directory and Memory Server are </a:t>
            </a:r>
            <a:r>
              <a:rPr lang="en-US" dirty="0" err="1" smtClean="0"/>
              <a:t>colocated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delegate operations require just a few extra instructions</a:t>
            </a:r>
          </a:p>
          <a:p>
            <a:r>
              <a:rPr lang="en-US" dirty="0" smtClean="0"/>
              <a:t>Arbitrary full-bit operations</a:t>
            </a:r>
          </a:p>
          <a:p>
            <a:pPr lvl="1"/>
            <a:r>
              <a:rPr lang="en-US" dirty="0" smtClean="0"/>
              <a:t>Reuse Directory’s storage and blocking mechanisms, </a:t>
            </a:r>
            <a:br>
              <a:rPr lang="en-US" dirty="0" smtClean="0"/>
            </a:br>
            <a:r>
              <a:rPr lang="en-US" dirty="0" smtClean="0"/>
              <a:t>with different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7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77546" y="2113377"/>
            <a:ext cx="1884546" cy="1638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97420" y="2406017"/>
            <a:ext cx="1053473" cy="11647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Comparing with traditional caches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2145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7433" y="4972021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1370648" y="2476250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961997" y="2505742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575490" y="2710360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739364" y="2242138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13966" y="2564040"/>
            <a:ext cx="772547" cy="3687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Cache Buffer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120049" y="2997374"/>
            <a:ext cx="772547" cy="3687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Cache Buffer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926896" y="4300171"/>
            <a:ext cx="1205641" cy="6789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233598" y="4975019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33061" y="4303169"/>
            <a:ext cx="1205641" cy="6789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036310" y="2132974"/>
            <a:ext cx="1884546" cy="1638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786197" y="4991618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6229412" y="2495847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6820761" y="2525339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6434254" y="2729957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6598128" y="2261735"/>
            <a:ext cx="111234" cy="766715"/>
          </a:xfrm>
          <a:custGeom>
            <a:avLst/>
            <a:gdLst>
              <a:gd name="connsiteX0" fmla="*/ 199024 w 228480"/>
              <a:gd name="connsiteY0" fmla="*/ 0 h 977415"/>
              <a:gd name="connsiteX1" fmla="*/ 35 w 228480"/>
              <a:gd name="connsiteY1" fmla="*/ 257523 h 977415"/>
              <a:gd name="connsiteX2" fmla="*/ 181466 w 228480"/>
              <a:gd name="connsiteY2" fmla="*/ 345314 h 977415"/>
              <a:gd name="connsiteX3" fmla="*/ 17592 w 228480"/>
              <a:gd name="connsiteY3" fmla="*/ 585278 h 977415"/>
              <a:gd name="connsiteX4" fmla="*/ 228287 w 228480"/>
              <a:gd name="connsiteY4" fmla="*/ 784273 h 977415"/>
              <a:gd name="connsiteX5" fmla="*/ 58561 w 228480"/>
              <a:gd name="connsiteY5" fmla="*/ 977415 h 9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80" h="977415">
                <a:moveTo>
                  <a:pt x="199024" y="0"/>
                </a:moveTo>
                <a:cubicBezTo>
                  <a:pt x="100992" y="99985"/>
                  <a:pt x="2961" y="199971"/>
                  <a:pt x="35" y="257523"/>
                </a:cubicBezTo>
                <a:cubicBezTo>
                  <a:pt x="-2891" y="315075"/>
                  <a:pt x="178540" y="290688"/>
                  <a:pt x="181466" y="345314"/>
                </a:cubicBezTo>
                <a:cubicBezTo>
                  <a:pt x="184392" y="399940"/>
                  <a:pt x="9789" y="512118"/>
                  <a:pt x="17592" y="585278"/>
                </a:cubicBezTo>
                <a:cubicBezTo>
                  <a:pt x="25395" y="658438"/>
                  <a:pt x="221459" y="718917"/>
                  <a:pt x="228287" y="784273"/>
                </a:cubicBezTo>
                <a:cubicBezTo>
                  <a:pt x="235115" y="849629"/>
                  <a:pt x="58561" y="977415"/>
                  <a:pt x="58561" y="9774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034777" y="3554754"/>
            <a:ext cx="1892167" cy="5123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Cache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7092362" y="4994616"/>
            <a:ext cx="1205641" cy="67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47956" y="4156763"/>
            <a:ext cx="1205641" cy="6789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6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2560701"/>
          </a:xfrm>
        </p:spPr>
        <p:txBody>
          <a:bodyPr/>
          <a:lstStyle/>
          <a:p>
            <a:r>
              <a:rPr lang="en-US" dirty="0" smtClean="0"/>
              <a:t>Caching layer implementation is progressing</a:t>
            </a:r>
          </a:p>
          <a:p>
            <a:r>
              <a:rPr lang="en-US" dirty="0" smtClean="0"/>
              <a:t>Communication layer:</a:t>
            </a:r>
          </a:p>
          <a:p>
            <a:pPr lvl="1"/>
            <a:r>
              <a:rPr lang="en-US" dirty="0" smtClean="0"/>
              <a:t>Request aggregation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n top of active messages</a:t>
            </a:r>
          </a:p>
          <a:p>
            <a:pPr lvl="3"/>
            <a:r>
              <a:rPr lang="en-US" dirty="0"/>
              <a:t>O</a:t>
            </a:r>
            <a:r>
              <a:rPr lang="en-US" dirty="0" smtClean="0"/>
              <a:t>n top of </a:t>
            </a:r>
            <a:r>
              <a:rPr lang="en-US" dirty="0" err="1" smtClean="0"/>
              <a:t>GASNet</a:t>
            </a:r>
            <a:endParaRPr lang="en-US" dirty="0"/>
          </a:p>
          <a:p>
            <a:r>
              <a:rPr lang="en-US" dirty="0" smtClean="0"/>
              <a:t>Threading layer:</a:t>
            </a:r>
          </a:p>
          <a:p>
            <a:pPr lvl="1"/>
            <a:r>
              <a:rPr lang="en-US" dirty="0" smtClean="0"/>
              <a:t>Our own threading layer</a:t>
            </a:r>
            <a:endParaRPr lang="en-US" dirty="0"/>
          </a:p>
          <a:p>
            <a:pPr lvl="2"/>
            <a:r>
              <a:rPr lang="en-US" dirty="0" smtClean="0"/>
              <a:t>Self-yield time ~10 ns versus </a:t>
            </a:r>
            <a:r>
              <a:rPr lang="en-US" dirty="0" err="1" smtClean="0"/>
              <a:t>QThreads</a:t>
            </a:r>
            <a:r>
              <a:rPr lang="en-US" dirty="0" smtClean="0"/>
              <a:t> &gt;100ns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0619-C3DC-1742-8D97-AA04E4DA4882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1637371"/>
          </a:xfrm>
        </p:spPr>
        <p:txBody>
          <a:bodyPr/>
          <a:lstStyle/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Finish caching implementation</a:t>
            </a:r>
          </a:p>
          <a:p>
            <a:pPr lvl="1"/>
            <a:r>
              <a:rPr lang="en-US" dirty="0" smtClean="0"/>
              <a:t>Integrate work-stealing scheduler</a:t>
            </a:r>
          </a:p>
          <a:p>
            <a:pPr lvl="1"/>
            <a:r>
              <a:rPr lang="en-US" dirty="0"/>
              <a:t>Explore UTS performance</a:t>
            </a:r>
          </a:p>
          <a:p>
            <a:pPr lvl="1"/>
            <a:r>
              <a:rPr lang="en-US" dirty="0" smtClean="0"/>
              <a:t>Explore hierarchical aggregation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0619-C3DC-1742-8D97-AA04E4DA4882}" type="datetime4">
              <a:rPr lang="en-US" smtClean="0"/>
              <a:t>January 11,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3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87048" y="2370667"/>
            <a:ext cx="4039809" cy="3701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2669" y="3289904"/>
            <a:ext cx="1729618" cy="244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3449" y="4829629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953" y="3459239"/>
            <a:ext cx="1124857" cy="5442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 Cache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6420" y="4824791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8611" y="4135362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21582" y="4130524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86783" y="3285066"/>
            <a:ext cx="1729618" cy="244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87563" y="4824791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77067" y="3454401"/>
            <a:ext cx="1124857" cy="5442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 Cache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420534" y="4819953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2725" y="4130524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415696" y="4125686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96571" y="2564191"/>
            <a:ext cx="1560286" cy="5926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Interface</a:t>
            </a:r>
            <a:endParaRPr lang="en-US" dirty="0"/>
          </a:p>
        </p:txBody>
      </p:sp>
      <p:sp>
        <p:nvSpPr>
          <p:cNvPr id="34" name="Cloud 33"/>
          <p:cNvSpPr/>
          <p:nvPr/>
        </p:nvSpPr>
        <p:spPr>
          <a:xfrm>
            <a:off x="3205238" y="1161143"/>
            <a:ext cx="2927048" cy="72571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6173016" y="2369101"/>
            <a:ext cx="4039809" cy="3701143"/>
            <a:chOff x="4893734" y="2353734"/>
            <a:chExt cx="4039809" cy="3701143"/>
          </a:xfrm>
        </p:grpSpPr>
        <p:sp>
          <p:nvSpPr>
            <p:cNvPr id="35" name="Rectangle 34"/>
            <p:cNvSpPr/>
            <p:nvPr/>
          </p:nvSpPr>
          <p:spPr>
            <a:xfrm>
              <a:off x="4893734" y="2353734"/>
              <a:ext cx="4039809" cy="37011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99355" y="3272971"/>
              <a:ext cx="1729618" cy="24432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Socket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00135" y="4812696"/>
              <a:ext cx="621695" cy="5878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Core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89639" y="3442306"/>
              <a:ext cx="1124857" cy="54428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HW Cache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33106" y="4807858"/>
              <a:ext cx="621695" cy="5878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Core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95297" y="4118429"/>
              <a:ext cx="621695" cy="5878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Core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28268" y="4113591"/>
              <a:ext cx="621695" cy="5878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Core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93469" y="3268133"/>
              <a:ext cx="1729618" cy="24432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Socket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94249" y="4807858"/>
              <a:ext cx="621695" cy="5878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Core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83753" y="3437468"/>
              <a:ext cx="1124857" cy="54428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HW Cache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27220" y="4803020"/>
              <a:ext cx="621695" cy="5878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Core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189411" y="4113591"/>
              <a:ext cx="621695" cy="5878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Core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22382" y="4108753"/>
              <a:ext cx="621695" cy="5878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Core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03257" y="2547258"/>
              <a:ext cx="1560286" cy="5926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 Interface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931873" y="4179527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 . .</a:t>
            </a:r>
            <a:endParaRPr lang="en-US" sz="2400" b="1" dirty="0"/>
          </a:p>
        </p:txBody>
      </p:sp>
      <p:cxnSp>
        <p:nvCxnSpPr>
          <p:cNvPr id="52" name="Curved Connector 51"/>
          <p:cNvCxnSpPr>
            <a:stCxn id="33" idx="0"/>
            <a:endCxn id="34" idx="1"/>
          </p:cNvCxnSpPr>
          <p:nvPr/>
        </p:nvCxnSpPr>
        <p:spPr>
          <a:xfrm rot="5400000" flipH="1" flipV="1">
            <a:off x="3295566" y="997472"/>
            <a:ext cx="484583" cy="2261809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4" idx="1"/>
            <a:endCxn id="35" idx="0"/>
          </p:cNvCxnSpPr>
          <p:nvPr/>
        </p:nvCxnSpPr>
        <p:spPr>
          <a:xfrm rot="16200000" flipH="1">
            <a:off x="6189333" y="365512"/>
            <a:ext cx="483017" cy="3524159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79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87048" y="2370667"/>
            <a:ext cx="4039809" cy="3701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Software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2669" y="3289904"/>
            <a:ext cx="1729618" cy="2443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3449" y="4829629"/>
            <a:ext cx="621695" cy="587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953" y="3459239"/>
            <a:ext cx="1124857" cy="5442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 Cache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6420" y="4824791"/>
            <a:ext cx="621695" cy="587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8611" y="4135362"/>
            <a:ext cx="621695" cy="587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21582" y="4130524"/>
            <a:ext cx="621695" cy="587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86783" y="3285066"/>
            <a:ext cx="1729618" cy="2443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87563" y="4824791"/>
            <a:ext cx="621695" cy="587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77067" y="3454401"/>
            <a:ext cx="1124857" cy="5442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 Cache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420534" y="4819953"/>
            <a:ext cx="621695" cy="587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2725" y="4130524"/>
            <a:ext cx="621695" cy="587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415696" y="4125686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96571" y="2564191"/>
            <a:ext cx="1560286" cy="5926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Interface</a:t>
            </a:r>
            <a:endParaRPr lang="en-US" dirty="0"/>
          </a:p>
        </p:txBody>
      </p:sp>
      <p:sp>
        <p:nvSpPr>
          <p:cNvPr id="34" name="Cloud 33"/>
          <p:cNvSpPr/>
          <p:nvPr/>
        </p:nvSpPr>
        <p:spPr>
          <a:xfrm>
            <a:off x="948906" y="1185801"/>
            <a:ext cx="2927048" cy="72571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52" name="Curved Connector 51"/>
          <p:cNvCxnSpPr>
            <a:stCxn id="33" idx="0"/>
            <a:endCxn id="34" idx="1"/>
          </p:cNvCxnSpPr>
          <p:nvPr/>
        </p:nvCxnSpPr>
        <p:spPr>
          <a:xfrm rot="5400000" flipH="1" flipV="1">
            <a:off x="2179729" y="2137967"/>
            <a:ext cx="459925" cy="5477"/>
          </a:xfrm>
          <a:prstGeom prst="curvedConnector3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5474379" y="1208241"/>
            <a:ext cx="2564573" cy="6780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thread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478823" y="2032708"/>
            <a:ext cx="2564573" cy="6780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thread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91153" y="4506109"/>
            <a:ext cx="2564573" cy="6780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491153" y="5330576"/>
            <a:ext cx="2564573" cy="678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70937" y="2857175"/>
            <a:ext cx="2564573" cy="6780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aggregation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475381" y="3681642"/>
            <a:ext cx="2564573" cy="6780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 operations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4093456" y="1541124"/>
            <a:ext cx="1294618" cy="4228843"/>
          </a:xfrm>
          <a:prstGeom prst="leftBrace">
            <a:avLst>
              <a:gd name="adj1" fmla="val 134040"/>
              <a:gd name="adj2" fmla="val 68950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7" idx="2"/>
            <a:endCxn id="51" idx="0"/>
          </p:cNvCxnSpPr>
          <p:nvPr/>
        </p:nvCxnSpPr>
        <p:spPr>
          <a:xfrm>
            <a:off x="6756666" y="1886335"/>
            <a:ext cx="4444" cy="1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2"/>
            <a:endCxn id="56" idx="0"/>
          </p:cNvCxnSpPr>
          <p:nvPr/>
        </p:nvCxnSpPr>
        <p:spPr>
          <a:xfrm flipH="1">
            <a:off x="6753224" y="2710802"/>
            <a:ext cx="7886" cy="1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2"/>
            <a:endCxn id="57" idx="0"/>
          </p:cNvCxnSpPr>
          <p:nvPr/>
        </p:nvCxnSpPr>
        <p:spPr>
          <a:xfrm>
            <a:off x="6753224" y="3535269"/>
            <a:ext cx="4444" cy="1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2"/>
            <a:endCxn id="53" idx="0"/>
          </p:cNvCxnSpPr>
          <p:nvPr/>
        </p:nvCxnSpPr>
        <p:spPr>
          <a:xfrm>
            <a:off x="6757668" y="4359736"/>
            <a:ext cx="15772" cy="1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2"/>
            <a:endCxn id="55" idx="0"/>
          </p:cNvCxnSpPr>
          <p:nvPr/>
        </p:nvCxnSpPr>
        <p:spPr>
          <a:xfrm>
            <a:off x="6773440" y="5184203"/>
            <a:ext cx="0" cy="1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55" idx="2"/>
            <a:endCxn id="7" idx="0"/>
          </p:cNvCxnSpPr>
          <p:nvPr/>
        </p:nvCxnSpPr>
        <p:spPr>
          <a:xfrm rot="5400000" flipH="1">
            <a:off x="4364838" y="3600069"/>
            <a:ext cx="4800429" cy="16774"/>
          </a:xfrm>
          <a:prstGeom prst="curvedConnector5">
            <a:avLst>
              <a:gd name="adj1" fmla="val -4762"/>
              <a:gd name="adj2" fmla="val -12524818"/>
              <a:gd name="adj3" fmla="val 1047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03524" y="1136952"/>
            <a:ext cx="143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process per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3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Name Dropping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1785104"/>
          </a:xfrm>
        </p:spPr>
        <p:txBody>
          <a:bodyPr/>
          <a:lstStyle/>
          <a:p>
            <a:r>
              <a:rPr lang="en-US" dirty="0" smtClean="0"/>
              <a:t>Intel: Roger </a:t>
            </a:r>
            <a:r>
              <a:rPr lang="en-US" dirty="0" err="1" smtClean="0"/>
              <a:t>Golliver</a:t>
            </a:r>
            <a:endParaRPr lang="en-US" dirty="0" smtClean="0"/>
          </a:p>
          <a:p>
            <a:r>
              <a:rPr lang="en-US" dirty="0" smtClean="0"/>
              <a:t>LBL: </a:t>
            </a:r>
            <a:r>
              <a:rPr lang="en-US" dirty="0" err="1" smtClean="0"/>
              <a:t>Costin</a:t>
            </a:r>
            <a:r>
              <a:rPr lang="en-US" dirty="0" smtClean="0"/>
              <a:t> </a:t>
            </a:r>
            <a:r>
              <a:rPr lang="en-US" dirty="0" err="1" smtClean="0"/>
              <a:t>Iancu</a:t>
            </a:r>
            <a:endParaRPr lang="en-US" dirty="0" smtClean="0"/>
          </a:p>
          <a:p>
            <a:r>
              <a:rPr lang="en-US" dirty="0" smtClean="0"/>
              <a:t>Rice: </a:t>
            </a:r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Sarkar</a:t>
            </a:r>
            <a:endParaRPr lang="en-US" dirty="0" smtClean="0"/>
          </a:p>
          <a:p>
            <a:r>
              <a:rPr lang="en-US" dirty="0" smtClean="0"/>
              <a:t>Cray: Brad Chamberlain</a:t>
            </a:r>
          </a:p>
          <a:p>
            <a:r>
              <a:rPr lang="en-US" dirty="0" smtClean="0"/>
              <a:t>Sandia: Kyle Wheeler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pPr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87048" y="2370667"/>
            <a:ext cx="4039809" cy="3701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2669" y="3289904"/>
            <a:ext cx="1729618" cy="244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3449" y="4829629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953" y="3459239"/>
            <a:ext cx="1124857" cy="5442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 Cache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6420" y="4824791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8611" y="4135362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21582" y="4130524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86783" y="3285066"/>
            <a:ext cx="1729618" cy="244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87563" y="4824791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77067" y="3454401"/>
            <a:ext cx="1124857" cy="5442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 Cache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420534" y="4819953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2725" y="4130524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415696" y="4125686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96571" y="2564191"/>
            <a:ext cx="1560286" cy="5926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Interface</a:t>
            </a:r>
            <a:endParaRPr lang="en-US" dirty="0"/>
          </a:p>
        </p:txBody>
      </p:sp>
      <p:sp>
        <p:nvSpPr>
          <p:cNvPr id="34" name="Cloud 33"/>
          <p:cNvSpPr/>
          <p:nvPr/>
        </p:nvSpPr>
        <p:spPr>
          <a:xfrm>
            <a:off x="948907" y="1185801"/>
            <a:ext cx="2927048" cy="72571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52" name="Curved Connector 51"/>
          <p:cNvCxnSpPr>
            <a:stCxn id="33" idx="0"/>
            <a:endCxn id="34" idx="1"/>
          </p:cNvCxnSpPr>
          <p:nvPr/>
        </p:nvCxnSpPr>
        <p:spPr>
          <a:xfrm rot="5400000" flipH="1" flipV="1">
            <a:off x="2179730" y="2137966"/>
            <a:ext cx="459925" cy="5478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31" idx="3"/>
            <a:endCxn id="29" idx="3"/>
          </p:cNvCxnSpPr>
          <p:nvPr/>
        </p:nvCxnSpPr>
        <p:spPr>
          <a:xfrm>
            <a:off x="4037391" y="4419601"/>
            <a:ext cx="4838" cy="694267"/>
          </a:xfrm>
          <a:prstGeom prst="curvedConnector3">
            <a:avLst>
              <a:gd name="adj1" fmla="val 21135531"/>
            </a:avLst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endCxn id="24" idx="0"/>
          </p:cNvCxnSpPr>
          <p:nvPr/>
        </p:nvCxnSpPr>
        <p:spPr>
          <a:xfrm rot="5400000">
            <a:off x="830799" y="2253631"/>
            <a:ext cx="2150392" cy="1613071"/>
          </a:xfrm>
          <a:prstGeom prst="curvedConnector3">
            <a:avLst>
              <a:gd name="adj1" fmla="val 29360"/>
            </a:avLst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2816" y="189866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 messages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71943" y="443055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Queues through </a:t>
            </a:r>
            <a:br>
              <a:rPr lang="en-US" dirty="0" smtClean="0"/>
            </a:br>
            <a:r>
              <a:rPr lang="en-US" dirty="0" smtClean="0"/>
              <a:t>POSIX shared memory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931873" y="1085712"/>
            <a:ext cx="3760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Address-to-node translation:</a:t>
            </a:r>
            <a:br>
              <a:rPr lang="en-US" dirty="0" smtClean="0"/>
            </a:br>
            <a:r>
              <a:rPr lang="en-US" dirty="0" smtClean="0"/>
              <a:t>   simple computation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36316" y="1743368"/>
            <a:ext cx="3760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Operations to Global Addresses handled by active messages to allow for aggregation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30072" y="2757629"/>
            <a:ext cx="3760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Communication between cores:</a:t>
            </a:r>
            <a:br>
              <a:rPr lang="en-US" dirty="0" smtClean="0"/>
            </a:br>
            <a:r>
              <a:rPr lang="en-US" dirty="0" smtClean="0"/>
              <a:t>   active messages</a:t>
            </a:r>
            <a:br>
              <a:rPr lang="en-US" dirty="0" smtClean="0"/>
            </a:br>
            <a:r>
              <a:rPr lang="en-US" dirty="0" smtClean="0"/>
              <a:t>   (may short-circuit to memory in</a:t>
            </a:r>
            <a:br>
              <a:rPr lang="en-US" dirty="0" smtClean="0"/>
            </a:br>
            <a:r>
              <a:rPr lang="en-US" dirty="0" smtClean="0"/>
              <a:t>    some cases)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Programmer’s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184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7045" y="3084285"/>
            <a:ext cx="33503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</a:rPr>
              <a:t>Vertex vertices[ N ];</a:t>
            </a:r>
          </a:p>
          <a:p>
            <a:endParaRPr lang="en-US" sz="1600" dirty="0">
              <a:latin typeface="Courier"/>
            </a:endParaRPr>
          </a:p>
          <a:p>
            <a:r>
              <a:rPr lang="en-US" sz="1600" dirty="0">
                <a:latin typeface="Courier"/>
              </a:rPr>
              <a:t>Vertex * </a:t>
            </a:r>
            <a:r>
              <a:rPr lang="en-US" sz="1600" dirty="0" smtClean="0">
                <a:latin typeface="Courier"/>
              </a:rPr>
              <a:t>v;</a:t>
            </a:r>
          </a:p>
          <a:p>
            <a:endParaRPr lang="en-US" sz="1600" dirty="0" smtClean="0">
              <a:latin typeface="Courier"/>
            </a:endParaRPr>
          </a:p>
          <a:p>
            <a:r>
              <a:rPr lang="en-US" sz="1600" dirty="0" smtClean="0">
                <a:latin typeface="Courier"/>
              </a:rPr>
              <a:t>parallel for( 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 smtClean="0">
                <a:latin typeface="Courier"/>
              </a:rPr>
              <a:t> v in Vertices ) {</a:t>
            </a:r>
          </a:p>
          <a:p>
            <a:endParaRPr lang="en-US" sz="1600" dirty="0" smtClean="0">
              <a:latin typeface="Courier"/>
            </a:endParaRPr>
          </a:p>
          <a:p>
            <a:r>
              <a:rPr lang="en-US" sz="1600" dirty="0" smtClean="0">
                <a:latin typeface="Courier"/>
              </a:rPr>
              <a:t>   process( v-&gt;data );</a:t>
            </a:r>
          </a:p>
          <a:p>
            <a:endParaRPr lang="en-US" sz="1600" dirty="0" smtClean="0">
              <a:latin typeface="Courier"/>
            </a:endParaRPr>
          </a:p>
          <a:p>
            <a:r>
              <a:rPr lang="en-US" sz="1600" dirty="0">
                <a:latin typeface="Courier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5523" y="3217334"/>
            <a:ext cx="1475619" cy="19594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3827" y="3224591"/>
            <a:ext cx="1475619" cy="19594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SoftXMT</a:t>
            </a:r>
            <a:r>
              <a:rPr lang="en-US" dirty="0"/>
              <a:t>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68417" y="3219753"/>
            <a:ext cx="1475619" cy="19594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854476" y="3930952"/>
            <a:ext cx="798286" cy="5805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809067" y="3950304"/>
            <a:ext cx="798286" cy="5805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732210" y="3938209"/>
            <a:ext cx="798286" cy="5805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5878286" y="1475619"/>
            <a:ext cx="1403048" cy="1270000"/>
          </a:xfrm>
          <a:prstGeom prst="wedgeRoundRectCallout">
            <a:avLst>
              <a:gd name="adj1" fmla="val -38074"/>
              <a:gd name="adj2" fmla="val 9964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0766-0BF8-8348-AE6A-8A4A559F6D3E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2290228"/>
            <a:ext cx="9144000" cy="2277547"/>
          </a:xfrm>
        </p:spPr>
        <p:txBody>
          <a:bodyPr/>
          <a:lstStyle/>
          <a:p>
            <a:r>
              <a:rPr lang="en-US" dirty="0" smtClean="0"/>
              <a:t>Unbalanced Tree Search Status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Myers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5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Traverse: why </a:t>
            </a:r>
            <a:r>
              <a:rPr lang="en-US" dirty="0"/>
              <a:t>we </a:t>
            </a:r>
            <a:r>
              <a:rPr lang="en-US" dirty="0" smtClean="0"/>
              <a:t>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2043636"/>
          </a:xfrm>
        </p:spPr>
        <p:txBody>
          <a:bodyPr/>
          <a:lstStyle/>
          <a:p>
            <a:r>
              <a:rPr lang="en-US" dirty="0" smtClean="0"/>
              <a:t>Captures a general form of irregular parallelism</a:t>
            </a:r>
          </a:p>
          <a:p>
            <a:pPr lvl="1"/>
            <a:r>
              <a:rPr lang="en-US" dirty="0" smtClean="0"/>
              <a:t>tasks spawn a dynamic number of parallel fine-grained work items</a:t>
            </a:r>
          </a:p>
          <a:p>
            <a:pPr lvl="1"/>
            <a:r>
              <a:rPr lang="en-US" dirty="0" smtClean="0"/>
              <a:t>creates an imbalance of work</a:t>
            </a:r>
          </a:p>
          <a:p>
            <a:r>
              <a:rPr lang="en-US" dirty="0" smtClean="0"/>
              <a:t>Has irregular access pattern we expect from applications</a:t>
            </a:r>
          </a:p>
          <a:p>
            <a:pPr lvl="1"/>
            <a:r>
              <a:rPr lang="en-US" dirty="0" smtClean="0"/>
              <a:t>dependent random accesses to a large shared address space</a:t>
            </a:r>
          </a:p>
          <a:p>
            <a:r>
              <a:rPr lang="en-US" dirty="0" smtClean="0"/>
              <a:t>Producer-consumer synchronization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Unbalanced Tree Search (UTS)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3145476"/>
          </a:xfrm>
        </p:spPr>
        <p:txBody>
          <a:bodyPr/>
          <a:lstStyle/>
          <a:p>
            <a:r>
              <a:rPr lang="en-US" dirty="0" smtClean="0"/>
              <a:t>Unbalanced Tree Search (UTS)</a:t>
            </a:r>
            <a:r>
              <a:rPr lang="en-US" baseline="30000" dirty="0" smtClean="0"/>
              <a:t>1</a:t>
            </a:r>
            <a:r>
              <a:rPr lang="en-US" dirty="0" smtClean="0"/>
              <a:t> is a benchmark suite for evaluating the dynamic load balancing ability of a system</a:t>
            </a:r>
          </a:p>
          <a:p>
            <a:pPr lvl="1"/>
            <a:r>
              <a:rPr lang="en-US" dirty="0" smtClean="0"/>
              <a:t>Each vertex in the implicit tree traversal produces some number of children by sampling from a probability distribution</a:t>
            </a:r>
          </a:p>
          <a:p>
            <a:pPr lvl="1"/>
            <a:r>
              <a:rPr lang="en-US" dirty="0" smtClean="0"/>
              <a:t>Standard implementations of UTS use work stealing (in chunks) for distributing and balancing work</a:t>
            </a:r>
          </a:p>
          <a:p>
            <a:r>
              <a:rPr lang="en-US" dirty="0" smtClean="0"/>
              <a:t>Augment the benchmark with:</a:t>
            </a:r>
          </a:p>
          <a:p>
            <a:pPr lvl="1"/>
            <a:r>
              <a:rPr lang="en-US" dirty="0" smtClean="0"/>
              <a:t>random access by generating the tree before the traversal and permuting vertices throughout the global address space</a:t>
            </a:r>
          </a:p>
          <a:p>
            <a:pPr lvl="1"/>
            <a:r>
              <a:rPr lang="en-US" dirty="0" smtClean="0"/>
              <a:t>per-thread payload that is accessed on each vertex traversal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6033184"/>
            <a:ext cx="2491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Olivier et al, 2007, 2008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9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err="1" smtClean="0"/>
              <a:t>SoftXMT</a:t>
            </a:r>
            <a:r>
              <a:rPr lang="en-US" dirty="0" smtClean="0"/>
              <a:t>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019562"/>
          </a:xfrm>
        </p:spPr>
        <p:txBody>
          <a:bodyPr/>
          <a:lstStyle/>
          <a:p>
            <a:r>
              <a:rPr lang="en-US" dirty="0" smtClean="0"/>
              <a:t>XMT imbalanced binary tree micro-benchmark—seen last quarter—uses futures to spawn parallel work</a:t>
            </a:r>
          </a:p>
          <a:p>
            <a:r>
              <a:rPr lang="en-US" dirty="0" err="1" smtClean="0"/>
              <a:t>SoftXMT</a:t>
            </a:r>
            <a:r>
              <a:rPr lang="en-US" dirty="0" smtClean="0"/>
              <a:t> will depend on locality in the work queue to get the best performance</a:t>
            </a:r>
          </a:p>
          <a:p>
            <a:pPr lvl="1"/>
            <a:r>
              <a:rPr lang="en-US" dirty="0" smtClean="0"/>
              <a:t>worker first processes work it created before that of others</a:t>
            </a:r>
          </a:p>
          <a:p>
            <a:pPr lvl="1"/>
            <a:r>
              <a:rPr lang="en-US" dirty="0" smtClean="0"/>
              <a:t>We assume that local (within a node) work stealing is the best choice for applications that have dynamic imbalance of work</a:t>
            </a:r>
          </a:p>
          <a:p>
            <a:r>
              <a:rPr lang="en-US" dirty="0" smtClean="0"/>
              <a:t>For distributing work across nodes, we explore different methods, including remote work stealing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7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err="1" smtClean="0"/>
              <a:t>SoftXMT</a:t>
            </a:r>
            <a:r>
              <a:rPr lang="en-US" dirty="0" smtClean="0"/>
              <a:t> work stealing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111895"/>
          </a:xfrm>
        </p:spPr>
        <p:txBody>
          <a:bodyPr/>
          <a:lstStyle/>
          <a:p>
            <a:r>
              <a:rPr lang="en-US" dirty="0" smtClean="0"/>
              <a:t>How is it different from classic </a:t>
            </a:r>
            <a:r>
              <a:rPr lang="en-US" dirty="0" err="1" smtClean="0"/>
              <a:t>Cilk</a:t>
            </a:r>
            <a:r>
              <a:rPr lang="en-US" dirty="0" smtClean="0"/>
              <a:t>-style work stealing?</a:t>
            </a:r>
          </a:p>
          <a:p>
            <a:pPr lvl="1"/>
            <a:r>
              <a:rPr lang="en-US" dirty="0" smtClean="0"/>
              <a:t>parallelism not restricted to spawn/sync (i.e. “fully strict”)</a:t>
            </a:r>
          </a:p>
          <a:p>
            <a:pPr lvl="1"/>
            <a:r>
              <a:rPr lang="en-US" dirty="0" smtClean="0"/>
              <a:t>distinction between work queues that are local or remote</a:t>
            </a:r>
          </a:p>
          <a:p>
            <a:pPr lvl="1"/>
            <a:r>
              <a:rPr lang="en-US" dirty="0" smtClean="0"/>
              <a:t>a core needs multiple work items for latency tolerance</a:t>
            </a:r>
          </a:p>
          <a:p>
            <a:endParaRPr lang="en-US" dirty="0" smtClean="0"/>
          </a:p>
          <a:p>
            <a:r>
              <a:rPr lang="en-US" dirty="0" err="1" smtClean="0"/>
              <a:t>SoftXMT</a:t>
            </a:r>
            <a:r>
              <a:rPr lang="en-US" dirty="0" smtClean="0"/>
              <a:t> </a:t>
            </a:r>
            <a:r>
              <a:rPr lang="en-US" dirty="0"/>
              <a:t>needs multiple work units per core to keep the core busy</a:t>
            </a:r>
          </a:p>
          <a:p>
            <a:pPr lvl="1"/>
            <a:r>
              <a:rPr lang="en-US" dirty="0"/>
              <a:t>so, when should a core steal to minimize its idleness?</a:t>
            </a:r>
          </a:p>
          <a:p>
            <a:pPr lvl="2"/>
            <a:r>
              <a:rPr lang="en-US" dirty="0"/>
              <a:t>steal too late: </a:t>
            </a:r>
            <a:endParaRPr lang="en-US" dirty="0" smtClean="0"/>
          </a:p>
          <a:p>
            <a:pPr lvl="3"/>
            <a:r>
              <a:rPr lang="en-US" dirty="0" smtClean="0"/>
              <a:t>too </a:t>
            </a:r>
            <a:r>
              <a:rPr lang="en-US" dirty="0"/>
              <a:t>many coroutines will be idle and so core will be idle</a:t>
            </a:r>
          </a:p>
          <a:p>
            <a:pPr lvl="2"/>
            <a:r>
              <a:rPr lang="en-US" dirty="0"/>
              <a:t>steal too often: </a:t>
            </a:r>
            <a:endParaRPr lang="en-US" dirty="0" smtClean="0"/>
          </a:p>
          <a:p>
            <a:pPr lvl="3"/>
            <a:r>
              <a:rPr lang="en-US" dirty="0" smtClean="0"/>
              <a:t>too </a:t>
            </a:r>
            <a:r>
              <a:rPr lang="en-US" dirty="0"/>
              <a:t>much core time used on stealing instead of real </a:t>
            </a:r>
            <a:r>
              <a:rPr lang="en-US" dirty="0" smtClean="0"/>
              <a:t>work</a:t>
            </a:r>
          </a:p>
          <a:p>
            <a:pPr lvl="3"/>
            <a:r>
              <a:rPr lang="en-US" dirty="0" smtClean="0"/>
              <a:t>might take work that is not required to stay busy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2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NNL Platinu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NNL Silv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NNL Whit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NNL">
  <a:themeElements>
    <a:clrScheme name="PNNL_Presentation_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NNL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PNNL_PowerPoint_Template.potx</Template>
  <TotalTime>8748</TotalTime>
  <Words>2081</Words>
  <Application>Microsoft Macintosh PowerPoint</Application>
  <PresentationFormat>On-screen Show (4:3)</PresentationFormat>
  <Paragraphs>513</Paragraphs>
  <Slides>41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PNNL Platinum Theme</vt:lpstr>
      <vt:lpstr>PNNL Silver Theme</vt:lpstr>
      <vt:lpstr>PNNL White Theme</vt:lpstr>
      <vt:lpstr>PNNL</vt:lpstr>
      <vt:lpstr>Office Theme</vt:lpstr>
      <vt:lpstr>Task 15:  SoftXMT Mitigation for Limited Injection Rate, Part I</vt:lpstr>
      <vt:lpstr>Introduction</vt:lpstr>
      <vt:lpstr>Outline</vt:lpstr>
      <vt:lpstr>Name Dropping</vt:lpstr>
      <vt:lpstr>Unbalanced Tree Search Status</vt:lpstr>
      <vt:lpstr>Tree Traverse: why we care</vt:lpstr>
      <vt:lpstr>Unbalanced Tree Search (UTS)</vt:lpstr>
      <vt:lpstr>SoftXMT load balancing</vt:lpstr>
      <vt:lpstr>SoftXMT work stealing</vt:lpstr>
      <vt:lpstr>Coroutine scheduling</vt:lpstr>
      <vt:lpstr>Distributed work stealing</vt:lpstr>
      <vt:lpstr>Status</vt:lpstr>
      <vt:lpstr>Exploring Data Locality</vt:lpstr>
      <vt:lpstr>Motivation</vt:lpstr>
      <vt:lpstr>Migration Simulation</vt:lpstr>
      <vt:lpstr>Simple Model</vt:lpstr>
      <vt:lpstr>Simulation Framework</vt:lpstr>
      <vt:lpstr>Optimal Policy</vt:lpstr>
      <vt:lpstr>Application Comparison</vt:lpstr>
      <vt:lpstr>Conclusions and Next Steps</vt:lpstr>
      <vt:lpstr>SoftXMT runtime design: Caching</vt:lpstr>
      <vt:lpstr>Why Cache Now?</vt:lpstr>
      <vt:lpstr>Block fetches: More network bandwidth for user data</vt:lpstr>
      <vt:lpstr>Why Cache?</vt:lpstr>
      <vt:lpstr>SoftXMT’s pseudo-cache</vt:lpstr>
      <vt:lpstr>Block Transfers versus SoftXMT Caching</vt:lpstr>
      <vt:lpstr>Cache System Components</vt:lpstr>
      <vt:lpstr>Cached Memory Pools</vt:lpstr>
      <vt:lpstr>Problem: Invalidation</vt:lpstr>
      <vt:lpstr>Controlling access to a line</vt:lpstr>
      <vt:lpstr>Reading with tokens</vt:lpstr>
      <vt:lpstr>Writing with tokens</vt:lpstr>
      <vt:lpstr>Blocking</vt:lpstr>
      <vt:lpstr>Other supported operations</vt:lpstr>
      <vt:lpstr>Comparing with traditional caches</vt:lpstr>
      <vt:lpstr>Implementation</vt:lpstr>
      <vt:lpstr>Conclusion</vt:lpstr>
      <vt:lpstr>System overview</vt:lpstr>
      <vt:lpstr>Software structure</vt:lpstr>
      <vt:lpstr>Communication</vt:lpstr>
      <vt:lpstr>Programmer’s view</vt:lpstr>
    </vt:vector>
  </TitlesOfParts>
  <Company>Pacific Northwest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DeGraaf</dc:creator>
  <cp:lastModifiedBy>Jacob Nelson</cp:lastModifiedBy>
  <cp:revision>107</cp:revision>
  <cp:lastPrinted>2012-01-05T01:20:37Z</cp:lastPrinted>
  <dcterms:created xsi:type="dcterms:W3CDTF">2011-07-01T00:09:34Z</dcterms:created>
  <dcterms:modified xsi:type="dcterms:W3CDTF">2012-01-12T15:29:15Z</dcterms:modified>
</cp:coreProperties>
</file>