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1"/>
  </p:notesMasterIdLst>
  <p:sldIdLst>
    <p:sldId id="256" r:id="rId2"/>
    <p:sldId id="258" r:id="rId3"/>
    <p:sldId id="260" r:id="rId4"/>
    <p:sldId id="261" r:id="rId5"/>
    <p:sldId id="296" r:id="rId6"/>
    <p:sldId id="297" r:id="rId7"/>
    <p:sldId id="262" r:id="rId8"/>
    <p:sldId id="298" r:id="rId9"/>
    <p:sldId id="299" r:id="rId10"/>
    <p:sldId id="300" r:id="rId11"/>
    <p:sldId id="301" r:id="rId12"/>
    <p:sldId id="302" r:id="rId13"/>
    <p:sldId id="303" r:id="rId14"/>
    <p:sldId id="263" r:id="rId15"/>
    <p:sldId id="304" r:id="rId16"/>
    <p:sldId id="305" r:id="rId17"/>
    <p:sldId id="308" r:id="rId18"/>
    <p:sldId id="309" r:id="rId19"/>
    <p:sldId id="310" r:id="rId20"/>
    <p:sldId id="311" r:id="rId21"/>
    <p:sldId id="307" r:id="rId22"/>
    <p:sldId id="312" r:id="rId23"/>
    <p:sldId id="313" r:id="rId24"/>
    <p:sldId id="314" r:id="rId25"/>
    <p:sldId id="315" r:id="rId26"/>
    <p:sldId id="316" r:id="rId27"/>
    <p:sldId id="317" r:id="rId28"/>
    <p:sldId id="320" r:id="rId29"/>
    <p:sldId id="319"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A72D13-8765-4A99-A90E-7AC7846B65E4}">
  <a:tblStyle styleId="{4DA72D13-8765-4A99-A90E-7AC7846B65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3137D67-6D42-4CBB-96A9-F0F536A1E24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03" autoAdjust="0"/>
  </p:normalViewPr>
  <p:slideViewPr>
    <p:cSldViewPr snapToGrid="0">
      <p:cViewPr varScale="1">
        <p:scale>
          <a:sx n="120" d="100"/>
          <a:sy n="120" d="100"/>
        </p:scale>
        <p:origin x="13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42950" marR="0" lvl="1" indent="-285750" algn="just">
              <a:lnSpc>
                <a:spcPct val="107000"/>
              </a:lnSpc>
              <a:spcBef>
                <a:spcPts val="0"/>
              </a:spcBef>
              <a:spcAft>
                <a:spcPts val="0"/>
              </a:spcAft>
              <a:buFont typeface="+mj-lt"/>
              <a:buAutoNum type="alphaLcParenR"/>
            </a:pPr>
            <a:r>
              <a:rPr lang="vi-VN" sz="1400" b="1" dirty="0">
                <a:effectLst/>
                <a:latin typeface="Times New Roman" panose="02020603050405020304" pitchFamily="18" charset="0"/>
                <a:ea typeface="Arial" panose="020B0604020202020204" pitchFamily="34" charset="0"/>
                <a:cs typeface="Times New Roman" panose="02020603050405020304" pitchFamily="18" charset="0"/>
              </a:rPr>
              <a:t>Phần ngăn xếp</a:t>
            </a:r>
            <a:r>
              <a:rPr lang="en-US" sz="1400" b="1" dirty="0">
                <a:effectLst/>
                <a:latin typeface="Times New Roman" panose="02020603050405020304" pitchFamily="18" charset="0"/>
                <a:ea typeface="Arial" panose="020B0604020202020204" pitchFamily="34" charset="0"/>
                <a:cs typeface="Times New Roman" panose="02020603050405020304" pitchFamily="18" charset="0"/>
              </a:rPr>
              <a:t>(Stack session):</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lưu trữ dữ liệu tạm thời khi gọi hàm (chẳng hạn như tham số hàm, địa chỉ trả về và biến cục bộ)</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a:t>
            </a:r>
          </a:p>
          <a:p>
            <a:pPr marL="742950" marR="0" lvl="1" indent="-285750" algn="just">
              <a:lnSpc>
                <a:spcPct val="107000"/>
              </a:lnSpc>
              <a:spcBef>
                <a:spcPts val="0"/>
              </a:spcBef>
              <a:spcAft>
                <a:spcPts val="200"/>
              </a:spcAft>
              <a:buFont typeface="+mj-lt"/>
              <a:buAutoNum type="alphaLcParenR"/>
            </a:pPr>
            <a:r>
              <a:rPr lang="en-US" sz="1400" b="1"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1400" b="1" dirty="0">
                <a:effectLst/>
                <a:latin typeface="Times New Roman" panose="02020603050405020304" pitchFamily="18" charset="0"/>
                <a:ea typeface="Arial" panose="020B0604020202020204" pitchFamily="34" charset="0"/>
                <a:cs typeface="Times New Roman" panose="02020603050405020304" pitchFamily="18" charset="0"/>
              </a:rPr>
              <a:t> heap(Heap session):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bộ</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nhớ</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cấp</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phát</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động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thời</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gian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chạy</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chương</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dirty="0"/>
          </a:p>
          <a:p>
            <a:pPr marL="0" lvl="0" indent="0" algn="l" rtl="0">
              <a:spcBef>
                <a:spcPts val="0"/>
              </a:spcBef>
              <a:spcAft>
                <a:spcPts val="0"/>
              </a:spcAft>
              <a:buNone/>
            </a:pPr>
            <a:r>
              <a:rPr lang="vi-VN" dirty="0"/>
              <a:t>kích thước của phần văn bản và dữ liệu là cố định vì kích thước của chúng không thay đổi trong thời gian chạy chương trình. Tuy nhiên, phần ngăn xếp và heap có thể thu lại và mở rộng linh hoạt trong quá trình thực thi chương trình.</a:t>
            </a:r>
          </a:p>
          <a:p>
            <a:pPr marL="0" lvl="0" indent="0" algn="l" rtl="0">
              <a:spcBef>
                <a:spcPts val="0"/>
              </a:spcBef>
              <a:spcAft>
                <a:spcPts val="0"/>
              </a:spcAft>
              <a:buNone/>
            </a:pPr>
            <a:r>
              <a:rPr lang="vi-VN" dirty="0"/>
              <a:t>Mỗi khi một hàm được gọi, một bản ghi kích hoạt chứa các tham số hàm, biến cục bộ và địa chỉ trả về được đẩy lên ngăn xếp; khi quyền điều khiển được trả về từ hàm, bản ghi kích hoạt sẽ được bật ra khỏi ngăn xếp. Tương tự, heap</a:t>
            </a:r>
          </a:p>
          <a:p>
            <a:pPr marL="0" lvl="0" indent="0" algn="l" rtl="0">
              <a:spcBef>
                <a:spcPts val="0"/>
              </a:spcBef>
              <a:spcAft>
                <a:spcPts val="0"/>
              </a:spcAft>
              <a:buNone/>
            </a:pPr>
            <a:r>
              <a:rPr lang="vi-VN" dirty="0"/>
              <a:t>sẽ tăng lên khi bộ nhớ được cấp phát động và sẽ co lại khi bộ nhớ được trả về hệ thống.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69843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 </a:t>
            </a:r>
            <a:r>
              <a:rPr lang="en-US" dirty="0" err="1"/>
              <a:t>Phần</a:t>
            </a:r>
            <a:r>
              <a:rPr lang="en-US" dirty="0"/>
              <a:t> </a:t>
            </a:r>
            <a:r>
              <a:rPr lang="en-US" dirty="0" err="1"/>
              <a:t>dữ</a:t>
            </a:r>
            <a:r>
              <a:rPr lang="en-US" dirty="0"/>
              <a:t> </a:t>
            </a:r>
            <a:r>
              <a:rPr lang="en-US" dirty="0" err="1"/>
              <a:t>liệu</a:t>
            </a:r>
            <a:r>
              <a:rPr lang="en-US" dirty="0"/>
              <a:t>(Data session): </a:t>
            </a:r>
          </a:p>
          <a:p>
            <a:pPr marL="0" lvl="0" indent="0" algn="l" rtl="0">
              <a:spcBef>
                <a:spcPts val="0"/>
              </a:spcBef>
              <a:spcAft>
                <a:spcPts val="0"/>
              </a:spcAft>
              <a:buNone/>
            </a:pPr>
            <a:r>
              <a:rPr lang="en-US" dirty="0" err="1"/>
              <a:t>các</a:t>
            </a:r>
            <a:r>
              <a:rPr lang="en-US" dirty="0"/>
              <a:t> </a:t>
            </a:r>
            <a:r>
              <a:rPr lang="en-US" dirty="0" err="1"/>
              <a:t>biến</a:t>
            </a:r>
            <a:r>
              <a:rPr lang="en-US" dirty="0"/>
              <a:t> </a:t>
            </a:r>
            <a:r>
              <a:rPr lang="en-US" dirty="0" err="1"/>
              <a:t>toàn</a:t>
            </a:r>
            <a:r>
              <a:rPr lang="en-US" dirty="0"/>
              <a:t> </a:t>
            </a:r>
            <a:r>
              <a:rPr lang="en-US" dirty="0" err="1"/>
              <a:t>cục</a:t>
            </a:r>
            <a:r>
              <a:rPr lang="en-US" dirty="0"/>
              <a:t>.</a:t>
            </a:r>
          </a:p>
          <a:p>
            <a:pPr marL="0" lvl="0" indent="0" algn="l" rtl="0">
              <a:spcBef>
                <a:spcPts val="0"/>
              </a:spcBef>
              <a:spcAft>
                <a:spcPts val="0"/>
              </a:spcAft>
              <a:buNone/>
            </a:pPr>
            <a:r>
              <a:rPr lang="en-US" dirty="0"/>
              <a:t>d) </a:t>
            </a:r>
            <a:r>
              <a:rPr lang="en-US" dirty="0" err="1"/>
              <a:t>Phần</a:t>
            </a:r>
            <a:r>
              <a:rPr lang="en-US" dirty="0"/>
              <a:t> </a:t>
            </a:r>
            <a:r>
              <a:rPr lang="en-US" dirty="0" err="1"/>
              <a:t>văn</a:t>
            </a:r>
            <a:r>
              <a:rPr lang="en-US" dirty="0"/>
              <a:t> </a:t>
            </a:r>
            <a:r>
              <a:rPr lang="en-US" dirty="0" err="1"/>
              <a:t>bản</a:t>
            </a:r>
            <a:r>
              <a:rPr lang="en-US" dirty="0"/>
              <a:t>(Text session): </a:t>
            </a:r>
          </a:p>
          <a:p>
            <a:pPr marL="0" lvl="0" indent="0" algn="l" rtl="0">
              <a:spcBef>
                <a:spcPts val="0"/>
              </a:spcBef>
              <a:spcAft>
                <a:spcPts val="0"/>
              </a:spcAft>
              <a:buNone/>
            </a:pPr>
            <a:r>
              <a:rPr lang="en-US" dirty="0" err="1"/>
              <a:t>mã</a:t>
            </a:r>
            <a:r>
              <a:rPr lang="en-US" dirty="0"/>
              <a:t> </a:t>
            </a:r>
            <a:r>
              <a:rPr lang="en-US" dirty="0" err="1"/>
              <a:t>thực</a:t>
            </a:r>
            <a:r>
              <a:rPr lang="en-US" dirty="0"/>
              <a:t> </a:t>
            </a:r>
            <a:r>
              <a:rPr lang="en-US" dirty="0" err="1"/>
              <a:t>thi</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vi-VN" dirty="0"/>
              <a:t>Mặc dù các phần ngăn xếp và heap mở rộng về phía nhau, nhưng hệ điều hành phải đảm bảo chúng không chồng lên nhau. Bản thân chương trình không phải là một tiến trình. Một chương trình là một thực thể thụ động, chẳng hạn như một tệp chứa danh sách các chỉ dẫn được lưu trữ trên đĩa (thường được gọi là tệp thực thi hay executable fil). Ngược lại, một tiến trình là một thực thể đang hoạt động với bộ đếm chương trình chỉ định lệnh tiếp theo sẽ thực thi và một tập hợp các tài nguyên liên quan. </a:t>
            </a:r>
          </a:p>
          <a:p>
            <a:pPr marL="0" lvl="0" indent="0" algn="l" rtl="0">
              <a:spcBef>
                <a:spcPts val="0"/>
              </a:spcBef>
              <a:spcAft>
                <a:spcPts val="0"/>
              </a:spcAft>
              <a:buNone/>
            </a:pPr>
            <a:r>
              <a:rPr lang="vi-VN" dirty="0"/>
              <a:t>Một chương trình trở thành một tiến trình khi một tập tin thực thi được nạp vào bộ nhớ. Hai kỹ thuật phổ biến để tải các tệp thực thi là nhấp đúp vào biểu tượng đại diện cho tệp thực thi và nhập tên của tệp thực thi trên dòng lệnh (như trong prog.exe hoặc a.out).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43812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dirty="0"/>
              <a:t>Nó cho phép chúng ta xây dựng các ứng dụng mạng phía máy chủ hiệu quả và mở rộng. Node.js sử dụng mô hình I/O không đồng bộ (asynchronous) và sự kiện (event-driven) giúp xử lý đồng thời hàng ngàn kết nối mà không gây block chương trình.</a:t>
            </a:r>
            <a:endParaRPr dirty="0"/>
          </a:p>
        </p:txBody>
      </p:sp>
    </p:spTree>
    <p:extLst>
      <p:ext uri="{BB962C8B-B14F-4D97-AF65-F5344CB8AC3E}">
        <p14:creationId xmlns:p14="http://schemas.microsoft.com/office/powerpoint/2010/main" val="3899770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07000"/>
              </a:lnSpc>
              <a:spcBef>
                <a:spcPts val="0"/>
              </a:spcBef>
              <a:spcAft>
                <a:spcPts val="200"/>
              </a:spcAft>
              <a:buNone/>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lphaLcParenR"/>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Khai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module: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require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module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chúng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mj-lt"/>
              <a:buAutoNum type="alphaLcParenR"/>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Khởi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server: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server HTTP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HTTPS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lắng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nghe</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yêu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cầu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client.</a:t>
            </a:r>
          </a:p>
          <a:p>
            <a:pPr marL="342900" marR="0" lvl="0" indent="-342900" algn="just">
              <a:lnSpc>
                <a:spcPct val="107000"/>
              </a:lnSpc>
              <a:spcBef>
                <a:spcPts val="0"/>
              </a:spcBef>
              <a:spcAft>
                <a:spcPts val="0"/>
              </a:spcAft>
              <a:buFont typeface="+mj-lt"/>
              <a:buAutoNum type="alphaLcParenR"/>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yêu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cầu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yêu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cầu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client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bằng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nghĩa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route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logic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phù</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hợp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342900" marR="0" lvl="0" indent="-342900" algn="just">
              <a:lnSpc>
                <a:spcPct val="107000"/>
              </a:lnSpc>
              <a:spcBef>
                <a:spcPts val="0"/>
              </a:spcBef>
              <a:spcAft>
                <a:spcPts val="200"/>
              </a:spcAft>
              <a:buFont typeface="+mj-lt"/>
              <a:buAutoNum type="alphaLcParenR"/>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Gửi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hồi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server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client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bằng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phương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send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write.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13017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0345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just">
              <a:lnSpc>
                <a:spcPct val="107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npm</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init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package.json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npm</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install &lt;package&gt;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Cài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đặt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gói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thuộc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npm</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install</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Cài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đặt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tất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gói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thuộc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nghĩa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package.json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npm</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update &lt;package&gt;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Cập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nhật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gói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thuộc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phiên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nhất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342900" marR="0" lvl="0" indent="-342900" algn="just">
              <a:lnSpc>
                <a:spcPct val="107000"/>
              </a:lnSpc>
              <a:spcBef>
                <a:spcPts val="0"/>
              </a:spcBef>
              <a:spcAft>
                <a:spcPts val="200"/>
              </a:spcAft>
              <a:buFont typeface="Symbol" panose="05050102010706020507" pitchFamily="18" charset="2"/>
              <a:buChar char=""/>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npm</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uninstall &lt;package&gt;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bỏ</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gói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thuộc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khỏi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p:txBody>
      </p:sp>
    </p:spTree>
    <p:extLst>
      <p:ext uri="{BB962C8B-B14F-4D97-AF65-F5344CB8AC3E}">
        <p14:creationId xmlns:p14="http://schemas.microsoft.com/office/powerpoint/2010/main" val="696470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19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vi-VN" b="0" i="0" dirty="0">
                <a:solidFill>
                  <a:srgbClr val="374151"/>
                </a:solidFill>
                <a:effectLst/>
                <a:latin typeface="Söhne"/>
              </a:rPr>
              <a:t>Bước 1: Cài đặt Node.js</a:t>
            </a:r>
            <a:endParaRPr lang="en-US" b="0" i="0" dirty="0">
              <a:solidFill>
                <a:srgbClr val="374151"/>
              </a:solidFill>
              <a:effectLst/>
              <a:latin typeface="Söhne"/>
            </a:endParaRPr>
          </a:p>
          <a:p>
            <a:pPr marL="158750" indent="0" algn="l">
              <a:buNone/>
            </a:pPr>
            <a:r>
              <a:rPr lang="vi-VN" b="0" i="0" dirty="0">
                <a:solidFill>
                  <a:srgbClr val="374151"/>
                </a:solidFill>
                <a:effectLst/>
                <a:latin typeface="Söhne"/>
              </a:rPr>
              <a:t>Đầu tiên, hãy chắc chắn rằng bạn đã cài đặt Node.js trên máy tính của mình. Bạn có thể tải xuống phiên bản mới nhất từ trang chủ Node.js: </a:t>
            </a:r>
            <a:r>
              <a:rPr lang="vi-VN" b="0" i="0" u="sng" dirty="0">
                <a:solidFill>
                  <a:srgbClr val="374151"/>
                </a:solidFill>
                <a:effectLst/>
                <a:latin typeface="Söhne"/>
                <a:hlinkClick r:id="rId3"/>
              </a:rPr>
              <a:t>https://nodejs.org</a:t>
            </a:r>
            <a:endParaRPr lang="vi-VN" b="0" i="0" dirty="0">
              <a:solidFill>
                <a:srgbClr val="374151"/>
              </a:solidFill>
              <a:effectLst/>
              <a:latin typeface="Söhne"/>
            </a:endParaRPr>
          </a:p>
          <a:p>
            <a:pPr marL="0" lvl="0" indent="0" algn="l" rtl="0">
              <a:spcBef>
                <a:spcPts val="0"/>
              </a:spcBef>
              <a:spcAft>
                <a:spcPts val="0"/>
              </a:spcAft>
              <a:buNone/>
            </a:pPr>
            <a:r>
              <a:rPr lang="vi-VN" dirty="0"/>
              <a:t>Bước 2: Tạo dự án mới</a:t>
            </a:r>
          </a:p>
          <a:p>
            <a:pPr marL="0" lvl="0" indent="0" algn="l" rtl="0">
              <a:spcBef>
                <a:spcPts val="0"/>
              </a:spcBef>
              <a:spcAft>
                <a:spcPts val="0"/>
              </a:spcAft>
              <a:buNone/>
            </a:pPr>
            <a:r>
              <a:rPr lang="vi-VN" dirty="0"/>
              <a:t>Mở Terminal hoặc Command Prompt và di chuyển đến thư mục nơi bạn muốn tạo dự án Next.js.</a:t>
            </a:r>
          </a:p>
          <a:p>
            <a:pPr marL="0" lvl="0" indent="0" algn="l" rtl="0">
              <a:spcBef>
                <a:spcPts val="0"/>
              </a:spcBef>
              <a:spcAft>
                <a:spcPts val="0"/>
              </a:spcAft>
              <a:buNone/>
            </a:pPr>
            <a:r>
              <a:rPr lang="vi-VN" dirty="0"/>
              <a:t>Chạy lệnh sau để tạo một dự án mới với Next.js:</a:t>
            </a:r>
            <a:endParaRPr lang="en-US" dirty="0"/>
          </a:p>
          <a:p>
            <a:pPr marL="0" lvl="0" indent="0" algn="l" rtl="0">
              <a:spcBef>
                <a:spcPts val="0"/>
              </a:spcBef>
              <a:spcAft>
                <a:spcPts val="0"/>
              </a:spcAft>
              <a:buNone/>
            </a:pPr>
            <a:r>
              <a:rPr lang="en-US" dirty="0"/>
              <a:t>Ở </a:t>
            </a:r>
            <a:r>
              <a:rPr lang="en-US" dirty="0" err="1"/>
              <a:t>đây</a:t>
            </a:r>
            <a:r>
              <a:rPr lang="en-US" dirty="0"/>
              <a:t>, my-next-app </a:t>
            </a:r>
            <a:r>
              <a:rPr lang="en-US" dirty="0" err="1"/>
              <a:t>là</a:t>
            </a:r>
            <a:r>
              <a:rPr lang="en-US" dirty="0"/>
              <a:t> </a:t>
            </a:r>
            <a:r>
              <a:rPr lang="en-US" dirty="0" err="1"/>
              <a:t>tên</a:t>
            </a:r>
            <a:r>
              <a:rPr lang="en-US" dirty="0"/>
              <a:t> </a:t>
            </a:r>
            <a:r>
              <a:rPr lang="en-US" dirty="0" err="1"/>
              <a:t>dự</a:t>
            </a:r>
            <a:r>
              <a:rPr lang="en-US" dirty="0"/>
              <a:t> </a:t>
            </a:r>
            <a:r>
              <a:rPr lang="en-US" dirty="0" err="1"/>
              <a:t>án</a:t>
            </a:r>
            <a:r>
              <a:rPr lang="en-US" dirty="0"/>
              <a:t> </a:t>
            </a:r>
            <a:r>
              <a:rPr lang="en-US" dirty="0" err="1"/>
              <a:t>của</a:t>
            </a:r>
            <a:r>
              <a:rPr lang="en-US" dirty="0"/>
              <a:t> </a:t>
            </a:r>
            <a:r>
              <a:rPr lang="en-US" dirty="0" err="1"/>
              <a:t>bạn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đặt</a:t>
            </a:r>
            <a:r>
              <a:rPr lang="en-US" dirty="0"/>
              <a:t> </a:t>
            </a:r>
            <a:r>
              <a:rPr lang="en-US" dirty="0" err="1"/>
              <a:t>tên</a:t>
            </a:r>
            <a:r>
              <a:rPr lang="en-US" dirty="0"/>
              <a:t> </a:t>
            </a:r>
            <a:r>
              <a:rPr lang="en-US" dirty="0" err="1"/>
              <a:t>theo</a:t>
            </a:r>
            <a:r>
              <a:rPr lang="en-US" dirty="0"/>
              <a:t> ý </a:t>
            </a:r>
            <a:r>
              <a:rPr lang="en-US" dirty="0" err="1"/>
              <a:t>thích</a:t>
            </a:r>
            <a:r>
              <a:rPr lang="en-US" dirty="0"/>
              <a:t> </a:t>
            </a:r>
            <a:r>
              <a:rPr lang="en-US" dirty="0" err="1"/>
              <a:t>của</a:t>
            </a:r>
            <a:r>
              <a:rPr lang="en-US" dirty="0"/>
              <a:t> </a:t>
            </a:r>
            <a:r>
              <a:rPr lang="en-US" dirty="0" err="1"/>
              <a:t>mình</a:t>
            </a:r>
            <a:r>
              <a:rPr lang="en-US" dirty="0"/>
              <a:t>.</a:t>
            </a:r>
            <a:endParaRPr dirty="0"/>
          </a:p>
        </p:txBody>
      </p:sp>
    </p:spTree>
    <p:extLst>
      <p:ext uri="{BB962C8B-B14F-4D97-AF65-F5344CB8AC3E}">
        <p14:creationId xmlns:p14="http://schemas.microsoft.com/office/powerpoint/2010/main" val="1563659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0" i="0" dirty="0">
                <a:solidFill>
                  <a:srgbClr val="374151"/>
                </a:solidFill>
                <a:effectLst/>
                <a:latin typeface="Söhne"/>
              </a:rPr>
              <a:t>Bước 3: Chạy dự án Next.js</a:t>
            </a:r>
          </a:p>
          <a:p>
            <a:pPr algn="l">
              <a:buFont typeface="Arial" panose="020B0604020202020204" pitchFamily="34" charset="0"/>
              <a:buChar char="•"/>
            </a:pPr>
            <a:r>
              <a:rPr lang="vi-VN" b="0" i="0" dirty="0">
                <a:solidFill>
                  <a:srgbClr val="374151"/>
                </a:solidFill>
                <a:effectLst/>
                <a:latin typeface="Söhne"/>
              </a:rPr>
              <a:t>Sau khi dự án được tạo, di chuyển vào thư mục dự án bằng lệnh:</a:t>
            </a:r>
          </a:p>
          <a:p>
            <a:pPr marL="158750" indent="0" algn="l">
              <a:buNone/>
            </a:pPr>
            <a:r>
              <a:rPr lang="en-US" dirty="0"/>
              <a:t>cd my-next-app</a:t>
            </a:r>
          </a:p>
          <a:p>
            <a:pPr>
              <a:buFont typeface="Arial" panose="020B0604020202020204" pitchFamily="34" charset="0"/>
              <a:buChar char="•"/>
            </a:pPr>
            <a:r>
              <a:rPr lang="en-US" dirty="0" err="1">
                <a:effectLst/>
              </a:rPr>
              <a:t>Tiếp</a:t>
            </a:r>
            <a:r>
              <a:rPr lang="en-US" dirty="0">
                <a:effectLst/>
              </a:rPr>
              <a:t> </a:t>
            </a:r>
            <a:r>
              <a:rPr lang="en-US" dirty="0" err="1">
                <a:effectLst/>
              </a:rPr>
              <a:t>theo</a:t>
            </a:r>
            <a:r>
              <a:rPr lang="en-US" dirty="0">
                <a:effectLst/>
              </a:rPr>
              <a:t>, </a:t>
            </a:r>
            <a:r>
              <a:rPr lang="en-US" dirty="0" err="1">
                <a:effectLst/>
              </a:rPr>
              <a:t>chạy</a:t>
            </a:r>
            <a:r>
              <a:rPr lang="en-US" dirty="0">
                <a:effectLst/>
              </a:rPr>
              <a:t> </a:t>
            </a:r>
            <a:r>
              <a:rPr lang="en-US" dirty="0" err="1">
                <a:effectLst/>
              </a:rPr>
              <a:t>lệnh</a:t>
            </a:r>
            <a:r>
              <a:rPr lang="en-US" dirty="0">
                <a:effectLst/>
              </a:rPr>
              <a:t> </a:t>
            </a:r>
            <a:r>
              <a:rPr lang="en-US" dirty="0" err="1">
                <a:effectLst/>
              </a:rPr>
              <a:t>sau</a:t>
            </a:r>
            <a:r>
              <a:rPr lang="en-US" dirty="0">
                <a:effectLst/>
              </a:rPr>
              <a:t> </a:t>
            </a:r>
            <a:r>
              <a:rPr lang="en-US" dirty="0" err="1">
                <a:effectLst/>
              </a:rPr>
              <a:t>để</a:t>
            </a:r>
            <a:r>
              <a:rPr lang="en-US" dirty="0">
                <a:effectLst/>
              </a:rPr>
              <a:t> </a:t>
            </a:r>
            <a:r>
              <a:rPr lang="en-US" dirty="0" err="1">
                <a:effectLst/>
              </a:rPr>
              <a:t>khởi</a:t>
            </a:r>
            <a:r>
              <a:rPr lang="en-US" dirty="0">
                <a:effectLst/>
              </a:rPr>
              <a:t> </a:t>
            </a:r>
            <a:r>
              <a:rPr lang="en-US" dirty="0" err="1">
                <a:effectLst/>
              </a:rPr>
              <a:t>chạy</a:t>
            </a:r>
            <a:r>
              <a:rPr lang="en-US" dirty="0">
                <a:effectLst/>
              </a:rPr>
              <a:t> </a:t>
            </a:r>
            <a:r>
              <a:rPr lang="en-US" dirty="0" err="1">
                <a:effectLst/>
              </a:rPr>
              <a:t>dự</a:t>
            </a:r>
            <a:r>
              <a:rPr lang="en-US" dirty="0">
                <a:effectLst/>
              </a:rPr>
              <a:t> </a:t>
            </a:r>
            <a:r>
              <a:rPr lang="en-US" dirty="0" err="1">
                <a:effectLst/>
              </a:rPr>
              <a:t>án</a:t>
            </a:r>
            <a:r>
              <a:rPr lang="en-US" dirty="0">
                <a:effectLst/>
              </a:rPr>
              <a:t> Next.js:</a:t>
            </a:r>
          </a:p>
          <a:p>
            <a:pPr marL="158750" indent="0">
              <a:buNone/>
            </a:pPr>
            <a:r>
              <a:rPr lang="en-US" dirty="0" err="1">
                <a:effectLst/>
                <a:latin typeface="Söhne"/>
              </a:rPr>
              <a:t>npm</a:t>
            </a:r>
            <a:r>
              <a:rPr lang="en-US" dirty="0">
                <a:effectLst/>
                <a:latin typeface="Söhne"/>
              </a:rPr>
              <a:t> run dev</a:t>
            </a:r>
          </a:p>
          <a:p>
            <a:pPr marL="158750" indent="0">
              <a:buNone/>
            </a:pPr>
            <a:r>
              <a:rPr lang="vi-VN" b="0" i="0" dirty="0">
                <a:solidFill>
                  <a:srgbClr val="374151"/>
                </a:solidFill>
                <a:effectLst/>
                <a:latin typeface="Söhne"/>
              </a:rPr>
              <a:t>Lệnh trên sẽ khởi động máy chủ phát triển và dự án sẽ được chạy trên địa chỉ </a:t>
            </a:r>
            <a:r>
              <a:rPr lang="vi-VN" dirty="0"/>
              <a:t>http://localhost:3000</a:t>
            </a:r>
            <a:r>
              <a:rPr lang="vi-VN" b="0" i="0" dirty="0">
                <a:solidFill>
                  <a:srgbClr val="374151"/>
                </a:solidFill>
                <a:effectLst/>
                <a:latin typeface="Söhne"/>
              </a:rPr>
              <a:t>.</a:t>
            </a:r>
            <a:endParaRPr lang="en-US" b="0" i="0" dirty="0">
              <a:solidFill>
                <a:srgbClr val="374151"/>
              </a:solidFill>
              <a:effectLst/>
              <a:latin typeface="Söhne"/>
            </a:endParaRPr>
          </a:p>
          <a:p>
            <a:pPr algn="l"/>
            <a:r>
              <a:rPr lang="vi-VN" b="0" i="0" dirty="0">
                <a:solidFill>
                  <a:srgbClr val="374151"/>
                </a:solidFill>
                <a:effectLst/>
                <a:latin typeface="Söhne"/>
              </a:rPr>
              <a:t>Bước 4: Kiểm tra dự án Next.js</a:t>
            </a:r>
          </a:p>
          <a:p>
            <a:pPr algn="l">
              <a:buFont typeface="Arial" panose="020B0604020202020204" pitchFamily="34" charset="0"/>
              <a:buChar char="•"/>
            </a:pPr>
            <a:r>
              <a:rPr lang="vi-VN" b="0" i="0" dirty="0">
                <a:solidFill>
                  <a:srgbClr val="374151"/>
                </a:solidFill>
                <a:effectLst/>
                <a:latin typeface="Söhne"/>
              </a:rPr>
              <a:t>Mở trình duyệt và truy cập địa chỉ http://localhost:3000 để xem ứng dụng Next.js.</a:t>
            </a:r>
            <a:endParaRPr lang="en-US" b="0" i="0" dirty="0">
              <a:solidFill>
                <a:srgbClr val="374151"/>
              </a:solidFill>
              <a:effectLst/>
              <a:latin typeface="Söhne"/>
            </a:endParaRPr>
          </a:p>
          <a:p>
            <a:pPr algn="l">
              <a:buFont typeface="Arial" panose="020B0604020202020204" pitchFamily="34" charset="0"/>
              <a:buChar char="•"/>
            </a:pPr>
            <a:r>
              <a:rPr lang="vi-VN" b="0" i="0" dirty="0">
                <a:solidFill>
                  <a:srgbClr val="374151"/>
                </a:solidFill>
                <a:effectLst/>
                <a:latin typeface="Söhne"/>
              </a:rPr>
              <a:t>Từ đây, bạn có thể bắt đầu chỉnh sửa mã nguồn của dự án trong thư mục </a:t>
            </a:r>
            <a:r>
              <a:rPr lang="vi-VN" dirty="0"/>
              <a:t>pages</a:t>
            </a:r>
            <a:r>
              <a:rPr lang="vi-VN" b="0" i="0" dirty="0">
                <a:solidFill>
                  <a:srgbClr val="374151"/>
                </a:solidFill>
                <a:effectLst/>
                <a:latin typeface="Söhne"/>
              </a:rPr>
              <a:t>. Mỗi tệp trong thư mục </a:t>
            </a:r>
            <a:r>
              <a:rPr lang="vi-VN" dirty="0"/>
              <a:t>pages</a:t>
            </a:r>
            <a:r>
              <a:rPr lang="vi-VN" b="0" i="0" dirty="0">
                <a:solidFill>
                  <a:srgbClr val="374151"/>
                </a:solidFill>
                <a:effectLst/>
                <a:latin typeface="Söhne"/>
              </a:rPr>
              <a:t> tương ứng với một route trong ứng dụng của bạn. Bạn có thể thêm các thành phần tái sử dụng trong thư mục </a:t>
            </a:r>
            <a:r>
              <a:rPr lang="vi-VN" dirty="0"/>
              <a:t>components</a:t>
            </a:r>
            <a:r>
              <a:rPr lang="vi-VN" b="0" i="0" dirty="0">
                <a:solidFill>
                  <a:srgbClr val="374151"/>
                </a:solidFill>
                <a:effectLst/>
                <a:latin typeface="Söhne"/>
              </a:rPr>
              <a:t>, tùy chỉnh kiểu dáng trong thư mục </a:t>
            </a:r>
            <a:r>
              <a:rPr lang="vi-VN" dirty="0"/>
              <a:t>styles</a:t>
            </a:r>
            <a:r>
              <a:rPr lang="vi-VN" b="0" i="0" dirty="0">
                <a:solidFill>
                  <a:srgbClr val="374151"/>
                </a:solidFill>
                <a:effectLst/>
                <a:latin typeface="Söhne"/>
              </a:rPr>
              <a:t>, và thực hiện các tác vụ khác liên quan đến dự án Next.js của bạn.</a:t>
            </a:r>
          </a:p>
          <a:p>
            <a:pPr marL="158750" indent="0">
              <a:buNone/>
            </a:pPr>
            <a:endParaRPr lang="en-US" dirty="0">
              <a:effectLst/>
              <a:latin typeface="Söhne"/>
            </a:endParaRPr>
          </a:p>
        </p:txBody>
      </p:sp>
    </p:spTree>
    <p:extLst>
      <p:ext uri="{BB962C8B-B14F-4D97-AF65-F5344CB8AC3E}">
        <p14:creationId xmlns:p14="http://schemas.microsoft.com/office/powerpoint/2010/main" val="1755358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6825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gn="just">
              <a:lnSpc>
                <a:spcPct val="107000"/>
              </a:lnSpc>
              <a:spcBef>
                <a:spcPts val="0"/>
              </a:spcBef>
              <a:spcAft>
                <a:spcPts val="200"/>
              </a:spcAf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a) /pages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7000"/>
              </a:lnSpc>
              <a:spcBef>
                <a:spcPts val="0"/>
              </a:spcBef>
              <a:spcAft>
                <a:spcPts val="200"/>
              </a:spcAf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mục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trung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tâm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Next.js.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chứa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về</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thành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React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tuyến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nhau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web.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Mỗi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mục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tương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tuyến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index.js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chủ</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about.js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thiệu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v.v. Next.js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tuyến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mỗi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động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trở</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thành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tuyến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đường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0" marR="0" algn="just">
              <a:lnSpc>
                <a:spcPct val="107000"/>
              </a:lnSpc>
              <a:spcBef>
                <a:spcPts val="0"/>
              </a:spcBef>
              <a:spcAft>
                <a:spcPts val="200"/>
              </a:spcAf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b) index.js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7000"/>
              </a:lnSpc>
              <a:spcBef>
                <a:spcPts val="0"/>
              </a:spcBef>
              <a:spcAft>
                <a:spcPts val="200"/>
              </a:spcAf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index.js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chủ</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0" marR="0" algn="just">
              <a:lnSpc>
                <a:spcPct val="107000"/>
              </a:lnSpc>
              <a:spcBef>
                <a:spcPts val="0"/>
              </a:spcBef>
              <a:spcAft>
                <a:spcPts val="200"/>
              </a:spcAf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c) /Public</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7000"/>
              </a:lnSpc>
              <a:spcBef>
                <a:spcPts val="0"/>
              </a:spcBef>
              <a:spcAft>
                <a:spcPts val="200"/>
              </a:spcAf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mục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chung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lưu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trữ</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tĩnh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ảnh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chữ</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bất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nội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dung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cần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truy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cập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khai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Bất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đặt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mục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tham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chiếu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bằng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 URL.</a:t>
            </a:r>
          </a:p>
          <a:p>
            <a:pPr marL="0" marR="0" algn="just">
              <a:lnSpc>
                <a:spcPct val="107000"/>
              </a:lnSpc>
              <a:spcBef>
                <a:spcPts val="0"/>
              </a:spcBef>
              <a:spcAft>
                <a:spcPts val="200"/>
              </a:spcAf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d) /components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7000"/>
              </a:lnSpc>
              <a:spcBef>
                <a:spcPts val="0"/>
              </a:spcBef>
              <a:spcAft>
                <a:spcPts val="200"/>
              </a:spcAf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mục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lưu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trữ</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thành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React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Bằng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tổ</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thành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mục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dễ</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dàng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chúng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nhau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0" marR="0" algn="just">
              <a:lnSpc>
                <a:spcPct val="107000"/>
              </a:lnSpc>
              <a:spcBef>
                <a:spcPts val="0"/>
              </a:spcBef>
              <a:spcAft>
                <a:spcPts val="200"/>
              </a:spcAf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e) /styles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7000"/>
              </a:lnSpc>
              <a:spcBef>
                <a:spcPts val="0"/>
              </a:spcBef>
              <a:spcAft>
                <a:spcPts val="200"/>
              </a:spcAf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mục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lưu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trữ</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CSS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SCSS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kiểu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thành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Next.js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hỗ</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tùy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chọn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kiểu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nhau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bao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gồm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mô-đun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CSS,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CSS-in-JS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biểu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kiểu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chung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sắp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xếp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biểu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kiểu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sở</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thích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phương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pháp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kiểu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phát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triển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chọn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tuân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theo</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7000"/>
              </a:lnSpc>
              <a:spcBef>
                <a:spcPts val="0"/>
              </a:spcBef>
              <a:spcAft>
                <a:spcPts val="200"/>
              </a:spcAf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f)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api</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7000"/>
              </a:lnSpc>
              <a:spcBef>
                <a:spcPts val="0"/>
              </a:spcBef>
              <a:spcAft>
                <a:spcPts val="200"/>
              </a:spcAf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mục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tùy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chọn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serverless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điểm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cuối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API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gọi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phía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Next.js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phép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tuyến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API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bằng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mục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api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mỗi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điểm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cuối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API.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tuyến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API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gửi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biểu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mẫu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tìm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nạp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dữ</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liệu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hoạt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động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phía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chủ</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0" marR="0" algn="just">
              <a:lnSpc>
                <a:spcPct val="107000"/>
              </a:lnSpc>
              <a:spcBef>
                <a:spcPts val="0"/>
              </a:spcBef>
              <a:spcAft>
                <a:spcPts val="200"/>
              </a:spcAf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g)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package.json</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7000"/>
              </a:lnSpc>
              <a:spcBef>
                <a:spcPts val="0"/>
              </a:spcBef>
              <a:spcAft>
                <a:spcPts val="200"/>
              </a:spcAf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cấu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gói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npm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tiêu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chuẩn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chứa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siêu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dữ</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liệu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về</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danh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sách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thành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thuộc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tập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lệnh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cần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thiết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xây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triển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khai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Next.js.</a:t>
            </a:r>
          </a:p>
          <a:p>
            <a:pPr marL="0" marR="0" algn="just">
              <a:lnSpc>
                <a:spcPct val="107000"/>
              </a:lnSpc>
              <a:spcBef>
                <a:spcPts val="0"/>
              </a:spcBef>
              <a:spcAft>
                <a:spcPts val="200"/>
              </a:spcAf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h)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khác</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7000"/>
              </a:lnSpc>
              <a:spcBef>
                <a:spcPts val="0"/>
              </a:spcBef>
              <a:spcAft>
                <a:spcPts val="200"/>
              </a:spcAf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Ngoài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mục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đề</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cập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ở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Next.js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bao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gồm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chẳng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.env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biến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môi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trường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gitignore</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chỉ</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bị</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kiểm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soát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phiên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bỏ</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qua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tệp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cấu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55433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8089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just">
              <a:lnSpc>
                <a:spcPct val="107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47620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just">
              <a:lnSpc>
                <a:spcPct val="107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687050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just">
              <a:lnSpc>
                <a:spcPct val="107000"/>
              </a:lnSpc>
              <a:spcBef>
                <a:spcPts val="0"/>
              </a:spcBef>
              <a:spcAft>
                <a:spcPts val="0"/>
              </a:spcAft>
              <a:buFont typeface="Symbol" panose="05050102010706020507" pitchFamily="18" charset="2"/>
              <a:buChar char=""/>
            </a:pPr>
            <a:r>
              <a:rPr lang="en-US" sz="1800" kern="0" dirty="0" err="1">
                <a:solidFill>
                  <a:srgbClr val="374151"/>
                </a:solidFill>
                <a:effectLst/>
                <a:latin typeface="Segoe UI" panose="020B0502040204020203" pitchFamily="34" charset="0"/>
                <a:ea typeface="Times New Roman" panose="02020603050405020304" pitchFamily="18" charset="0"/>
              </a:rPr>
              <a:t>Hàm</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b="1" kern="0" dirty="0">
                <a:solidFill>
                  <a:srgbClr val="374151"/>
                </a:solidFill>
                <a:effectLst/>
                <a:latin typeface="Ubuntu Mono" panose="020F0502020204030204" pitchFamily="49" charset="0"/>
                <a:ea typeface="Times New Roman" panose="02020603050405020304" pitchFamily="18" charset="0"/>
                <a:cs typeface="Courier New" panose="02070309020205020404" pitchFamily="49" charset="0"/>
              </a:rPr>
              <a:t>handler</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trong</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đoạn</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mã</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là</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một</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trình</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xử</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lý</a:t>
            </a:r>
            <a:r>
              <a:rPr lang="en-US" sz="1800" kern="0" dirty="0">
                <a:solidFill>
                  <a:srgbClr val="374151"/>
                </a:solidFill>
                <a:effectLst/>
                <a:latin typeface="Segoe UI" panose="020B0502040204020203" pitchFamily="34" charset="0"/>
                <a:ea typeface="Times New Roman" panose="02020603050405020304" pitchFamily="18" charset="0"/>
              </a:rPr>
              <a:t> (handler) </a:t>
            </a:r>
            <a:r>
              <a:rPr lang="en-US" sz="1800" kern="0" dirty="0" err="1">
                <a:solidFill>
                  <a:srgbClr val="374151"/>
                </a:solidFill>
                <a:effectLst/>
                <a:latin typeface="Segoe UI" panose="020B0502040204020203" pitchFamily="34" charset="0"/>
                <a:ea typeface="Times New Roman" panose="02020603050405020304" pitchFamily="18" charset="0"/>
              </a:rPr>
              <a:t>cho</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một</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yêu</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cầu</a:t>
            </a:r>
            <a:r>
              <a:rPr lang="en-US" sz="1800" kern="0" dirty="0">
                <a:solidFill>
                  <a:srgbClr val="374151"/>
                </a:solidFill>
                <a:effectLst/>
                <a:latin typeface="Segoe UI" panose="020B0502040204020203" pitchFamily="34" charset="0"/>
                <a:ea typeface="Times New Roman" panose="02020603050405020304" pitchFamily="18" charset="0"/>
              </a:rPr>
              <a:t> HTTP </a:t>
            </a:r>
            <a:r>
              <a:rPr lang="en-US" sz="1800" kern="0" dirty="0" err="1">
                <a:solidFill>
                  <a:srgbClr val="374151"/>
                </a:solidFill>
                <a:effectLst/>
                <a:latin typeface="Segoe UI" panose="020B0502040204020203" pitchFamily="34" charset="0"/>
                <a:ea typeface="Times New Roman" panose="02020603050405020304" pitchFamily="18" charset="0"/>
              </a:rPr>
              <a:t>được</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gửi</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đến</a:t>
            </a:r>
            <a:r>
              <a:rPr lang="en-US" sz="1800" kern="0" dirty="0">
                <a:solidFill>
                  <a:srgbClr val="374151"/>
                </a:solidFill>
                <a:effectLst/>
                <a:latin typeface="Segoe UI" panose="020B0502040204020203" pitchFamily="34" charset="0"/>
                <a:ea typeface="Times New Roman" panose="02020603050405020304" pitchFamily="18" charset="0"/>
              </a:rPr>
              <a:t> server Next.js. </a:t>
            </a:r>
            <a:r>
              <a:rPr lang="en-US" sz="1800" kern="0" dirty="0" err="1">
                <a:solidFill>
                  <a:srgbClr val="374151"/>
                </a:solidFill>
                <a:effectLst/>
                <a:latin typeface="Segoe UI" panose="020B0502040204020203" pitchFamily="34" charset="0"/>
                <a:ea typeface="Times New Roman" panose="02020603050405020304" pitchFamily="18" charset="0"/>
              </a:rPr>
              <a:t>Nó</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nhận</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hai</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tham</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số</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b="1" kern="0" dirty="0">
                <a:solidFill>
                  <a:srgbClr val="374151"/>
                </a:solidFill>
                <a:effectLst/>
                <a:latin typeface="Ubuntu Mono" panose="020F0502020204030204" pitchFamily="49" charset="0"/>
                <a:ea typeface="Times New Roman" panose="02020603050405020304" pitchFamily="18" charset="0"/>
                <a:cs typeface="Courier New" panose="02070309020205020404" pitchFamily="49" charset="0"/>
              </a:rPr>
              <a:t>req</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và</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b="1" kern="0" dirty="0">
                <a:solidFill>
                  <a:srgbClr val="374151"/>
                </a:solidFill>
                <a:effectLst/>
                <a:latin typeface="Ubuntu Mono" panose="020F0502020204030204" pitchFamily="49" charset="0"/>
                <a:ea typeface="Times New Roman" panose="02020603050405020304" pitchFamily="18" charset="0"/>
                <a:cs typeface="Courier New" panose="02070309020205020404" pitchFamily="49" charset="0"/>
              </a:rPr>
              <a:t>res</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đại</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diện</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cho</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yêu</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cầu</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và</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phản</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hồi</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tương</a:t>
            </a:r>
            <a:r>
              <a:rPr lang="en-US" sz="1800" kern="0" dirty="0">
                <a:solidFill>
                  <a:srgbClr val="374151"/>
                </a:solidFill>
                <a:effectLst/>
                <a:latin typeface="Segoe UI" panose="020B0502040204020203" pitchFamily="34" charset="0"/>
                <a:ea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rPr>
              <a:t>ứng</a:t>
            </a:r>
            <a:r>
              <a:rPr lang="en-US" sz="1800" kern="0" dirty="0">
                <a:solidFill>
                  <a:srgbClr val="374151"/>
                </a:solidFill>
                <a:effectLst/>
                <a:latin typeface="Segoe UI" panose="020B0502040204020203" pitchFamily="34" charset="0"/>
                <a:ea typeface="Times New Roman" panose="02020603050405020304" pitchFamily="18" charset="0"/>
              </a:rPr>
              <a:t>.</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Tham</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số</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req</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Đại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diện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cho</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yêu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cầu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được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gửi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từ</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máy</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khách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(client)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tới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server.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Nó</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chứa</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thông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tin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như</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phương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thức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yêu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cầu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(GET, POST, vv.), URL,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thông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tin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đầu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vào</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vv.</a:t>
            </a:r>
            <a:endParaRPr lang="en-US"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Tham</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số</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res</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Đại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diện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cho</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phản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hồi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mà</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server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sẽ</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gửi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lại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cho</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máy</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khách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Bằng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cách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sử</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dụng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res</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chúng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ta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có</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thể</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gửi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dữ</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liệu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thiết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lập</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mã</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trạng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thái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vv.</a:t>
            </a:r>
            <a:endParaRPr lang="en-US"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ts val="0"/>
              </a:spcBef>
              <a:spcAft>
                <a:spcPts val="0"/>
              </a:spcAft>
              <a:buClr>
                <a:srgbClr val="000000"/>
              </a:buClr>
              <a:buSzPts val="1100"/>
              <a:buFont typeface="Symbol" panose="05050102010706020507" pitchFamily="18" charset="2"/>
              <a:buChar char=""/>
              <a:tabLst/>
              <a:defRPr/>
            </a:pP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Trong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trình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xử</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lý</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handler</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chúng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ta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thực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hiện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các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bước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sau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Định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nghĩa</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biến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storage</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để</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lưu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trữ</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kết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quả</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cuối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cùng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của</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quá</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trình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xử</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lý</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Sử</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dụng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hàm</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exec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từ</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module </a:t>
            </a:r>
            <a:r>
              <a:rPr lang="en-US" sz="1800" b="1" kern="0" dirty="0" err="1">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child_process</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để</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thực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lệnh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err="1">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tasklist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Lệnh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này</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thường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được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sử</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dụng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trên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hệ</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điều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hành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Windows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để</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lấy</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danh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sách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các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tiến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trình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đang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chạy</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Kết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quả</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được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trả</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về</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qua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các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callback </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err</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err="1">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stdout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và</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stderr</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Trong callback,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chúng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ta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kiểm</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tra</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nếu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có</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lỗi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err</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Nếu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có</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in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ra</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lỗi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và</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trả</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về</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một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phản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hồi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JSON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với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mã</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lỗi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500.</a:t>
            </a:r>
            <a:endParaRPr lang="en-US"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Nếu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không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có</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lỗi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chúng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ta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tách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đầu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ra</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thành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các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dòng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và</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bắt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đầu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xử</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lý</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từ</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dòng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thứ</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tư</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bỏ</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qua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tiêu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đề</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Trong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vòng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lặp</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for</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chúng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ta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trích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xuất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thông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tin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liên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quan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từ</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mỗi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dòng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bằng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cách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gọi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hàm</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err="1">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tachChuoi</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(lines[</a:t>
            </a:r>
            <a:r>
              <a:rPr lang="en-US" sz="1800" b="1" kern="0" dirty="0" err="1">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i</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và</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thêm</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kết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quả</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vào</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biến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storage</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Sau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khi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xử</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lý</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tất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cả</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các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dòng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chúng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ta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gửi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dữ</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liệu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đã</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xử</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lý</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dưới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dạng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phản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hồi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JSON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với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mã</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trạng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thái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200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và</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dữ</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liệu</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được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đặt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trong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thuộc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tính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data</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của</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phản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hồi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Cuối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cùng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chúng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ta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định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nghĩa</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hàm</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trợ</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giúp</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err="1">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tachChuoi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để</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trích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xuất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thông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tin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từ</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mỗi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dòng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và</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ghép</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các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giá</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trị</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cần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thiết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thành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một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chuỗi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ts val="0"/>
              </a:spcBef>
              <a:spcAft>
                <a:spcPts val="0"/>
              </a:spcAft>
              <a:buClr>
                <a:srgbClr val="000000"/>
              </a:buClr>
              <a:buSzPts val="1100"/>
              <a:buFont typeface="Symbol" panose="05050102010706020507" pitchFamily="18" charset="2"/>
              <a:buChar char=""/>
              <a:tabLst/>
              <a:defRPr/>
            </a:pP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Trong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tổng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thể</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hàm</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handler</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này</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sẽ</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thực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hiện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lệnh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b="1" kern="0" dirty="0" err="1">
                <a:solidFill>
                  <a:srgbClr val="374151"/>
                </a:solidFill>
                <a:effectLst/>
                <a:latin typeface="Ubuntu Mono" panose="020B0509030602030204" pitchFamily="49" charset="0"/>
                <a:ea typeface="Times New Roman" panose="02020603050405020304" pitchFamily="18" charset="0"/>
                <a:cs typeface="Courier New" panose="02070309020205020404" pitchFamily="49" charset="0"/>
              </a:rPr>
              <a:t>tasklist</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trên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máy</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chủ</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và</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trả</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về</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danh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sách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các</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tiến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trình</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đang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chạy</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dưới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dạng</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phản</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hồi</a:t>
            </a: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JSON.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00145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sz="3200" b="0" i="0" dirty="0">
                <a:solidFill>
                  <a:srgbClr val="374151"/>
                </a:solidFill>
                <a:effectLst/>
                <a:latin typeface="Söhne"/>
              </a:rPr>
              <a:t>Trong đoạn mã trên, có một hàm fetchData được định nghĩa là một hàm bất đồng bộ (async). Hàm này có nhiệm vụ lấy dữ liệu từ một API ('/api/processes'), xử lý dữ liệu nhận được và đặt dữ liệu đã xử lý vào một biến data.</a:t>
            </a:r>
          </a:p>
          <a:p>
            <a:pPr algn="l"/>
            <a:r>
              <a:rPr lang="vi-VN" sz="3200" b="0" i="0" dirty="0">
                <a:solidFill>
                  <a:srgbClr val="374151"/>
                </a:solidFill>
                <a:effectLst/>
                <a:latin typeface="Söhne"/>
              </a:rPr>
              <a:t>Giải thích từng dòng code:</a:t>
            </a:r>
          </a:p>
          <a:p>
            <a:pPr algn="l">
              <a:buFont typeface="+mj-lt"/>
              <a:buAutoNum type="arabicPeriod"/>
            </a:pPr>
            <a:r>
              <a:rPr lang="vi-VN" sz="3200" b="0" i="0" dirty="0">
                <a:solidFill>
                  <a:srgbClr val="374151"/>
                </a:solidFill>
                <a:effectLst/>
                <a:latin typeface="Söhne"/>
              </a:rPr>
              <a:t>await sleep(1000);: Đây là một hàm sleep được chờ đợi (await), dùng để tạm dừng việc thực thi trong một khoảng thời gian nhất định (ở đây là 1000ms hoặc 1 giây).</a:t>
            </a:r>
          </a:p>
          <a:p>
            <a:pPr algn="l">
              <a:buFont typeface="+mj-lt"/>
              <a:buAutoNum type="arabicPeriod"/>
            </a:pPr>
            <a:r>
              <a:rPr lang="vi-VN" sz="3200" b="0" i="0" dirty="0">
                <a:solidFill>
                  <a:srgbClr val="374151"/>
                </a:solidFill>
                <a:effectLst/>
                <a:latin typeface="Söhne"/>
              </a:rPr>
              <a:t>const response = await fetch('/api/processes');: Dòng này gửi một yêu cầu GET đến đường dẫn '/api/processes' để lấy dữ liệu từ API. Hàm fetch trả về một promise và được chờ đợi (await), sau đó kết quả được gán cho biến response.</a:t>
            </a:r>
          </a:p>
          <a:p>
            <a:pPr algn="l">
              <a:buFont typeface="+mj-lt"/>
              <a:buAutoNum type="arabicPeriod"/>
            </a:pPr>
            <a:r>
              <a:rPr lang="vi-VN" sz="3200" b="0" i="0" dirty="0">
                <a:solidFill>
                  <a:srgbClr val="374151"/>
                </a:solidFill>
                <a:effectLst/>
                <a:latin typeface="Söhne"/>
              </a:rPr>
              <a:t>const { data } = await response.json();: Dòng này sử dụng phương thức json() trên response để chuyển đổi dữ liệu nhận được từ API sang đối tượng JavaScript. Kết quả trả về cũng là một promise, và được chờ đợi (await). Sau đó, chỉ lấy thuộc tính data từ đối tượng được trả về và gán cho biến data.</a:t>
            </a:r>
          </a:p>
          <a:p>
            <a:pPr algn="l">
              <a:buFont typeface="+mj-lt"/>
              <a:buAutoNum type="arabicPeriod"/>
            </a:pPr>
            <a:r>
              <a:rPr lang="vi-VN" sz="3200" b="0" i="0" dirty="0">
                <a:solidFill>
                  <a:srgbClr val="374151"/>
                </a:solidFill>
                <a:effectLst/>
                <a:latin typeface="Söhne"/>
              </a:rPr>
              <a:t>setData(data.split('\n').slice(2, -1));: Dòng này xử lý dữ liệu nhận được từ API. Đầu tiên, dữ liệu được tách thành các dòng bằng cách sử dụng phương thức split('\n'), trong đó '\n' là ký tự xuống dòng. Sau đó, sử dụng phương thức slice(2, -1) để lấy một phần của mảng dữ liệu, loại bỏ phần tử đầu tiên (header) và phần tử cuối cùng (footer). Kết quả được gán vào biến data thông qua hàm setData.</a:t>
            </a:r>
          </a:p>
          <a:p>
            <a:pPr algn="l">
              <a:buFont typeface="+mj-lt"/>
              <a:buAutoNum type="arabicPeriod"/>
            </a:pPr>
            <a:r>
              <a:rPr lang="vi-VN" sz="3200" b="0" i="0" dirty="0">
                <a:solidFill>
                  <a:srgbClr val="374151"/>
                </a:solidFill>
                <a:effectLst/>
                <a:latin typeface="Söhne"/>
              </a:rPr>
              <a:t>console.error(error);: Nếu có lỗi xảy ra trong quá trình lấy dữ liệu từ API, lỗi sẽ được in ra màn hình console bằng hàm console.error.</a:t>
            </a:r>
          </a:p>
          <a:p>
            <a:pPr algn="l"/>
            <a:r>
              <a:rPr lang="vi-VN" sz="3200" b="0" i="0" dirty="0">
                <a:solidFill>
                  <a:srgbClr val="374151"/>
                </a:solidFill>
                <a:effectLst/>
                <a:latin typeface="Söhne"/>
              </a:rPr>
              <a:t>Tổng quan, hàm fetchData trong đoạn mã trên thực hiện các bước sau: đợi một khoảng thời gian, gửi yêu cầu tới API, chuyển đổi dữ liệu nhận được sang đối tượng JavaScript và xử lý dữ liệu đó.</a:t>
            </a:r>
          </a:p>
          <a:p>
            <a:pPr marL="342900" marR="0" lvl="0" indent="-342900" algn="just">
              <a:lnSpc>
                <a:spcPct val="107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40716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sz="3200" b="0" i="0" dirty="0">
                <a:solidFill>
                  <a:srgbClr val="374151"/>
                </a:solidFill>
                <a:effectLst/>
                <a:latin typeface="Söhne"/>
              </a:rPr>
              <a:t>Đoạn mã trên là một phần của JSX trong React. Nó được sử dụng để hiển thị dữ liệu đã được xử lý từ biến data vào một bảng HTML.</a:t>
            </a:r>
          </a:p>
          <a:p>
            <a:pPr algn="l"/>
            <a:r>
              <a:rPr lang="vi-VN" sz="3200" b="0" i="0" dirty="0">
                <a:solidFill>
                  <a:srgbClr val="374151"/>
                </a:solidFill>
                <a:effectLst/>
                <a:latin typeface="Söhne"/>
              </a:rPr>
              <a:t>Giải thích từng dòng code:</a:t>
            </a:r>
          </a:p>
          <a:p>
            <a:pPr algn="l">
              <a:buFont typeface="+mj-lt"/>
              <a:buAutoNum type="arabicPeriod"/>
            </a:pPr>
            <a:r>
              <a:rPr lang="vi-VN" sz="3200" b="0" i="0" dirty="0">
                <a:solidFill>
                  <a:srgbClr val="374151"/>
                </a:solidFill>
                <a:effectLst/>
                <a:latin typeface="Söhne"/>
              </a:rPr>
              <a:t>&lt;tbody&gt;: Đây là một thẻ HTML dùng để định nghĩa phần nội dung chính của một bảng.</a:t>
            </a:r>
          </a:p>
          <a:p>
            <a:pPr algn="l">
              <a:buFont typeface="+mj-lt"/>
              <a:buAutoNum type="arabicPeriod"/>
            </a:pPr>
            <a:r>
              <a:rPr lang="vi-VN" sz="3200" b="0" i="0" dirty="0">
                <a:solidFill>
                  <a:srgbClr val="374151"/>
                </a:solidFill>
                <a:effectLst/>
                <a:latin typeface="Söhne"/>
              </a:rPr>
              <a:t>{data.map((row, index) =&gt; (: Đây là một khối mã JavaScript được đặt trong dấu ngoặc nhọn {} để thực thi một lệnh hoặc biểu thức. Trong trường hợp này, nó được sử dụng để tạo ra một mảng các phần tử &lt;tr&gt; dựa trên dữ liệu trong biến data. Phương thức map() được gọi trên mảng data, mỗi phần tử row và chỉ số index tương ứng sẽ được truyền vào hàm callback.</a:t>
            </a:r>
          </a:p>
          <a:p>
            <a:pPr algn="l">
              <a:buFont typeface="+mj-lt"/>
              <a:buAutoNum type="arabicPeriod"/>
            </a:pPr>
            <a:r>
              <a:rPr lang="vi-VN" sz="3200" b="0" i="0" dirty="0">
                <a:solidFill>
                  <a:srgbClr val="374151"/>
                </a:solidFill>
                <a:effectLst/>
                <a:latin typeface="Söhne"/>
              </a:rPr>
              <a:t>&lt;tr key={index}&gt;: Đây là một thẻ HTML dùng để định nghĩa một hàng trong bảng. Thuộc tính key={index} được sử dụng để xác định một giá trị duy nhất cho mỗi phần tử trong danh sách, giúp React quản lý và cập nhật hiệu quả các phần tử.</a:t>
            </a:r>
          </a:p>
          <a:p>
            <a:pPr algn="l">
              <a:buFont typeface="+mj-lt"/>
              <a:buAutoNum type="arabicPeriod"/>
            </a:pPr>
            <a:r>
              <a:rPr lang="vi-VN" sz="3200" b="0" i="0" dirty="0">
                <a:solidFill>
                  <a:srgbClr val="374151"/>
                </a:solidFill>
                <a:effectLst/>
                <a:latin typeface="Söhne"/>
              </a:rPr>
              <a:t>{row.split(/\s{2,}/).map((cell, cellIndex) =&gt; (: Đây là một khối mã JavaScript tương tự như trên, được sử dụng để tạo ra một mảng các phần tử &lt;td&gt; dựa trên dữ liệu trong mỗi row. Phương thức split(/\s{2,}/) được gọi trên chuỗi row, nó sẽ tách chuỗi thành một mảng các phần tử dựa trên các khoảng trắng liên tiếp (\s{2,}). Mỗi phần tử cell và chỉ số cellIndex tương ứng sẽ được truyền vào hàm callback.</a:t>
            </a:r>
          </a:p>
          <a:p>
            <a:pPr algn="l">
              <a:buFont typeface="+mj-lt"/>
              <a:buAutoNum type="arabicPeriod"/>
            </a:pPr>
            <a:r>
              <a:rPr lang="vi-VN" sz="3200" b="0" i="0" dirty="0">
                <a:solidFill>
                  <a:srgbClr val="374151"/>
                </a:solidFill>
                <a:effectLst/>
                <a:latin typeface="Söhne"/>
              </a:rPr>
              <a:t>&lt;td key={cellIndex}&gt; {cell} &lt;/td&gt;: Đây là một thẻ HTML dùng để định nghĩa một ô trong bảng. Thuộc tính key={cellIndex} được sử dụng để xác định một giá trị duy nhất cho mỗi phần tử trong danh sách. Nội dung của ô được hiển thị bằng biến cell.</a:t>
            </a:r>
          </a:p>
          <a:p>
            <a:pPr algn="l">
              <a:buFont typeface="+mj-lt"/>
              <a:buAutoNum type="arabicPeriod"/>
            </a:pPr>
            <a:r>
              <a:rPr lang="vi-VN" sz="3200" b="0" i="0" dirty="0">
                <a:solidFill>
                  <a:srgbClr val="374151"/>
                </a:solidFill>
                <a:effectLst/>
                <a:latin typeface="Söhne"/>
              </a:rPr>
              <a:t>&lt;/tr&gt;))}: Đóng thẻ &lt;/tr&gt; để đóng mỗi hàng trong bảng.</a:t>
            </a:r>
          </a:p>
          <a:p>
            <a:pPr algn="l">
              <a:buFont typeface="+mj-lt"/>
              <a:buAutoNum type="arabicPeriod"/>
            </a:pPr>
            <a:r>
              <a:rPr lang="vi-VN" sz="3200" b="0" i="0" dirty="0">
                <a:solidFill>
                  <a:srgbClr val="374151"/>
                </a:solidFill>
                <a:effectLst/>
                <a:latin typeface="Söhne"/>
              </a:rPr>
              <a:t>&lt;/tbody&gt;: Đóng thẻ &lt;/tbody&gt; để kết thúc phần nội dung chính của bảng.</a:t>
            </a:r>
          </a:p>
          <a:p>
            <a:pPr algn="l"/>
            <a:r>
              <a:rPr lang="vi-VN" sz="3200" b="0" i="0" dirty="0">
                <a:solidFill>
                  <a:srgbClr val="374151"/>
                </a:solidFill>
                <a:effectLst/>
                <a:latin typeface="Söhne"/>
              </a:rPr>
              <a:t>Tổng quan, đoạn mã trên sẽ tạo ra một bảng HTML dựa trên dữ liệu trong biến data. Mỗi dòng trong data sẽ tạo thành một hàng trong bảng, và các giá trị được tách ra từng ô dựa trên các khoảng trắng liên tiếp.</a:t>
            </a:r>
          </a:p>
          <a:p>
            <a:pPr marL="342900" marR="0" lvl="0" indent="-342900" algn="just">
              <a:lnSpc>
                <a:spcPct val="107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92711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100"/>
              <a:buFont typeface="Symbol" panose="05050102010706020507" pitchFamily="18" charset="2"/>
              <a:buNone/>
              <a:tabLst/>
              <a:defRPr/>
            </a:pPr>
            <a:r>
              <a:rPr lang="vi-VN" sz="1800" b="1" dirty="0">
                <a:effectLst/>
                <a:latin typeface="Times New Roman" panose="02020603050405020304" pitchFamily="18" charset="0"/>
                <a:ea typeface="Arial" panose="020B0604020202020204" pitchFamily="34" charset="0"/>
                <a:cs typeface="Times New Roman" panose="02020603050405020304" pitchFamily="18" charset="0"/>
              </a:rPr>
              <a:t>Tên tiến trình (process name) </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là một thuộc tính quan trọng của một tiến trình trong hệ điều hành. Nó đại diện cho tên định danh duy nhất của một chương trình hoặc ứng dụng đang chạy trong hệ thống.</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100"/>
              <a:buFont typeface="Symbol" panose="05050102010706020507" pitchFamily="18" charset="2"/>
              <a:buNone/>
              <a:tabLst/>
              <a:defRPr/>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PID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viết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tắt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Process ID (Process Identifier), hay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còn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gọi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danh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tiến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Mỗi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tiến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hành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gắn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PID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duy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nhất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phân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biệt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tiến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0" marR="0" indent="0" algn="just">
              <a:lnSpc>
                <a:spcPct val="107000"/>
              </a:lnSpc>
              <a:spcBef>
                <a:spcPts val="200"/>
              </a:spcBef>
              <a:spcAft>
                <a:spcPts val="0"/>
              </a:spcAft>
              <a:buNone/>
            </a:pPr>
            <a: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Session Name: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Phiên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(session)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niệm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hành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phiên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tính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thường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ra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bắt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đầu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tài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nguyên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tính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100"/>
              <a:buFont typeface="Symbol" panose="05050102010706020507" pitchFamily="18" charset="2"/>
              <a:buNone/>
              <a:tabLst/>
              <a:defRPr/>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Session # (Session Number)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thuộc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tính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danh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phân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biệt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phiên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hành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phiên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đang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bởi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mỗi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0" marR="0" indent="0" algn="just">
              <a:lnSpc>
                <a:spcPct val="107000"/>
              </a:lnSpc>
              <a:spcBef>
                <a:spcPts val="200"/>
              </a:spcBef>
              <a:spcAft>
                <a:spcPts val="0"/>
              </a:spcAft>
              <a:buNone/>
            </a:pPr>
            <a: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Mem Usage: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Mem Usage (Memory Usage)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thuộc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tính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chỉ</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ra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lượng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nhớ</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tiến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đang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100"/>
              <a:buFont typeface="Symbol" panose="05050102010706020507" pitchFamily="18" charset="2"/>
              <a:buNone/>
              <a:tabLst/>
              <a:defRPr/>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26379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7658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Trong thời đại kỹ thuật số phát triển nhanh chóng, việc giám sát và hiểu rõ về hoạt động của CPU là vô cùng quan trọng trong việc tối ưu hóa hiệu suất hệ thống và quản lý tài nguyên.</a:t>
            </a:r>
            <a:endParaRPr lang="en-US" dirty="0"/>
          </a:p>
          <a:p>
            <a:pPr marL="0" lvl="0" indent="0" algn="l" rtl="0">
              <a:spcBef>
                <a:spcPts val="0"/>
              </a:spcBef>
              <a:spcAft>
                <a:spcPts val="0"/>
              </a:spcAft>
              <a:buNone/>
            </a:pPr>
            <a:r>
              <a:rPr lang="vi-VN" dirty="0"/>
              <a:t>Node.js cung cấp một cách tiếp cận dễ dàng và linh hoạt để thực hiện các tác vụ như thu thập thông tin về bộ nhớ, tải trọng CPU, thông tin tiến trình và nhiều hơn nữa.</a:t>
            </a: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1898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0294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8063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228600" algn="just">
              <a:lnSpc>
                <a:spcPct val="107000"/>
              </a:lnSpc>
              <a:spcBef>
                <a:spcPts val="0"/>
              </a:spcBef>
              <a:spcAft>
                <a:spcPts val="200"/>
              </a:spcAf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tiến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vị</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hầu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hết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bao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gồm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tập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hợp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tiến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tiến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hành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tiến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Tất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đồng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thời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0" marR="0" indent="228600" algn="just">
              <a:lnSpc>
                <a:spcPct val="107000"/>
              </a:lnSpc>
              <a:spcBef>
                <a:spcPts val="0"/>
              </a:spcBef>
              <a:spcAft>
                <a:spcPts val="200"/>
              </a:spcAf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hành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hỗ</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tiến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khiển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lõi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song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0" marR="0" indent="228600" algn="just">
              <a:lnSpc>
                <a:spcPct val="107000"/>
              </a:lnSpc>
              <a:spcBef>
                <a:spcPts val="0"/>
              </a:spcBef>
              <a:spcAft>
                <a:spcPts val="200"/>
              </a:spcAf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những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khía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cạnh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quan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trọng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nhất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hành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nó</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7000"/>
              </a:lnSpc>
              <a:spcBef>
                <a:spcPts val="0"/>
              </a:spcBef>
              <a:spcAft>
                <a:spcPts val="200"/>
              </a:spcAf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lịch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luồng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lõi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sẵn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lựa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chọn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thiết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kế</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thiết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lập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lịch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CPU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sẵn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lập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2260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20"/>
        <p:cNvGrpSpPr/>
        <p:nvPr/>
      </p:nvGrpSpPr>
      <p:grpSpPr>
        <a:xfrm>
          <a:off x="0" y="0"/>
          <a:ext cx="0" cy="0"/>
          <a:chOff x="0" y="0"/>
          <a:chExt cx="0" cy="0"/>
        </a:xfrm>
      </p:grpSpPr>
      <p:grpSp>
        <p:nvGrpSpPr>
          <p:cNvPr id="121" name="Google Shape;121;p17"/>
          <p:cNvGrpSpPr/>
          <p:nvPr/>
        </p:nvGrpSpPr>
        <p:grpSpPr>
          <a:xfrm>
            <a:off x="396500" y="170424"/>
            <a:ext cx="8360126" cy="4398447"/>
            <a:chOff x="1054783" y="1029605"/>
            <a:chExt cx="7587010" cy="3902100"/>
          </a:xfrm>
        </p:grpSpPr>
        <p:sp>
          <p:nvSpPr>
            <p:cNvPr id="122" name="Google Shape;122;p1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7"/>
          <p:cNvSpPr txBox="1">
            <a:spLocks noGrp="1"/>
          </p:cNvSpPr>
          <p:nvPr>
            <p:ph type="title"/>
          </p:nvPr>
        </p:nvSpPr>
        <p:spPr>
          <a:xfrm>
            <a:off x="717350" y="1295950"/>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5" name="Google Shape;125;p17"/>
          <p:cNvSpPr txBox="1">
            <a:spLocks noGrp="1"/>
          </p:cNvSpPr>
          <p:nvPr>
            <p:ph type="subTitle" idx="1"/>
          </p:nvPr>
        </p:nvSpPr>
        <p:spPr>
          <a:xfrm>
            <a:off x="717350" y="1651849"/>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7"/>
          <p:cNvSpPr txBox="1">
            <a:spLocks noGrp="1"/>
          </p:cNvSpPr>
          <p:nvPr>
            <p:ph type="title" idx="2"/>
          </p:nvPr>
        </p:nvSpPr>
        <p:spPr>
          <a:xfrm>
            <a:off x="4691091" y="1295950"/>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7" name="Google Shape;127;p17"/>
          <p:cNvSpPr txBox="1">
            <a:spLocks noGrp="1"/>
          </p:cNvSpPr>
          <p:nvPr>
            <p:ph type="subTitle" idx="3"/>
          </p:nvPr>
        </p:nvSpPr>
        <p:spPr>
          <a:xfrm>
            <a:off x="4691095" y="1651851"/>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7"/>
          <p:cNvSpPr txBox="1">
            <a:spLocks noGrp="1"/>
          </p:cNvSpPr>
          <p:nvPr>
            <p:ph type="title" idx="4"/>
          </p:nvPr>
        </p:nvSpPr>
        <p:spPr>
          <a:xfrm>
            <a:off x="717350" y="2865407"/>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9" name="Google Shape;129;p17"/>
          <p:cNvSpPr txBox="1">
            <a:spLocks noGrp="1"/>
          </p:cNvSpPr>
          <p:nvPr>
            <p:ph type="subTitle" idx="5"/>
          </p:nvPr>
        </p:nvSpPr>
        <p:spPr>
          <a:xfrm>
            <a:off x="717350" y="3220675"/>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title" idx="6"/>
          </p:nvPr>
        </p:nvSpPr>
        <p:spPr>
          <a:xfrm>
            <a:off x="4691091" y="2865413"/>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1" name="Google Shape;131;p17"/>
          <p:cNvSpPr txBox="1">
            <a:spLocks noGrp="1"/>
          </p:cNvSpPr>
          <p:nvPr>
            <p:ph type="subTitle" idx="7"/>
          </p:nvPr>
        </p:nvSpPr>
        <p:spPr>
          <a:xfrm>
            <a:off x="4691095" y="3220676"/>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3" name="Google Shape;133;p1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045150" y="1866000"/>
            <a:ext cx="3943500" cy="82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5590076" y="1551675"/>
            <a:ext cx="22251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7" name="Google Shape;17;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8" name="Google Shape;18;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396500" y="170424"/>
            <a:ext cx="8360126" cy="4398447"/>
            <a:chOff x="1054783" y="1029605"/>
            <a:chExt cx="7587010" cy="3902100"/>
          </a:xfrm>
        </p:grpSpPr>
        <p:sp>
          <p:nvSpPr>
            <p:cNvPr id="29" name="Google Shape;29;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5"/>
          <p:cNvSpPr txBox="1">
            <a:spLocks noGrp="1"/>
          </p:cNvSpPr>
          <p:nvPr>
            <p:ph type="subTitle" idx="1"/>
          </p:nvPr>
        </p:nvSpPr>
        <p:spPr>
          <a:xfrm>
            <a:off x="807625"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2"/>
          </p:nvPr>
        </p:nvSpPr>
        <p:spPr>
          <a:xfrm>
            <a:off x="4922022"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4" name="Google Shape;34;p5"/>
          <p:cNvSpPr txBox="1">
            <a:spLocks noGrp="1"/>
          </p:cNvSpPr>
          <p:nvPr>
            <p:ph type="subTitle" idx="4"/>
          </p:nvPr>
        </p:nvSpPr>
        <p:spPr>
          <a:xfrm>
            <a:off x="4922022"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5" name="Google Shape;35;p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6" name="Google Shape;36;p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76"/>
        <p:cNvGrpSpPr/>
        <p:nvPr/>
      </p:nvGrpSpPr>
      <p:grpSpPr>
        <a:xfrm>
          <a:off x="0" y="0"/>
          <a:ext cx="0" cy="0"/>
          <a:chOff x="0" y="0"/>
          <a:chExt cx="0" cy="0"/>
        </a:xfrm>
      </p:grpSpPr>
      <p:grpSp>
        <p:nvGrpSpPr>
          <p:cNvPr id="77" name="Google Shape;77;p13"/>
          <p:cNvGrpSpPr/>
          <p:nvPr/>
        </p:nvGrpSpPr>
        <p:grpSpPr>
          <a:xfrm>
            <a:off x="396500" y="170424"/>
            <a:ext cx="8360126" cy="4398447"/>
            <a:chOff x="1054783" y="1029605"/>
            <a:chExt cx="7587010" cy="3902100"/>
          </a:xfrm>
        </p:grpSpPr>
        <p:sp>
          <p:nvSpPr>
            <p:cNvPr id="78" name="Google Shape;78;p1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1" name="Google Shape;81;p13"/>
          <p:cNvSpPr txBox="1">
            <a:spLocks noGrp="1"/>
          </p:cNvSpPr>
          <p:nvPr>
            <p:ph type="title" idx="2" hasCustomPrompt="1"/>
          </p:nvPr>
        </p:nvSpPr>
        <p:spPr>
          <a:xfrm>
            <a:off x="1113997" y="1269525"/>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2" name="Google Shape;82;p13"/>
          <p:cNvSpPr txBox="1">
            <a:spLocks noGrp="1"/>
          </p:cNvSpPr>
          <p:nvPr>
            <p:ph type="ctrTitle" idx="3"/>
          </p:nvPr>
        </p:nvSpPr>
        <p:spPr>
          <a:xfrm>
            <a:off x="1114008"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3" name="Google Shape;83;p13"/>
          <p:cNvSpPr txBox="1">
            <a:spLocks noGrp="1"/>
          </p:cNvSpPr>
          <p:nvPr>
            <p:ph type="title" idx="4" hasCustomPrompt="1"/>
          </p:nvPr>
        </p:nvSpPr>
        <p:spPr>
          <a:xfrm>
            <a:off x="1113997" y="2283824"/>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4" name="Google Shape;84;p13"/>
          <p:cNvSpPr txBox="1">
            <a:spLocks noGrp="1"/>
          </p:cNvSpPr>
          <p:nvPr>
            <p:ph type="ctrTitle" idx="5"/>
          </p:nvPr>
        </p:nvSpPr>
        <p:spPr>
          <a:xfrm>
            <a:off x="1114107" y="3908761"/>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5" name="Google Shape;85;p13"/>
          <p:cNvSpPr txBox="1">
            <a:spLocks noGrp="1"/>
          </p:cNvSpPr>
          <p:nvPr>
            <p:ph type="title" idx="6" hasCustomPrompt="1"/>
          </p:nvPr>
        </p:nvSpPr>
        <p:spPr>
          <a:xfrm>
            <a:off x="1113998" y="3298125"/>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6" name="Google Shape;86;p13"/>
          <p:cNvSpPr txBox="1">
            <a:spLocks noGrp="1"/>
          </p:cNvSpPr>
          <p:nvPr>
            <p:ph type="title" idx="7" hasCustomPrompt="1"/>
          </p:nvPr>
        </p:nvSpPr>
        <p:spPr>
          <a:xfrm>
            <a:off x="4965997" y="1270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7" name="Google Shape;87;p13"/>
          <p:cNvSpPr txBox="1">
            <a:spLocks noGrp="1"/>
          </p:cNvSpPr>
          <p:nvPr>
            <p:ph type="ctrTitle" idx="8"/>
          </p:nvPr>
        </p:nvSpPr>
        <p:spPr>
          <a:xfrm>
            <a:off x="4966007" y="1879725"/>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8" name="Google Shape;88;p13"/>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9" name="Google Shape;89;p13"/>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0" name="Google Shape;90;p13"/>
          <p:cNvSpPr txBox="1">
            <a:spLocks noGrp="1"/>
          </p:cNvSpPr>
          <p:nvPr>
            <p:ph type="title" idx="14" hasCustomPrompt="1"/>
          </p:nvPr>
        </p:nvSpPr>
        <p:spPr>
          <a:xfrm>
            <a:off x="4965997" y="2283824"/>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1" name="Google Shape;91;p13"/>
          <p:cNvSpPr txBox="1">
            <a:spLocks noGrp="1"/>
          </p:cNvSpPr>
          <p:nvPr>
            <p:ph type="title" idx="15" hasCustomPrompt="1"/>
          </p:nvPr>
        </p:nvSpPr>
        <p:spPr>
          <a:xfrm>
            <a:off x="4965997" y="3298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2" name="Google Shape;92;p13"/>
          <p:cNvSpPr txBox="1">
            <a:spLocks noGrp="1"/>
          </p:cNvSpPr>
          <p:nvPr>
            <p:ph type="ctrTitle" idx="16"/>
          </p:nvPr>
        </p:nvSpPr>
        <p:spPr>
          <a:xfrm>
            <a:off x="4966007" y="3908750"/>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3" name="Google Shape;93;p1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8"/>
        <p:cNvGrpSpPr/>
        <p:nvPr/>
      </p:nvGrpSpPr>
      <p:grpSpPr>
        <a:xfrm>
          <a:off x="0" y="0"/>
          <a:ext cx="0" cy="0"/>
          <a:chOff x="0" y="0"/>
          <a:chExt cx="0" cy="0"/>
        </a:xfrm>
      </p:grpSpPr>
      <p:grpSp>
        <p:nvGrpSpPr>
          <p:cNvPr id="109" name="Google Shape;109;p16"/>
          <p:cNvGrpSpPr/>
          <p:nvPr/>
        </p:nvGrpSpPr>
        <p:grpSpPr>
          <a:xfrm>
            <a:off x="396500" y="170424"/>
            <a:ext cx="8360126" cy="4398447"/>
            <a:chOff x="1054783" y="1029605"/>
            <a:chExt cx="7587010" cy="3902100"/>
          </a:xfrm>
        </p:grpSpPr>
        <p:sp>
          <p:nvSpPr>
            <p:cNvPr id="110" name="Google Shape;110;p16"/>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title"/>
          </p:nvPr>
        </p:nvSpPr>
        <p:spPr>
          <a:xfrm>
            <a:off x="720000" y="1448625"/>
            <a:ext cx="22572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3" name="Google Shape;113;p16"/>
          <p:cNvSpPr txBox="1">
            <a:spLocks noGrp="1"/>
          </p:cNvSpPr>
          <p:nvPr>
            <p:ph type="subTitle" idx="1"/>
          </p:nvPr>
        </p:nvSpPr>
        <p:spPr>
          <a:xfrm>
            <a:off x="720176" y="1807975"/>
            <a:ext cx="22572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6"/>
          <p:cNvSpPr txBox="1">
            <a:spLocks noGrp="1"/>
          </p:cNvSpPr>
          <p:nvPr>
            <p:ph type="title" idx="2"/>
          </p:nvPr>
        </p:nvSpPr>
        <p:spPr>
          <a:xfrm>
            <a:off x="3491775"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5" name="Google Shape;115;p16"/>
          <p:cNvSpPr txBox="1">
            <a:spLocks noGrp="1"/>
          </p:cNvSpPr>
          <p:nvPr>
            <p:ph type="subTitle" idx="3"/>
          </p:nvPr>
        </p:nvSpPr>
        <p:spPr>
          <a:xfrm>
            <a:off x="3491950" y="1807325"/>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title" idx="4"/>
          </p:nvPr>
        </p:nvSpPr>
        <p:spPr>
          <a:xfrm>
            <a:off x="6162250"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7" name="Google Shape;117;p16"/>
          <p:cNvSpPr txBox="1">
            <a:spLocks noGrp="1"/>
          </p:cNvSpPr>
          <p:nvPr>
            <p:ph type="subTitle" idx="5"/>
          </p:nvPr>
        </p:nvSpPr>
        <p:spPr>
          <a:xfrm>
            <a:off x="6162250" y="1808000"/>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9" name="Google Shape;119;p16"/>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59" r:id="rId8"/>
    <p:sldLayoutId id="2147483662" r:id="rId9"/>
    <p:sldLayoutId id="2147483663" r:id="rId10"/>
    <p:sldLayoutId id="2147483668" r:id="rId11"/>
    <p:sldLayoutId id="214748366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grpSp>
        <p:nvGrpSpPr>
          <p:cNvPr id="208" name="Google Shape;208;p27"/>
          <p:cNvGrpSpPr/>
          <p:nvPr/>
        </p:nvGrpSpPr>
        <p:grpSpPr>
          <a:xfrm>
            <a:off x="772525" y="71964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5206668" y="3394824"/>
            <a:ext cx="3447300" cy="1285359"/>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7010566" y="1312688"/>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70659" y="1107489"/>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dirty="0">
                <a:solidFill>
                  <a:schemeClr val="lt2"/>
                </a:solidFill>
                <a:latin typeface="Quantico"/>
                <a:ea typeface="Quantico"/>
                <a:cs typeface="Quantico"/>
                <a:sym typeface="Quantico"/>
              </a:rPr>
              <a:t>&lt;/</a:t>
            </a:r>
            <a:endParaRPr sz="3600" dirty="0">
              <a:solidFill>
                <a:schemeClr val="lt2"/>
              </a:solidFill>
            </a:endParaRPr>
          </a:p>
        </p:txBody>
      </p:sp>
      <p:sp>
        <p:nvSpPr>
          <p:cNvPr id="218" name="Google Shape;218;p27"/>
          <p:cNvSpPr txBox="1"/>
          <p:nvPr/>
        </p:nvSpPr>
        <p:spPr>
          <a:xfrm>
            <a:off x="3144859" y="2911638"/>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dirty="0">
                <a:solidFill>
                  <a:schemeClr val="dk1"/>
                </a:solidFill>
                <a:latin typeface="Quantico"/>
                <a:ea typeface="Quantico"/>
                <a:cs typeface="Quantico"/>
                <a:sym typeface="Quantico"/>
              </a:rPr>
              <a:t>/&gt;</a:t>
            </a:r>
            <a:endParaRPr sz="3600" dirty="0">
              <a:solidFill>
                <a:schemeClr val="dk1"/>
              </a:solidFill>
            </a:endParaRPr>
          </a:p>
        </p:txBody>
      </p:sp>
      <p:sp>
        <p:nvSpPr>
          <p:cNvPr id="219" name="Google Shape;219;p27"/>
          <p:cNvSpPr txBox="1"/>
          <p:nvPr/>
        </p:nvSpPr>
        <p:spPr>
          <a:xfrm>
            <a:off x="7331560" y="182565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20" name="Google Shape;220;p27"/>
          <p:cNvSpPr txBox="1">
            <a:spLocks noGrp="1"/>
          </p:cNvSpPr>
          <p:nvPr>
            <p:ph type="ctrTitle"/>
          </p:nvPr>
        </p:nvSpPr>
        <p:spPr>
          <a:xfrm>
            <a:off x="1773559" y="1075502"/>
            <a:ext cx="5032292" cy="680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Tiểu luận môn HĐH	</a:t>
            </a:r>
            <a:endParaRPr dirty="0">
              <a:solidFill>
                <a:schemeClr val="accent2"/>
              </a:solidFill>
            </a:endParaRPr>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Pitch Deck</a:t>
            </a:r>
            <a:endParaRPr sz="100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 name="Google Shape;220;p27">
            <a:extLst>
              <a:ext uri="{FF2B5EF4-FFF2-40B4-BE49-F238E27FC236}">
                <a16:creationId xmlns:a16="http://schemas.microsoft.com/office/drawing/2014/main" id="{EEC1F769-9C2A-1721-E148-69B5A83A29D8}"/>
              </a:ext>
            </a:extLst>
          </p:cNvPr>
          <p:cNvSpPr txBox="1">
            <a:spLocks/>
          </p:cNvSpPr>
          <p:nvPr/>
        </p:nvSpPr>
        <p:spPr>
          <a:xfrm>
            <a:off x="977240" y="1701140"/>
            <a:ext cx="5828611" cy="172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Quantico"/>
              <a:buNone/>
              <a:defRPr sz="36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9pPr>
          </a:lstStyle>
          <a:p>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ĐỀ TÀI: THU THẬP THÔNG TIN TIẾN TRÌNH CỦA CPU SỬ DỤNG </a:t>
            </a:r>
          </a:p>
          <a:p>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NODE.JS PACKAGE </a:t>
            </a:r>
          </a:p>
          <a:p>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a:t>
            </a:r>
            <a:r>
              <a:rPr lang="en-US" sz="2400" b="1" dirty="0" err="1">
                <a:effectLst/>
                <a:latin typeface="Times New Roman" panose="02020603050405020304" pitchFamily="18" charset="0"/>
                <a:ea typeface="Arial" panose="020B0604020202020204" pitchFamily="34" charset="0"/>
                <a:cs typeface="Times New Roman" panose="02020603050405020304" pitchFamily="18" charset="0"/>
              </a:rPr>
              <a:t>child_process</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solidFill>
                <a:schemeClr val="accent2"/>
              </a:solidFill>
            </a:endParaRPr>
          </a:p>
        </p:txBody>
      </p:sp>
      <p:sp>
        <p:nvSpPr>
          <p:cNvPr id="4" name="Subtitle 3">
            <a:extLst>
              <a:ext uri="{FF2B5EF4-FFF2-40B4-BE49-F238E27FC236}">
                <a16:creationId xmlns:a16="http://schemas.microsoft.com/office/drawing/2014/main" id="{B1819462-1275-0A4F-BCED-4B05C5C82DA3}"/>
              </a:ext>
            </a:extLst>
          </p:cNvPr>
          <p:cNvSpPr>
            <a:spLocks noGrp="1"/>
          </p:cNvSpPr>
          <p:nvPr>
            <p:ph type="subTitle" idx="1"/>
          </p:nvPr>
        </p:nvSpPr>
        <p:spPr>
          <a:xfrm>
            <a:off x="5327675" y="3873555"/>
            <a:ext cx="3220686" cy="613614"/>
          </a:xfrm>
        </p:spPr>
        <p:txBody>
          <a:bodyPr/>
          <a:lstStyle/>
          <a:p>
            <a:r>
              <a:rPr lang="en-US" dirty="0"/>
              <a:t>GVHD: </a:t>
            </a:r>
            <a:r>
              <a:rPr lang="en-US" dirty="0" err="1"/>
              <a:t>Đặng</a:t>
            </a:r>
            <a:r>
              <a:rPr lang="en-US" dirty="0"/>
              <a:t> Thanh </a:t>
            </a:r>
            <a:r>
              <a:rPr lang="en-US" dirty="0" err="1"/>
              <a:t>Hải</a:t>
            </a:r>
            <a:endParaRPr lang="en-US" dirty="0"/>
          </a:p>
          <a:p>
            <a:r>
              <a:rPr lang="en-US" dirty="0"/>
              <a:t>SVTH: Lê </a:t>
            </a:r>
            <a:r>
              <a:rPr lang="en-US" dirty="0" err="1"/>
              <a:t>Trần</a:t>
            </a:r>
            <a:r>
              <a:rPr lang="en-US" dirty="0"/>
              <a:t> Anh Khôi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n" dirty="0">
                <a:solidFill>
                  <a:schemeClr val="tx1"/>
                </a:solidFill>
              </a:rPr>
              <a:t>Cấu trúc của một tiến Trình</a:t>
            </a:r>
            <a:endParaRPr dirty="0">
              <a:solidFill>
                <a:schemeClr val="tx1"/>
              </a:solidFill>
            </a:endParaRPr>
          </a:p>
        </p:txBody>
      </p:sp>
      <p:sp>
        <p:nvSpPr>
          <p:cNvPr id="287" name="Google Shape;287;p32"/>
          <p:cNvSpPr txBox="1">
            <a:spLocks noGrp="1"/>
          </p:cNvSpPr>
          <p:nvPr>
            <p:ph type="subTitle" idx="1"/>
          </p:nvPr>
        </p:nvSpPr>
        <p:spPr>
          <a:xfrm>
            <a:off x="719988" y="1604528"/>
            <a:ext cx="4114628" cy="164755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vi-VN" sz="1800" b="1" dirty="0">
                <a:effectLst/>
                <a:latin typeface="Times New Roman" panose="02020603050405020304" pitchFamily="18" charset="0"/>
                <a:ea typeface="Arial" panose="020B0604020202020204" pitchFamily="34" charset="0"/>
              </a:rPr>
              <a:t>Phần ngăn xếp</a:t>
            </a:r>
            <a:r>
              <a:rPr lang="en-US" sz="1800" b="1" dirty="0">
                <a:effectLst/>
                <a:latin typeface="Times New Roman" panose="02020603050405020304" pitchFamily="18" charset="0"/>
                <a:ea typeface="Arial" panose="020B0604020202020204" pitchFamily="34" charset="0"/>
              </a:rPr>
              <a:t>(Stack session)</a:t>
            </a:r>
          </a:p>
          <a:p>
            <a:pPr marL="285750" lvl="0" indent="-285750" algn="l" rtl="0">
              <a:spcBef>
                <a:spcPts val="0"/>
              </a:spcBef>
              <a:spcAft>
                <a:spcPts val="0"/>
              </a:spcAft>
              <a:buFont typeface="Arial" panose="020B0604020202020204" pitchFamily="34" charset="0"/>
              <a:buChar char="•"/>
            </a:pPr>
            <a:endParaRPr lang="en-US" sz="1800" b="1" dirty="0">
              <a:effectLst/>
              <a:latin typeface="Times New Roman" panose="02020603050405020304" pitchFamily="18" charset="0"/>
              <a:ea typeface="Arial" panose="020B0604020202020204" pitchFamily="34" charset="0"/>
            </a:endParaRPr>
          </a:p>
          <a:p>
            <a:pPr marL="285750" lvl="0" indent="-285750" algn="l" rtl="0">
              <a:spcBef>
                <a:spcPts val="0"/>
              </a:spcBef>
              <a:spcAft>
                <a:spcPts val="0"/>
              </a:spcAft>
              <a:buFont typeface="Arial" panose="020B0604020202020204" pitchFamily="34" charset="0"/>
              <a:buChar char="•"/>
            </a:pPr>
            <a:endParaRPr lang="en-US" sz="1800" b="1" dirty="0">
              <a:effectLst/>
              <a:latin typeface="Times New Roman" panose="02020603050405020304" pitchFamily="18" charset="0"/>
              <a:ea typeface="Arial" panose="020B0604020202020204" pitchFamily="34" charset="0"/>
            </a:endParaRPr>
          </a:p>
          <a:p>
            <a:pPr marL="285750" lvl="0" indent="-285750" algn="l" rtl="0">
              <a:spcBef>
                <a:spcPts val="0"/>
              </a:spcBef>
              <a:spcAft>
                <a:spcPts val="0"/>
              </a:spcAft>
              <a:buFont typeface="Arial" panose="020B0604020202020204" pitchFamily="34" charset="0"/>
              <a:buChar char="•"/>
            </a:pPr>
            <a:r>
              <a:rPr lang="en-US" sz="1800" b="1" dirty="0" err="1">
                <a:effectLst/>
                <a:latin typeface="Times New Roman" panose="02020603050405020304" pitchFamily="18" charset="0"/>
                <a:ea typeface="Arial" panose="020B0604020202020204" pitchFamily="34" charset="0"/>
              </a:rPr>
              <a:t>Phần</a:t>
            </a:r>
            <a:r>
              <a:rPr lang="en-US" sz="1800" b="1" dirty="0">
                <a:effectLst/>
                <a:latin typeface="Times New Roman" panose="02020603050405020304" pitchFamily="18" charset="0"/>
                <a:ea typeface="Arial" panose="020B0604020202020204" pitchFamily="34" charset="0"/>
              </a:rPr>
              <a:t> heap(Heap session)</a:t>
            </a:r>
          </a:p>
          <a:p>
            <a:pPr marL="285750" lvl="0" indent="-285750" algn="l" rtl="0">
              <a:spcBef>
                <a:spcPts val="0"/>
              </a:spcBef>
              <a:spcAft>
                <a:spcPts val="0"/>
              </a:spcAft>
              <a:buFont typeface="Arial" panose="020B0604020202020204" pitchFamily="34" charset="0"/>
              <a:buChar char="•"/>
            </a:pPr>
            <a:endParaRPr lang="en-US" sz="1800" b="1" dirty="0">
              <a:effectLst/>
              <a:latin typeface="Times New Roman" panose="02020603050405020304" pitchFamily="18" charset="0"/>
              <a:ea typeface="Arial" panose="020B0604020202020204" pitchFamily="34" charset="0"/>
            </a:endParaRPr>
          </a:p>
        </p:txBody>
      </p:sp>
      <p:sp>
        <p:nvSpPr>
          <p:cNvPr id="290" name="Google Shape;290;p32"/>
          <p:cNvSpPr txBox="1"/>
          <p:nvPr/>
        </p:nvSpPr>
        <p:spPr>
          <a:xfrm>
            <a:off x="971516" y="103182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pic>
        <p:nvPicPr>
          <p:cNvPr id="2" name="Picture 1">
            <a:extLst>
              <a:ext uri="{FF2B5EF4-FFF2-40B4-BE49-F238E27FC236}">
                <a16:creationId xmlns:a16="http://schemas.microsoft.com/office/drawing/2014/main" id="{C3B5A7C3-DDC6-2FAA-73F5-F1FB3788E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2602" y="1146162"/>
            <a:ext cx="1966234" cy="2851175"/>
          </a:xfrm>
          <a:prstGeom prst="rect">
            <a:avLst/>
          </a:prstGeom>
        </p:spPr>
      </p:pic>
    </p:spTree>
    <p:extLst>
      <p:ext uri="{BB962C8B-B14F-4D97-AF65-F5344CB8AC3E}">
        <p14:creationId xmlns:p14="http://schemas.microsoft.com/office/powerpoint/2010/main" val="3982904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n" dirty="0">
                <a:solidFill>
                  <a:schemeClr val="tx1"/>
                </a:solidFill>
              </a:rPr>
              <a:t>Cấu trúc của một tiến Trình(tt)</a:t>
            </a:r>
            <a:endParaRPr dirty="0">
              <a:solidFill>
                <a:schemeClr val="tx1"/>
              </a:solidFill>
            </a:endParaRPr>
          </a:p>
        </p:txBody>
      </p:sp>
      <p:sp>
        <p:nvSpPr>
          <p:cNvPr id="287" name="Google Shape;287;p32"/>
          <p:cNvSpPr txBox="1">
            <a:spLocks noGrp="1"/>
          </p:cNvSpPr>
          <p:nvPr>
            <p:ph type="subTitle" idx="1"/>
          </p:nvPr>
        </p:nvSpPr>
        <p:spPr>
          <a:xfrm>
            <a:off x="719988" y="1631286"/>
            <a:ext cx="4114628" cy="183838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dữ</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liệu</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(Data session)</a:t>
            </a:r>
            <a:endParaRPr lang="en-US" sz="1800" b="1"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văn</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bản</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(Text session)</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lang="vi-VN" sz="1400" dirty="0"/>
          </a:p>
        </p:txBody>
      </p:sp>
      <p:sp>
        <p:nvSpPr>
          <p:cNvPr id="290" name="Google Shape;290;p32"/>
          <p:cNvSpPr txBox="1"/>
          <p:nvPr/>
        </p:nvSpPr>
        <p:spPr>
          <a:xfrm>
            <a:off x="971516" y="103182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pic>
        <p:nvPicPr>
          <p:cNvPr id="2" name="Picture 1">
            <a:extLst>
              <a:ext uri="{FF2B5EF4-FFF2-40B4-BE49-F238E27FC236}">
                <a16:creationId xmlns:a16="http://schemas.microsoft.com/office/drawing/2014/main" id="{C3B5A7C3-DDC6-2FAA-73F5-F1FB3788E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2602" y="1146162"/>
            <a:ext cx="1966234" cy="2851175"/>
          </a:xfrm>
          <a:prstGeom prst="rect">
            <a:avLst/>
          </a:prstGeom>
        </p:spPr>
      </p:pic>
    </p:spTree>
    <p:extLst>
      <p:ext uri="{BB962C8B-B14F-4D97-AF65-F5344CB8AC3E}">
        <p14:creationId xmlns:p14="http://schemas.microsoft.com/office/powerpoint/2010/main" val="314363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&lt;/ </a:t>
            </a:r>
            <a:r>
              <a:rPr lang="en-US" dirty="0">
                <a:solidFill>
                  <a:schemeClr val="tx1"/>
                </a:solidFill>
              </a:rPr>
              <a:t>Node.js</a:t>
            </a:r>
          </a:p>
        </p:txBody>
      </p:sp>
      <p:sp>
        <p:nvSpPr>
          <p:cNvPr id="287" name="Google Shape;287;p32"/>
          <p:cNvSpPr txBox="1">
            <a:spLocks noGrp="1"/>
          </p:cNvSpPr>
          <p:nvPr>
            <p:ph type="subTitle" idx="1"/>
          </p:nvPr>
        </p:nvSpPr>
        <p:spPr>
          <a:xfrm>
            <a:off x="719988" y="1631286"/>
            <a:ext cx="4058746" cy="2415928"/>
          </a:xfrm>
          <a:prstGeom prst="rect">
            <a:avLst/>
          </a:prstGeom>
        </p:spPr>
        <p:txBody>
          <a:bodyPr spcFirstLastPara="1" wrap="square" lIns="91425" tIns="91425" rIns="91425" bIns="91425" anchor="t" anchorCtr="0">
            <a:noAutofit/>
          </a:bodyPr>
          <a:lstStyle/>
          <a:p>
            <a:pPr marL="0" indent="0"/>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r>
              <a:rPr lang="vi-VN" sz="1600" dirty="0"/>
              <a:t>Node.js là một nền tảng phát triển ứng dụng được xây dựng trên Chrome's V8 JavaScript engine. </a:t>
            </a:r>
            <a:r>
              <a:rPr lang="en-US" sz="1400" dirty="0"/>
              <a:t>			</a:t>
            </a:r>
            <a:endParaRPr lang="vi-VN" sz="1400" dirty="0"/>
          </a:p>
        </p:txBody>
      </p:sp>
      <p:sp>
        <p:nvSpPr>
          <p:cNvPr id="290" name="Google Shape;290;p32"/>
          <p:cNvSpPr txBox="1"/>
          <p:nvPr/>
        </p:nvSpPr>
        <p:spPr>
          <a:xfrm>
            <a:off x="971516" y="103182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pic>
        <p:nvPicPr>
          <p:cNvPr id="2050" name="Picture 2" descr="What Is the Future of Node.js? Node.js Benefits | LITSLINK Blog">
            <a:extLst>
              <a:ext uri="{FF2B5EF4-FFF2-40B4-BE49-F238E27FC236}">
                <a16:creationId xmlns:a16="http://schemas.microsoft.com/office/drawing/2014/main" id="{1B595D83-7541-FFD2-5C14-BD38F915E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529" y="1631080"/>
            <a:ext cx="3852459" cy="220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81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&lt;/ </a:t>
            </a:r>
            <a:r>
              <a:rPr lang="vi-VN" sz="2800" dirty="0">
                <a:solidFill>
                  <a:schemeClr val="tx1"/>
                </a:solidFill>
              </a:rPr>
              <a:t>Cấu trúc cơ bản</a:t>
            </a:r>
            <a:r>
              <a:rPr lang="en-US" sz="2800" dirty="0">
                <a:solidFill>
                  <a:schemeClr val="tx1"/>
                </a:solidFill>
              </a:rPr>
              <a:t> </a:t>
            </a:r>
            <a:r>
              <a:rPr lang="en-US" sz="2800" dirty="0" err="1">
                <a:solidFill>
                  <a:schemeClr val="tx1"/>
                </a:solidFill>
              </a:rPr>
              <a:t>của</a:t>
            </a:r>
            <a:r>
              <a:rPr lang="vi-VN" sz="2800" dirty="0">
                <a:solidFill>
                  <a:schemeClr val="tx1"/>
                </a:solidFill>
              </a:rPr>
              <a:t> Một ứng dụng Node.js </a:t>
            </a:r>
            <a:endParaRPr lang="en-US" sz="2800" dirty="0">
              <a:solidFill>
                <a:schemeClr val="tx1"/>
              </a:solidFill>
            </a:endParaRPr>
          </a:p>
        </p:txBody>
      </p:sp>
      <p:sp>
        <p:nvSpPr>
          <p:cNvPr id="287" name="Google Shape;287;p32"/>
          <p:cNvSpPr txBox="1">
            <a:spLocks noGrp="1"/>
          </p:cNvSpPr>
          <p:nvPr>
            <p:ph type="subTitle" idx="1"/>
          </p:nvPr>
        </p:nvSpPr>
        <p:spPr>
          <a:xfrm>
            <a:off x="719988" y="1631286"/>
            <a:ext cx="4058746" cy="241592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err="1">
                <a:effectLst/>
                <a:latin typeface="Times New Roman" panose="02020603050405020304" pitchFamily="18" charset="0"/>
                <a:ea typeface="Arial" panose="020B0604020202020204" pitchFamily="34" charset="0"/>
              </a:rPr>
              <a:t>Khai</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báo</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và</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sử</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dụng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các</a:t>
            </a:r>
            <a:r>
              <a:rPr lang="en-US" sz="1800" dirty="0">
                <a:effectLst/>
                <a:latin typeface="Times New Roman" panose="02020603050405020304" pitchFamily="18" charset="0"/>
                <a:ea typeface="Arial" panose="020B0604020202020204" pitchFamily="34" charset="0"/>
              </a:rPr>
              <a:t> module.</a:t>
            </a:r>
          </a:p>
          <a:p>
            <a:pPr marL="285750" indent="-285750">
              <a:buFont typeface="Arial" panose="020B0604020202020204" pitchFamily="34" charset="0"/>
              <a:buChar char="•"/>
            </a:pPr>
            <a:endParaRPr lang="en-US" sz="1800" dirty="0">
              <a:effectLst/>
              <a:latin typeface="Times New Roman" panose="02020603050405020304" pitchFamily="18" charset="0"/>
              <a:ea typeface="Arial" panose="020B0604020202020204" pitchFamily="34" charset="0"/>
            </a:endParaRPr>
          </a:p>
          <a:p>
            <a:pPr marL="285750" indent="-285750">
              <a:buFont typeface="Arial" panose="020B0604020202020204" pitchFamily="34" charset="0"/>
              <a:buChar char="•"/>
            </a:pPr>
            <a:r>
              <a:rPr lang="en-US" sz="1800" dirty="0" err="1">
                <a:effectLst/>
                <a:latin typeface="Times New Roman" panose="02020603050405020304" pitchFamily="18" charset="0"/>
                <a:ea typeface="Arial" panose="020B0604020202020204" pitchFamily="34" charset="0"/>
              </a:rPr>
              <a:t>Khởi</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tạo</a:t>
            </a:r>
            <a:r>
              <a:rPr lang="en-US" sz="1800" dirty="0">
                <a:effectLst/>
                <a:latin typeface="Times New Roman" panose="02020603050405020304" pitchFamily="18" charset="0"/>
                <a:ea typeface="Arial" panose="020B0604020202020204" pitchFamily="34" charset="0"/>
              </a:rPr>
              <a:t> server.</a:t>
            </a:r>
          </a:p>
          <a:p>
            <a:pPr marL="285750" indent="-285750">
              <a:buFont typeface="Arial" panose="020B0604020202020204" pitchFamily="34" charset="0"/>
              <a:buChar char="•"/>
            </a:pPr>
            <a:endParaRPr lang="en-US" sz="1800" dirty="0">
              <a:effectLst/>
              <a:latin typeface="Times New Roman" panose="02020603050405020304" pitchFamily="18" charset="0"/>
              <a:ea typeface="Arial" panose="020B0604020202020204" pitchFamily="34" charset="0"/>
            </a:endParaRPr>
          </a:p>
          <a:p>
            <a:pPr marL="285750" indent="-285750">
              <a:buFont typeface="Arial" panose="020B0604020202020204" pitchFamily="34" charset="0"/>
              <a:buChar char="•"/>
            </a:pPr>
            <a:r>
              <a:rPr lang="en-US" sz="1800" dirty="0" err="1">
                <a:effectLst/>
                <a:latin typeface="Times New Roman" panose="02020603050405020304" pitchFamily="18" charset="0"/>
                <a:ea typeface="Arial" panose="020B0604020202020204" pitchFamily="34" charset="0"/>
              </a:rPr>
              <a:t>Xử</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lý</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yêu</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cầu</a:t>
            </a:r>
            <a:r>
              <a:rPr lang="en-US" sz="1800" dirty="0">
                <a:effectLst/>
                <a:latin typeface="Times New Roman" panose="02020603050405020304" pitchFamily="18" charset="0"/>
                <a:ea typeface="Arial" panose="020B0604020202020204" pitchFamily="34" charset="0"/>
              </a:rPr>
              <a:t>.</a:t>
            </a:r>
          </a:p>
          <a:p>
            <a:pPr marL="285750" indent="-285750">
              <a:buFont typeface="Arial" panose="020B0604020202020204" pitchFamily="34" charset="0"/>
              <a:buChar char="•"/>
            </a:pPr>
            <a:endParaRPr lang="en-US" sz="1800" dirty="0">
              <a:latin typeface="Times New Roman" panose="02020603050405020304" pitchFamily="18" charset="0"/>
              <a:ea typeface="Arial" panose="020B0604020202020204" pitchFamily="34" charset="0"/>
            </a:endParaRPr>
          </a:p>
          <a:p>
            <a:pPr marL="285750" indent="-285750">
              <a:buFont typeface="Arial" panose="020B0604020202020204" pitchFamily="34" charset="0"/>
              <a:buChar char="•"/>
            </a:pPr>
            <a:r>
              <a:rPr lang="en-US" sz="1800" dirty="0" err="1">
                <a:effectLst/>
                <a:latin typeface="Times New Roman" panose="02020603050405020304" pitchFamily="18" charset="0"/>
                <a:ea typeface="Arial" panose="020B0604020202020204" pitchFamily="34" charset="0"/>
              </a:rPr>
              <a:t>Gửi</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phản</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hồi</a:t>
            </a:r>
            <a:r>
              <a:rPr lang="en-US" sz="1800" dirty="0">
                <a:effectLst/>
                <a:latin typeface="Times New Roman" panose="02020603050405020304" pitchFamily="18" charset="0"/>
                <a:ea typeface="Arial" panose="020B0604020202020204" pitchFamily="34" charset="0"/>
              </a:rPr>
              <a:t> .</a:t>
            </a:r>
            <a:r>
              <a:rPr lang="en-US" sz="1800" dirty="0"/>
              <a:t>	</a:t>
            </a:r>
            <a:endParaRPr lang="vi-VN" sz="1800" dirty="0"/>
          </a:p>
        </p:txBody>
      </p:sp>
      <p:sp>
        <p:nvSpPr>
          <p:cNvPr id="290" name="Google Shape;290;p32"/>
          <p:cNvSpPr txBox="1"/>
          <p:nvPr/>
        </p:nvSpPr>
        <p:spPr>
          <a:xfrm>
            <a:off x="971516" y="103182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spTree>
    <p:extLst>
      <p:ext uri="{BB962C8B-B14F-4D97-AF65-F5344CB8AC3E}">
        <p14:creationId xmlns:p14="http://schemas.microsoft.com/office/powerpoint/2010/main" val="153464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&lt;/</a:t>
            </a:r>
            <a:r>
              <a:rPr lang="en" dirty="0">
                <a:solidFill>
                  <a:schemeClr val="accent2"/>
                </a:solidFill>
              </a:rPr>
              <a:t> </a:t>
            </a:r>
            <a:r>
              <a:rPr lang="en-US" dirty="0" err="1"/>
              <a:t>Các</a:t>
            </a:r>
            <a:r>
              <a:rPr lang="en-US" dirty="0"/>
              <a:t> module </a:t>
            </a:r>
            <a:r>
              <a:rPr lang="en-US" dirty="0" err="1"/>
              <a:t>quan</a:t>
            </a:r>
            <a:r>
              <a:rPr lang="en-US" dirty="0"/>
              <a:t> </a:t>
            </a:r>
            <a:r>
              <a:rPr lang="en-US" dirty="0" err="1"/>
              <a:t>trọng</a:t>
            </a:r>
            <a:r>
              <a:rPr lang="en-US" dirty="0"/>
              <a:t> </a:t>
            </a:r>
            <a:r>
              <a:rPr lang="en-US" dirty="0" err="1"/>
              <a:t>trong</a:t>
            </a:r>
            <a:r>
              <a:rPr lang="en-US" dirty="0"/>
              <a:t> Node.js</a:t>
            </a:r>
            <a:endParaRPr dirty="0"/>
          </a:p>
        </p:txBody>
      </p:sp>
      <p:sp>
        <p:nvSpPr>
          <p:cNvPr id="309" name="Google Shape;309;p34"/>
          <p:cNvSpPr txBox="1">
            <a:spLocks noGrp="1"/>
          </p:cNvSpPr>
          <p:nvPr>
            <p:ph type="subTitle" idx="1"/>
          </p:nvPr>
        </p:nvSpPr>
        <p:spPr>
          <a:xfrm>
            <a:off x="719988" y="1148466"/>
            <a:ext cx="7313468" cy="28465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500" dirty="0"/>
              <a:t>•</a:t>
            </a:r>
            <a:r>
              <a:rPr lang="en-US" sz="1500" dirty="0"/>
              <a:t> </a:t>
            </a:r>
            <a:r>
              <a:rPr lang="vi-VN" sz="1500" dirty="0"/>
              <a:t>http: Module http cung cấp các công cụ để tạo và làm việc với server HTTP. Nó cho phép chúng ta tạo server, xử lý yêu cầu và gửi phản hồi.</a:t>
            </a:r>
            <a:endParaRPr lang="en-US" sz="1500" dirty="0"/>
          </a:p>
          <a:p>
            <a:pPr marL="0" lvl="0" indent="0" algn="l" rtl="0">
              <a:spcBef>
                <a:spcPts val="0"/>
              </a:spcBef>
              <a:spcAft>
                <a:spcPts val="0"/>
              </a:spcAft>
              <a:buNone/>
            </a:pPr>
            <a:endParaRPr lang="vi-VN" sz="1500" dirty="0"/>
          </a:p>
          <a:p>
            <a:pPr marL="0" lvl="0" indent="0" algn="l" rtl="0">
              <a:spcBef>
                <a:spcPts val="0"/>
              </a:spcBef>
              <a:spcAft>
                <a:spcPts val="0"/>
              </a:spcAft>
              <a:buNone/>
            </a:pPr>
            <a:r>
              <a:rPr lang="vi-VN" sz="1500" dirty="0"/>
              <a:t>•</a:t>
            </a:r>
            <a:r>
              <a:rPr lang="en-US" sz="1500" dirty="0"/>
              <a:t> </a:t>
            </a:r>
            <a:r>
              <a:rPr lang="vi-VN" sz="1500" dirty="0"/>
              <a:t>fs: Module fs cung cấp các công cụ để làm việc với tệp và thư mục trên hệ thống tệp. Nó cho phép chúng ta đọc, ghi và thực hiện các thao tác khác trên tệp và thư mục.</a:t>
            </a:r>
            <a:endParaRPr lang="en-US" sz="1500" dirty="0"/>
          </a:p>
          <a:p>
            <a:pPr marL="0" lvl="0" indent="0" algn="l" rtl="0">
              <a:spcBef>
                <a:spcPts val="0"/>
              </a:spcBef>
              <a:spcAft>
                <a:spcPts val="0"/>
              </a:spcAft>
              <a:buNone/>
            </a:pPr>
            <a:endParaRPr lang="vi-VN" sz="1500" dirty="0"/>
          </a:p>
          <a:p>
            <a:pPr marL="0" lvl="0" indent="0" algn="l" rtl="0">
              <a:spcBef>
                <a:spcPts val="0"/>
              </a:spcBef>
              <a:spcAft>
                <a:spcPts val="0"/>
              </a:spcAft>
              <a:buNone/>
            </a:pPr>
            <a:r>
              <a:rPr lang="vi-VN" sz="1500" dirty="0"/>
              <a:t>•</a:t>
            </a:r>
            <a:r>
              <a:rPr lang="en-US" sz="1500" dirty="0"/>
              <a:t> </a:t>
            </a:r>
            <a:r>
              <a:rPr lang="vi-VN" sz="1500" dirty="0"/>
              <a:t>path: Module path cung cấp các công cụ để làm việc với đường dẫn tệp và thư mục. Nó cung cấp các phương thức để nối, phân tích và chuyển đổi đường dẫn.</a:t>
            </a:r>
          </a:p>
          <a:p>
            <a:pPr marL="0" lvl="0" indent="0" algn="l"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&lt;/ </a:t>
            </a:r>
            <a:r>
              <a:rPr lang="vi-VN" sz="2800" dirty="0">
                <a:solidFill>
                  <a:schemeClr val="tx1"/>
                </a:solidFill>
              </a:rPr>
              <a:t>Quản lý gói với npm</a:t>
            </a:r>
            <a:endParaRPr lang="en-US" sz="2800" dirty="0">
              <a:solidFill>
                <a:schemeClr val="tx1"/>
              </a:solidFill>
            </a:endParaRPr>
          </a:p>
        </p:txBody>
      </p:sp>
      <p:sp>
        <p:nvSpPr>
          <p:cNvPr id="287" name="Google Shape;287;p32"/>
          <p:cNvSpPr txBox="1">
            <a:spLocks noGrp="1"/>
          </p:cNvSpPr>
          <p:nvPr>
            <p:ph type="subTitle" idx="1"/>
          </p:nvPr>
        </p:nvSpPr>
        <p:spPr>
          <a:xfrm>
            <a:off x="719988" y="1631286"/>
            <a:ext cx="4058746" cy="1838387"/>
          </a:xfrm>
          <a:prstGeom prst="rect">
            <a:avLst/>
          </a:prstGeom>
        </p:spPr>
        <p:txBody>
          <a:bodyPr spcFirstLastPara="1" wrap="square" lIns="91425" tIns="91425" rIns="91425" bIns="91425" anchor="t" anchorCtr="0">
            <a:noAutofit/>
          </a:bodyPr>
          <a:lstStyle/>
          <a:p>
            <a:pPr marL="0" marR="0" algn="just">
              <a:lnSpc>
                <a:spcPct val="107000"/>
              </a:lnSpc>
              <a:spcBef>
                <a:spcPts val="0"/>
              </a:spcBef>
              <a:spcAft>
                <a:spcPts val="200"/>
              </a:spcAf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npm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(Node Package Manager)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gói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mạnh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Node.js.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phép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chúng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ta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cài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đặt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cập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nhật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gói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thuộc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290" name="Google Shape;290;p32"/>
          <p:cNvSpPr txBox="1"/>
          <p:nvPr/>
        </p:nvSpPr>
        <p:spPr>
          <a:xfrm>
            <a:off x="971516" y="103182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pic>
        <p:nvPicPr>
          <p:cNvPr id="3074" name="Picture 2" descr="npm (software) - Wikipedia">
            <a:extLst>
              <a:ext uri="{FF2B5EF4-FFF2-40B4-BE49-F238E27FC236}">
                <a16:creationId xmlns:a16="http://schemas.microsoft.com/office/drawing/2014/main" id="{016C9B15-91D2-6BD5-E942-E93C27F5D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0010" y="1907245"/>
            <a:ext cx="2353586" cy="91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87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&lt;/ </a:t>
            </a:r>
            <a:r>
              <a:rPr lang="vi-VN" sz="2800" dirty="0">
                <a:solidFill>
                  <a:schemeClr val="tx1"/>
                </a:solidFill>
              </a:rPr>
              <a:t>Quản lý gói với npm</a:t>
            </a:r>
            <a:r>
              <a:rPr lang="en-US" sz="2800" dirty="0">
                <a:solidFill>
                  <a:schemeClr val="tx1"/>
                </a:solidFill>
              </a:rPr>
              <a:t>(</a:t>
            </a:r>
            <a:r>
              <a:rPr lang="en-US" sz="2800" dirty="0" err="1">
                <a:solidFill>
                  <a:schemeClr val="tx1"/>
                </a:solidFill>
              </a:rPr>
              <a:t>tt</a:t>
            </a:r>
            <a:r>
              <a:rPr lang="en-US" sz="2800" dirty="0">
                <a:solidFill>
                  <a:schemeClr val="tx1"/>
                </a:solidFill>
              </a:rPr>
              <a:t>)</a:t>
            </a:r>
          </a:p>
        </p:txBody>
      </p:sp>
      <p:sp>
        <p:nvSpPr>
          <p:cNvPr id="287" name="Google Shape;287;p32"/>
          <p:cNvSpPr txBox="1">
            <a:spLocks noGrp="1"/>
          </p:cNvSpPr>
          <p:nvPr>
            <p:ph type="subTitle" idx="1"/>
          </p:nvPr>
        </p:nvSpPr>
        <p:spPr>
          <a:xfrm>
            <a:off x="1451507" y="1673828"/>
            <a:ext cx="4448361" cy="2042217"/>
          </a:xfrm>
          <a:prstGeom prst="rect">
            <a:avLst/>
          </a:prstGeom>
        </p:spPr>
        <p:txBody>
          <a:bodyPr spcFirstLastPara="1" wrap="square" lIns="91425" tIns="91425" rIns="91425" bIns="91425" anchor="t" anchorCtr="0">
            <a:noAutofit/>
          </a:bodyPr>
          <a:lstStyle/>
          <a:p>
            <a:pPr marL="0" indent="0"/>
            <a:r>
              <a:rPr lang="en-US" sz="1800" dirty="0" err="1">
                <a:effectLst/>
                <a:latin typeface="Times New Roman" panose="02020603050405020304" pitchFamily="18" charset="0"/>
                <a:ea typeface="Arial" panose="020B0604020202020204" pitchFamily="34" charset="0"/>
              </a:rPr>
              <a:t>Các</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lệnh</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quan</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trọng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trong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npm</a:t>
            </a:r>
            <a:r>
              <a:rPr lang="en-US" sz="1800" dirty="0">
                <a:latin typeface="Times New Roman" panose="02020603050405020304" pitchFamily="18" charset="0"/>
                <a:ea typeface="Arial" panose="020B0604020202020204" pitchFamily="34" charset="0"/>
              </a:rPr>
              <a:t>:</a:t>
            </a:r>
          </a:p>
          <a:p>
            <a:pPr marL="342900" marR="0" lvl="0" indent="-342900" algn="just">
              <a:lnSpc>
                <a:spcPct val="107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npm</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init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npm</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install &lt;package&gt;</a:t>
            </a:r>
            <a:endParaRPr lang="en-US" sz="1800" b="1" dirty="0">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npm</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install</a:t>
            </a:r>
          </a:p>
          <a:p>
            <a:pPr marL="342900" marR="0" lvl="0" indent="-342900" algn="just">
              <a:lnSpc>
                <a:spcPct val="107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npm</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update &lt;package</a:t>
            </a:r>
          </a:p>
          <a:p>
            <a:pPr marL="342900" marR="0" lvl="0" indent="-342900" algn="just">
              <a:lnSpc>
                <a:spcPct val="107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npm</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uninstall &lt;package&gt;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r>
              <a:rPr lang="en-US" sz="1800" dirty="0"/>
              <a:t>	</a:t>
            </a:r>
            <a:endParaRPr lang="vi-VN" sz="1800" dirty="0"/>
          </a:p>
        </p:txBody>
      </p:sp>
      <p:sp>
        <p:nvSpPr>
          <p:cNvPr id="290" name="Google Shape;290;p32"/>
          <p:cNvSpPr txBox="1"/>
          <p:nvPr/>
        </p:nvSpPr>
        <p:spPr>
          <a:xfrm>
            <a:off x="971516" y="103182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spTree>
    <p:extLst>
      <p:ext uri="{BB962C8B-B14F-4D97-AF65-F5344CB8AC3E}">
        <p14:creationId xmlns:p14="http://schemas.microsoft.com/office/powerpoint/2010/main" val="347776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234992" y="1620175"/>
            <a:ext cx="3949257"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Cấu</a:t>
            </a:r>
            <a:r>
              <a:rPr lang="en-US" dirty="0"/>
              <a:t> </a:t>
            </a:r>
            <a:r>
              <a:rPr lang="en-US" dirty="0" err="1"/>
              <a:t>trúc</a:t>
            </a:r>
            <a:r>
              <a:rPr lang="en-US" dirty="0"/>
              <a:t> </a:t>
            </a:r>
            <a:r>
              <a:rPr lang="en-US" dirty="0" err="1"/>
              <a:t>chương</a:t>
            </a:r>
            <a:r>
              <a:rPr lang="en-US" dirty="0"/>
              <a:t> </a:t>
            </a:r>
            <a:r>
              <a:rPr lang="en-US" dirty="0" err="1"/>
              <a:t>trình</a:t>
            </a:r>
            <a:br>
              <a:rPr lang="en-US" dirty="0"/>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Pitch Deck</a:t>
            </a:r>
            <a:endParaRPr sz="1000">
              <a:solidFill>
                <a:schemeClr val="dk1"/>
              </a:solidFill>
              <a:latin typeface="Source Code Pro"/>
              <a:ea typeface="Source Code Pro"/>
              <a:cs typeface="Source Code Pro"/>
              <a:sym typeface="Source Code Pro"/>
            </a:endParaRP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46454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9085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lt2"/>
                </a:solidFill>
              </a:rPr>
              <a:t>&lt;/ </a:t>
            </a:r>
            <a:r>
              <a:rPr lang="en-US" sz="2400" dirty="0" err="1">
                <a:solidFill>
                  <a:schemeClr val="tx1"/>
                </a:solidFill>
              </a:rPr>
              <a:t>Khởi</a:t>
            </a:r>
            <a:r>
              <a:rPr lang="en-US" sz="2400" dirty="0">
                <a:solidFill>
                  <a:schemeClr val="tx1"/>
                </a:solidFill>
              </a:rPr>
              <a:t> </a:t>
            </a:r>
            <a:r>
              <a:rPr lang="en-US" sz="2400" dirty="0" err="1">
                <a:solidFill>
                  <a:schemeClr val="tx1"/>
                </a:solidFill>
              </a:rPr>
              <a:t>tạo</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cấu</a:t>
            </a:r>
            <a:r>
              <a:rPr lang="en-US" sz="2400" dirty="0">
                <a:solidFill>
                  <a:schemeClr val="tx1"/>
                </a:solidFill>
              </a:rPr>
              <a:t> </a:t>
            </a:r>
            <a:r>
              <a:rPr lang="en-US" sz="2400" dirty="0" err="1">
                <a:solidFill>
                  <a:schemeClr val="tx1"/>
                </a:solidFill>
              </a:rPr>
              <a:t>trúc</a:t>
            </a:r>
            <a:br>
              <a:rPr lang="en-US" sz="2400" dirty="0">
                <a:solidFill>
                  <a:schemeClr val="tx1"/>
                </a:solidFill>
              </a:rPr>
            </a:b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một</a:t>
            </a:r>
            <a:r>
              <a:rPr lang="en-US" sz="2400" dirty="0">
                <a:solidFill>
                  <a:schemeClr val="tx1"/>
                </a:solidFill>
              </a:rPr>
              <a:t> </a:t>
            </a:r>
            <a:r>
              <a:rPr lang="en-US" sz="2400" dirty="0" err="1">
                <a:solidFill>
                  <a:schemeClr val="tx1"/>
                </a:solidFill>
              </a:rPr>
              <a:t>dự</a:t>
            </a:r>
            <a:r>
              <a:rPr lang="en-US" sz="2400" dirty="0">
                <a:solidFill>
                  <a:schemeClr val="tx1"/>
                </a:solidFill>
              </a:rPr>
              <a:t> </a:t>
            </a:r>
            <a:r>
              <a:rPr lang="en-US" sz="2400" dirty="0" err="1">
                <a:solidFill>
                  <a:schemeClr val="tx1"/>
                </a:solidFill>
              </a:rPr>
              <a:t>án</a:t>
            </a:r>
            <a:r>
              <a:rPr lang="en-US" sz="2400" dirty="0">
                <a:solidFill>
                  <a:schemeClr val="tx1"/>
                </a:solidFill>
              </a:rPr>
              <a:t> Next.js</a:t>
            </a:r>
          </a:p>
        </p:txBody>
      </p:sp>
      <p:sp>
        <p:nvSpPr>
          <p:cNvPr id="287" name="Google Shape;287;p32"/>
          <p:cNvSpPr txBox="1">
            <a:spLocks noGrp="1"/>
          </p:cNvSpPr>
          <p:nvPr>
            <p:ph type="subTitle" idx="1"/>
          </p:nvPr>
        </p:nvSpPr>
        <p:spPr>
          <a:xfrm>
            <a:off x="607037" y="1205113"/>
            <a:ext cx="3649917" cy="762037"/>
          </a:xfrm>
          <a:prstGeom prst="rect">
            <a:avLst/>
          </a:prstGeom>
        </p:spPr>
        <p:txBody>
          <a:bodyPr spcFirstLastPara="1" wrap="square" lIns="91425" tIns="91425" rIns="91425" bIns="91425" anchor="t" anchorCtr="0">
            <a:noAutofit/>
          </a:bodyPr>
          <a:lstStyle/>
          <a:p>
            <a:pPr marL="0" marR="0" indent="0" algn="just">
              <a:lnSpc>
                <a:spcPct val="107000"/>
              </a:lnSpc>
              <a:spcBef>
                <a:spcPts val="0"/>
              </a:spcBef>
              <a:spcAft>
                <a:spcPts val="200"/>
              </a:spcAft>
            </a:pPr>
            <a:r>
              <a:rPr lang="en-US" sz="1800" b="1" dirty="0">
                <a:latin typeface="Times New Roman" panose="02020603050405020304" pitchFamily="18" charset="0"/>
                <a:ea typeface="Arial" panose="020B0604020202020204" pitchFamily="34" charset="0"/>
              </a:rPr>
              <a:t>1.Tạo </a:t>
            </a:r>
            <a:r>
              <a:rPr lang="en-US" sz="1800" b="1" dirty="0" err="1">
                <a:latin typeface="Times New Roman" panose="02020603050405020304" pitchFamily="18" charset="0"/>
                <a:ea typeface="Arial" panose="020B0604020202020204" pitchFamily="34" charset="0"/>
              </a:rPr>
              <a:t>dự</a:t>
            </a:r>
            <a:r>
              <a:rPr lang="en-US" sz="1800" b="1" dirty="0">
                <a:latin typeface="Times New Roman" panose="02020603050405020304" pitchFamily="18" charset="0"/>
                <a:ea typeface="Arial" panose="020B0604020202020204" pitchFamily="34" charset="0"/>
              </a:rPr>
              <a:t> </a:t>
            </a:r>
            <a:r>
              <a:rPr lang="en-US" sz="1800" b="1" dirty="0" err="1">
                <a:latin typeface="Times New Roman" panose="02020603050405020304" pitchFamily="18" charset="0"/>
                <a:ea typeface="Arial" panose="020B0604020202020204" pitchFamily="34" charset="0"/>
              </a:rPr>
              <a:t>án</a:t>
            </a:r>
            <a:r>
              <a:rPr lang="en-US" sz="1800" b="1" dirty="0">
                <a:latin typeface="Times New Roman" panose="02020603050405020304" pitchFamily="18" charset="0"/>
                <a:ea typeface="Arial" panose="020B0604020202020204" pitchFamily="34" charset="0"/>
              </a:rPr>
              <a:t> next.js </a:t>
            </a:r>
            <a:r>
              <a:rPr lang="en-US" sz="1800" b="1" dirty="0" err="1">
                <a:latin typeface="Times New Roman" panose="02020603050405020304" pitchFamily="18" charset="0"/>
                <a:ea typeface="Arial" panose="020B0604020202020204" pitchFamily="34" charset="0"/>
              </a:rPr>
              <a:t>gồm</a:t>
            </a:r>
            <a:r>
              <a:rPr lang="en-US" sz="1800" b="1" dirty="0">
                <a:latin typeface="Times New Roman" panose="02020603050405020304" pitchFamily="18" charset="0"/>
                <a:ea typeface="Arial" panose="020B0604020202020204" pitchFamily="34" charset="0"/>
              </a:rPr>
              <a:t> </a:t>
            </a:r>
            <a:r>
              <a:rPr lang="en-US" sz="1800" b="1" dirty="0" err="1">
                <a:latin typeface="Times New Roman" panose="02020603050405020304" pitchFamily="18" charset="0"/>
                <a:ea typeface="Arial" panose="020B0604020202020204" pitchFamily="34" charset="0"/>
              </a:rPr>
              <a:t>các</a:t>
            </a:r>
            <a:r>
              <a:rPr lang="en-US" sz="1800" b="1" dirty="0">
                <a:latin typeface="Times New Roman" panose="02020603050405020304" pitchFamily="18" charset="0"/>
                <a:ea typeface="Arial" panose="020B0604020202020204" pitchFamily="34" charset="0"/>
              </a:rPr>
              <a:t> </a:t>
            </a:r>
            <a:r>
              <a:rPr lang="en-US" sz="1800" b="1" dirty="0" err="1">
                <a:latin typeface="Times New Roman" panose="02020603050405020304" pitchFamily="18" charset="0"/>
                <a:ea typeface="Arial" panose="020B0604020202020204" pitchFamily="34" charset="0"/>
              </a:rPr>
              <a:t>bước</a:t>
            </a:r>
            <a:r>
              <a:rPr lang="en-US" sz="1800" b="1" dirty="0">
                <a:latin typeface="Times New Roman" panose="02020603050405020304" pitchFamily="18" charset="0"/>
                <a:ea typeface="Arial" panose="020B0604020202020204" pitchFamily="34" charset="0"/>
              </a:rPr>
              <a:t>:</a:t>
            </a:r>
          </a:p>
          <a:p>
            <a:pPr marL="0" marR="0" indent="0">
              <a:lnSpc>
                <a:spcPct val="107000"/>
              </a:lnSpc>
              <a:spcBef>
                <a:spcPts val="0"/>
              </a:spcBef>
              <a:spcAft>
                <a:spcPts val="200"/>
              </a:spcAft>
            </a:pPr>
            <a:r>
              <a:rPr lang="vi-VN" sz="1800" dirty="0">
                <a:effectLst/>
                <a:latin typeface="Times New Roman" panose="02020603050405020304" pitchFamily="18" charset="0"/>
                <a:ea typeface="Arial" panose="020B0604020202020204" pitchFamily="34" charset="0"/>
              </a:rPr>
              <a:t>Bước 1: Cài đặt Node.js</a:t>
            </a:r>
            <a:endParaRPr lang="en-US" sz="1800" dirty="0">
              <a:effectLst/>
              <a:latin typeface="Times New Roman" panose="02020603050405020304" pitchFamily="18" charset="0"/>
              <a:ea typeface="Arial" panose="020B0604020202020204" pitchFamily="34" charset="0"/>
            </a:endParaRPr>
          </a:p>
        </p:txBody>
      </p:sp>
      <p:sp>
        <p:nvSpPr>
          <p:cNvPr id="290" name="Google Shape;290;p32"/>
          <p:cNvSpPr txBox="1"/>
          <p:nvPr/>
        </p:nvSpPr>
        <p:spPr>
          <a:xfrm>
            <a:off x="4702629" y="891349"/>
            <a:ext cx="899032" cy="476372"/>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2400" dirty="0">
                <a:solidFill>
                  <a:schemeClr val="accent2"/>
                </a:solidFill>
              </a:rPr>
              <a:t>/&gt;</a:t>
            </a:r>
            <a:r>
              <a:rPr lang="en" sz="2400" dirty="0">
                <a:solidFill>
                  <a:schemeClr val="dk1"/>
                </a:solidFill>
              </a:rPr>
              <a:t> **</a:t>
            </a:r>
            <a:endParaRPr sz="2400" dirty="0">
              <a:solidFill>
                <a:schemeClr val="accent1"/>
              </a:solidFill>
            </a:endParaRPr>
          </a:p>
        </p:txBody>
      </p:sp>
      <p:pic>
        <p:nvPicPr>
          <p:cNvPr id="6" name="Picture 5">
            <a:extLst>
              <a:ext uri="{FF2B5EF4-FFF2-40B4-BE49-F238E27FC236}">
                <a16:creationId xmlns:a16="http://schemas.microsoft.com/office/drawing/2014/main" id="{9C36C394-4B0D-A2FC-7E66-B3CDFF8B6C60}"/>
              </a:ext>
            </a:extLst>
          </p:cNvPr>
          <p:cNvPicPr>
            <a:picLocks noChangeAspect="1"/>
          </p:cNvPicPr>
          <p:nvPr/>
        </p:nvPicPr>
        <p:blipFill>
          <a:blip r:embed="rId3"/>
          <a:stretch>
            <a:fillRect/>
          </a:stretch>
        </p:blipFill>
        <p:spPr>
          <a:xfrm>
            <a:off x="719988" y="2375150"/>
            <a:ext cx="3329498" cy="1817184"/>
          </a:xfrm>
          <a:prstGeom prst="rect">
            <a:avLst/>
          </a:prstGeom>
        </p:spPr>
      </p:pic>
      <p:sp>
        <p:nvSpPr>
          <p:cNvPr id="7" name="Google Shape;287;p32">
            <a:extLst>
              <a:ext uri="{FF2B5EF4-FFF2-40B4-BE49-F238E27FC236}">
                <a16:creationId xmlns:a16="http://schemas.microsoft.com/office/drawing/2014/main" id="{6E5A163C-7B25-54D9-07ED-68194192B0FD}"/>
              </a:ext>
            </a:extLst>
          </p:cNvPr>
          <p:cNvSpPr txBox="1">
            <a:spLocks/>
          </p:cNvSpPr>
          <p:nvPr/>
        </p:nvSpPr>
        <p:spPr>
          <a:xfrm>
            <a:off x="4256954" y="1536807"/>
            <a:ext cx="4195484" cy="838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lnSpc>
                <a:spcPct val="107000"/>
              </a:lnSpc>
              <a:spcAft>
                <a:spcPts val="200"/>
              </a:spcAft>
            </a:pPr>
            <a:r>
              <a:rPr lang="vi-VN" sz="1800" dirty="0">
                <a:latin typeface="Times New Roman" panose="02020603050405020304" pitchFamily="18" charset="0"/>
                <a:ea typeface="Arial" panose="020B0604020202020204" pitchFamily="34" charset="0"/>
              </a:rPr>
              <a:t>Bước 2: Tạo dự án mới</a:t>
            </a:r>
            <a:r>
              <a:rPr lang="en-US" sz="1800" dirty="0">
                <a:latin typeface="Times New Roman" panose="02020603050405020304" pitchFamily="18" charset="0"/>
                <a:ea typeface="Arial" panose="020B0604020202020204" pitchFamily="34" charset="0"/>
              </a:rPr>
              <a:t> </a:t>
            </a:r>
            <a:r>
              <a:rPr lang="en-US" sz="1800" dirty="0" err="1">
                <a:latin typeface="Times New Roman" panose="02020603050405020304" pitchFamily="18" charset="0"/>
                <a:ea typeface="Arial" panose="020B0604020202020204" pitchFamily="34" charset="0"/>
              </a:rPr>
              <a:t>bằng</a:t>
            </a:r>
            <a:r>
              <a:rPr lang="en-US" sz="1800" dirty="0">
                <a:latin typeface="Times New Roman" panose="02020603050405020304" pitchFamily="18" charset="0"/>
                <a:ea typeface="Arial" panose="020B0604020202020204" pitchFamily="34" charset="0"/>
              </a:rPr>
              <a:t> Terminal </a:t>
            </a:r>
            <a:r>
              <a:rPr lang="en-US" sz="1800" dirty="0" err="1">
                <a:latin typeface="Times New Roman" panose="02020603050405020304" pitchFamily="18" charset="0"/>
                <a:ea typeface="Arial" panose="020B0604020202020204" pitchFamily="34" charset="0"/>
              </a:rPr>
              <a:t>hoặc</a:t>
            </a:r>
            <a:r>
              <a:rPr lang="en-US" sz="1800" dirty="0">
                <a:latin typeface="Times New Roman" panose="02020603050405020304" pitchFamily="18" charset="0"/>
                <a:ea typeface="Arial" panose="020B0604020202020204" pitchFamily="34" charset="0"/>
              </a:rPr>
              <a:t> command Prompt</a:t>
            </a:r>
          </a:p>
          <a:p>
            <a:pPr marL="0" indent="0">
              <a:lnSpc>
                <a:spcPct val="107000"/>
              </a:lnSpc>
              <a:spcAft>
                <a:spcPts val="200"/>
              </a:spcAft>
            </a:pPr>
            <a:endParaRPr lang="en-US" sz="1800" dirty="0">
              <a:latin typeface="Times New Roman" panose="02020603050405020304" pitchFamily="18" charset="0"/>
              <a:ea typeface="Arial" panose="020B0604020202020204" pitchFamily="34" charset="0"/>
            </a:endParaRPr>
          </a:p>
        </p:txBody>
      </p:sp>
      <p:pic>
        <p:nvPicPr>
          <p:cNvPr id="9" name="Picture 8">
            <a:extLst>
              <a:ext uri="{FF2B5EF4-FFF2-40B4-BE49-F238E27FC236}">
                <a16:creationId xmlns:a16="http://schemas.microsoft.com/office/drawing/2014/main" id="{466CF0EC-C27B-31FC-F853-284C546F2BB0}"/>
              </a:ext>
            </a:extLst>
          </p:cNvPr>
          <p:cNvPicPr>
            <a:picLocks noChangeAspect="1"/>
          </p:cNvPicPr>
          <p:nvPr/>
        </p:nvPicPr>
        <p:blipFill>
          <a:blip r:embed="rId4"/>
          <a:stretch>
            <a:fillRect/>
          </a:stretch>
        </p:blipFill>
        <p:spPr>
          <a:xfrm>
            <a:off x="4256954" y="2375149"/>
            <a:ext cx="3843224" cy="606255"/>
          </a:xfrm>
          <a:prstGeom prst="rect">
            <a:avLst/>
          </a:prstGeom>
        </p:spPr>
      </p:pic>
    </p:spTree>
    <p:extLst>
      <p:ext uri="{BB962C8B-B14F-4D97-AF65-F5344CB8AC3E}">
        <p14:creationId xmlns:p14="http://schemas.microsoft.com/office/powerpoint/2010/main" val="206923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7" name="Google Shape;287;p32"/>
          <p:cNvSpPr txBox="1">
            <a:spLocks noGrp="1"/>
          </p:cNvSpPr>
          <p:nvPr>
            <p:ph type="subTitle" idx="1"/>
          </p:nvPr>
        </p:nvSpPr>
        <p:spPr>
          <a:xfrm>
            <a:off x="922083" y="1096523"/>
            <a:ext cx="3649917" cy="477689"/>
          </a:xfrm>
          <a:prstGeom prst="rect">
            <a:avLst/>
          </a:prstGeom>
        </p:spPr>
        <p:txBody>
          <a:bodyPr spcFirstLastPara="1" wrap="square" lIns="91425" tIns="91425" rIns="91425" bIns="91425" anchor="t" anchorCtr="0">
            <a:noAutofit/>
          </a:bodyPr>
          <a:lstStyle/>
          <a:p>
            <a:pPr marL="0" marR="0" indent="0" algn="just">
              <a:lnSpc>
                <a:spcPct val="107000"/>
              </a:lnSpc>
              <a:spcBef>
                <a:spcPts val="0"/>
              </a:spcBef>
              <a:spcAft>
                <a:spcPts val="200"/>
              </a:spcAft>
            </a:pPr>
            <a:r>
              <a:rPr lang="vi-VN" sz="1800" dirty="0">
                <a:effectLst/>
                <a:latin typeface="Times New Roman" panose="02020603050405020304" pitchFamily="18" charset="0"/>
                <a:ea typeface="Arial" panose="020B0604020202020204" pitchFamily="34" charset="0"/>
              </a:rPr>
              <a:t>Bước 3: Chạy dự án Next.js</a:t>
            </a:r>
            <a:endParaRPr lang="en-US" sz="1800" dirty="0">
              <a:effectLst/>
              <a:latin typeface="Times New Roman" panose="02020603050405020304" pitchFamily="18" charset="0"/>
              <a:ea typeface="Arial" panose="020B0604020202020204" pitchFamily="34" charset="0"/>
            </a:endParaRPr>
          </a:p>
        </p:txBody>
      </p:sp>
      <p:sp>
        <p:nvSpPr>
          <p:cNvPr id="7" name="Google Shape;287;p32">
            <a:extLst>
              <a:ext uri="{FF2B5EF4-FFF2-40B4-BE49-F238E27FC236}">
                <a16:creationId xmlns:a16="http://schemas.microsoft.com/office/drawing/2014/main" id="{6E5A163C-7B25-54D9-07ED-68194192B0FD}"/>
              </a:ext>
            </a:extLst>
          </p:cNvPr>
          <p:cNvSpPr txBox="1">
            <a:spLocks/>
          </p:cNvSpPr>
          <p:nvPr/>
        </p:nvSpPr>
        <p:spPr>
          <a:xfrm>
            <a:off x="4572000" y="1096523"/>
            <a:ext cx="3550025" cy="477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lnSpc>
                <a:spcPct val="107000"/>
              </a:lnSpc>
              <a:spcAft>
                <a:spcPts val="200"/>
              </a:spcAft>
            </a:pPr>
            <a:r>
              <a:rPr lang="vi-VN" sz="1800" dirty="0">
                <a:latin typeface="Times New Roman" panose="02020603050405020304" pitchFamily="18" charset="0"/>
                <a:ea typeface="Arial" panose="020B0604020202020204" pitchFamily="34" charset="0"/>
              </a:rPr>
              <a:t>Bước 4: Kiểm tra dự án Next.js</a:t>
            </a:r>
            <a:endParaRPr lang="en-US" sz="1800" dirty="0">
              <a:latin typeface="Times New Roman" panose="02020603050405020304" pitchFamily="18" charset="0"/>
              <a:ea typeface="Arial" panose="020B0604020202020204" pitchFamily="34" charset="0"/>
            </a:endParaRPr>
          </a:p>
        </p:txBody>
      </p:sp>
      <p:pic>
        <p:nvPicPr>
          <p:cNvPr id="3" name="Picture 2">
            <a:extLst>
              <a:ext uri="{FF2B5EF4-FFF2-40B4-BE49-F238E27FC236}">
                <a16:creationId xmlns:a16="http://schemas.microsoft.com/office/drawing/2014/main" id="{1FED3C78-522C-996F-2AF9-E99A4A32CFDE}"/>
              </a:ext>
            </a:extLst>
          </p:cNvPr>
          <p:cNvPicPr>
            <a:picLocks noChangeAspect="1"/>
          </p:cNvPicPr>
          <p:nvPr/>
        </p:nvPicPr>
        <p:blipFill>
          <a:blip r:embed="rId3"/>
          <a:stretch>
            <a:fillRect/>
          </a:stretch>
        </p:blipFill>
        <p:spPr>
          <a:xfrm>
            <a:off x="931025" y="1938058"/>
            <a:ext cx="1924050" cy="514350"/>
          </a:xfrm>
          <a:prstGeom prst="rect">
            <a:avLst/>
          </a:prstGeom>
        </p:spPr>
      </p:pic>
      <p:pic>
        <p:nvPicPr>
          <p:cNvPr id="5" name="Picture 4">
            <a:extLst>
              <a:ext uri="{FF2B5EF4-FFF2-40B4-BE49-F238E27FC236}">
                <a16:creationId xmlns:a16="http://schemas.microsoft.com/office/drawing/2014/main" id="{6CCA3E80-3B05-304C-75D6-B5E7A609C542}"/>
              </a:ext>
            </a:extLst>
          </p:cNvPr>
          <p:cNvPicPr>
            <a:picLocks noChangeAspect="1"/>
          </p:cNvPicPr>
          <p:nvPr/>
        </p:nvPicPr>
        <p:blipFill>
          <a:blip r:embed="rId4"/>
          <a:stretch>
            <a:fillRect/>
          </a:stretch>
        </p:blipFill>
        <p:spPr>
          <a:xfrm>
            <a:off x="922083" y="3040476"/>
            <a:ext cx="1915108" cy="600596"/>
          </a:xfrm>
          <a:prstGeom prst="rect">
            <a:avLst/>
          </a:prstGeom>
        </p:spPr>
      </p:pic>
      <p:pic>
        <p:nvPicPr>
          <p:cNvPr id="10" name="Picture 9">
            <a:extLst>
              <a:ext uri="{FF2B5EF4-FFF2-40B4-BE49-F238E27FC236}">
                <a16:creationId xmlns:a16="http://schemas.microsoft.com/office/drawing/2014/main" id="{67AF8215-9E9D-6558-46A9-9D9FE3E234A1}"/>
              </a:ext>
            </a:extLst>
          </p:cNvPr>
          <p:cNvPicPr>
            <a:picLocks noChangeAspect="1"/>
          </p:cNvPicPr>
          <p:nvPr/>
        </p:nvPicPr>
        <p:blipFill>
          <a:blip r:embed="rId5"/>
          <a:stretch>
            <a:fillRect/>
          </a:stretch>
        </p:blipFill>
        <p:spPr>
          <a:xfrm>
            <a:off x="4572001" y="1852332"/>
            <a:ext cx="2766254" cy="668357"/>
          </a:xfrm>
          <a:prstGeom prst="rect">
            <a:avLst/>
          </a:prstGeom>
        </p:spPr>
      </p:pic>
    </p:spTree>
    <p:extLst>
      <p:ext uri="{BB962C8B-B14F-4D97-AF65-F5344CB8AC3E}">
        <p14:creationId xmlns:p14="http://schemas.microsoft.com/office/powerpoint/2010/main" val="119089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ctrTitle"/>
          </p:nvPr>
        </p:nvSpPr>
        <p:spPr>
          <a:xfrm>
            <a:off x="720019" y="1733624"/>
            <a:ext cx="3065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Giới</a:t>
            </a:r>
            <a:r>
              <a:rPr lang="en-US" dirty="0"/>
              <a:t> </a:t>
            </a:r>
            <a:r>
              <a:rPr lang="en-US" dirty="0" err="1"/>
              <a:t>thiệu</a:t>
            </a:r>
            <a:r>
              <a:rPr lang="en-US" dirty="0"/>
              <a:t> </a:t>
            </a:r>
            <a:r>
              <a:rPr lang="en-US" dirty="0" err="1"/>
              <a:t>về</a:t>
            </a:r>
            <a:r>
              <a:rPr lang="en-US" dirty="0"/>
              <a:t> </a:t>
            </a:r>
            <a:r>
              <a:rPr lang="en-US" dirty="0" err="1"/>
              <a:t>đề</a:t>
            </a:r>
            <a:r>
              <a:rPr lang="en-US" dirty="0"/>
              <a:t> </a:t>
            </a:r>
            <a:r>
              <a:rPr lang="en-US" dirty="0" err="1"/>
              <a:t>tài</a:t>
            </a:r>
            <a:endParaRPr dirty="0"/>
          </a:p>
        </p:txBody>
      </p:sp>
      <p:sp>
        <p:nvSpPr>
          <p:cNvPr id="238" name="Google Shape;238;p29"/>
          <p:cNvSpPr txBox="1">
            <a:spLocks noGrp="1"/>
          </p:cNvSpPr>
          <p:nvPr>
            <p:ph type="title" idx="2"/>
          </p:nvPr>
        </p:nvSpPr>
        <p:spPr>
          <a:xfrm>
            <a:off x="720000" y="1123435"/>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r>
              <a:rPr lang="en" dirty="0">
                <a:solidFill>
                  <a:schemeClr val="accent2"/>
                </a:solidFill>
              </a:rPr>
              <a:t>}</a:t>
            </a:r>
            <a:endParaRPr dirty="0">
              <a:solidFill>
                <a:schemeClr val="accent2"/>
              </a:solidFill>
            </a:endParaRPr>
          </a:p>
        </p:txBody>
      </p:sp>
      <p:sp>
        <p:nvSpPr>
          <p:cNvPr id="239" name="Google Shape;239;p29"/>
          <p:cNvSpPr txBox="1">
            <a:spLocks noGrp="1"/>
          </p:cNvSpPr>
          <p:nvPr>
            <p:ph type="ctrTitle" idx="3"/>
          </p:nvPr>
        </p:nvSpPr>
        <p:spPr>
          <a:xfrm>
            <a:off x="720011" y="2746724"/>
            <a:ext cx="3065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Mục Đích nghiên cứu</a:t>
            </a:r>
            <a:endParaRPr dirty="0"/>
          </a:p>
        </p:txBody>
      </p:sp>
      <p:sp>
        <p:nvSpPr>
          <p:cNvPr id="240" name="Google Shape;240;p29"/>
          <p:cNvSpPr txBox="1">
            <a:spLocks noGrp="1"/>
          </p:cNvSpPr>
          <p:nvPr>
            <p:ph type="title" idx="4"/>
          </p:nvPr>
        </p:nvSpPr>
        <p:spPr>
          <a:xfrm>
            <a:off x="720000" y="2137734"/>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41" name="Google Shape;241;p29"/>
          <p:cNvSpPr txBox="1">
            <a:spLocks noGrp="1"/>
          </p:cNvSpPr>
          <p:nvPr>
            <p:ph type="ctrTitle" idx="5"/>
          </p:nvPr>
        </p:nvSpPr>
        <p:spPr>
          <a:xfrm>
            <a:off x="720011" y="3761449"/>
            <a:ext cx="3065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Nội dung</a:t>
            </a:r>
            <a:endParaRPr dirty="0"/>
          </a:p>
        </p:txBody>
      </p:sp>
      <p:sp>
        <p:nvSpPr>
          <p:cNvPr id="242" name="Google Shape;242;p29"/>
          <p:cNvSpPr txBox="1">
            <a:spLocks noGrp="1"/>
          </p:cNvSpPr>
          <p:nvPr>
            <p:ph type="title" idx="6"/>
          </p:nvPr>
        </p:nvSpPr>
        <p:spPr>
          <a:xfrm>
            <a:off x="720001" y="3150824"/>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solidFill>
                <a:schemeClr val="accent2"/>
              </a:solidFill>
            </a:endParaRPr>
          </a:p>
        </p:txBody>
      </p:sp>
      <p:sp>
        <p:nvSpPr>
          <p:cNvPr id="243" name="Google Shape;243;p29"/>
          <p:cNvSpPr txBox="1">
            <a:spLocks noGrp="1"/>
          </p:cNvSpPr>
          <p:nvPr>
            <p:ph type="title" idx="7"/>
          </p:nvPr>
        </p:nvSpPr>
        <p:spPr>
          <a:xfrm>
            <a:off x="4002270" y="1124624"/>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solidFill>
                <a:schemeClr val="accent2"/>
              </a:solidFill>
            </a:endParaRPr>
          </a:p>
        </p:txBody>
      </p:sp>
      <p:sp>
        <p:nvSpPr>
          <p:cNvPr id="245" name="Google Shape;245;p29"/>
          <p:cNvSpPr txBox="1">
            <a:spLocks noGrp="1"/>
          </p:cNvSpPr>
          <p:nvPr>
            <p:ph type="title" idx="9"/>
          </p:nvPr>
        </p:nvSpPr>
        <p:spPr>
          <a:xfrm>
            <a:off x="720000" y="4934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&lt;/ </a:t>
            </a:r>
            <a:r>
              <a:rPr lang="en" dirty="0"/>
              <a:t>Nội dung trình bày</a:t>
            </a:r>
            <a:endParaRPr dirty="0"/>
          </a:p>
        </p:txBody>
      </p:sp>
      <p:sp>
        <p:nvSpPr>
          <p:cNvPr id="7" name="Title 6">
            <a:extLst>
              <a:ext uri="{FF2B5EF4-FFF2-40B4-BE49-F238E27FC236}">
                <a16:creationId xmlns:a16="http://schemas.microsoft.com/office/drawing/2014/main" id="{17DE7F87-92F4-07AE-95E1-547C142748C9}"/>
              </a:ext>
            </a:extLst>
          </p:cNvPr>
          <p:cNvSpPr>
            <a:spLocks noGrp="1"/>
          </p:cNvSpPr>
          <p:nvPr>
            <p:ph type="ctrTitle" idx="16"/>
          </p:nvPr>
        </p:nvSpPr>
        <p:spPr>
          <a:xfrm>
            <a:off x="4001157" y="1733624"/>
            <a:ext cx="3065100" cy="404100"/>
          </a:xfrm>
        </p:spPr>
        <p:txBody>
          <a:bodyPr/>
          <a:lstStyle/>
          <a:p>
            <a:r>
              <a:rPr lang="vi-VN" dirty="0"/>
              <a:t>Cấu trúc chương trình</a:t>
            </a:r>
            <a:endParaRPr lang="en-US" dirty="0"/>
          </a:p>
        </p:txBody>
      </p:sp>
      <p:sp>
        <p:nvSpPr>
          <p:cNvPr id="2" name="Google Shape;246;p29">
            <a:extLst>
              <a:ext uri="{FF2B5EF4-FFF2-40B4-BE49-F238E27FC236}">
                <a16:creationId xmlns:a16="http://schemas.microsoft.com/office/drawing/2014/main" id="{D9F95314-6DC7-0AC3-E68B-A6DB50712DC7}"/>
              </a:ext>
            </a:extLst>
          </p:cNvPr>
          <p:cNvSpPr txBox="1">
            <a:spLocks/>
          </p:cNvSpPr>
          <p:nvPr/>
        </p:nvSpPr>
        <p:spPr>
          <a:xfrm>
            <a:off x="4002280" y="2746724"/>
            <a:ext cx="4580786"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000"/>
              <a:buFont typeface="Quantico"/>
              <a:buNone/>
              <a:defRPr sz="22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2pPr>
            <a:lvl3pPr marR="0" lvl="2"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3pPr>
            <a:lvl4pPr marR="0" lvl="3"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4pPr>
            <a:lvl5pPr marR="0" lvl="4"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5pPr>
            <a:lvl6pPr marR="0" lvl="5"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6pPr>
            <a:lvl7pPr marR="0" lvl="6"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7pPr>
            <a:lvl8pPr marR="0" lvl="7"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8pPr>
            <a:lvl9pPr marR="0" lvl="8"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9pPr>
          </a:lstStyle>
          <a:p>
            <a:r>
              <a:rPr lang="en-US" sz="2400" dirty="0"/>
              <a:t>Chi </a:t>
            </a:r>
            <a:r>
              <a:rPr lang="en-US" sz="2400" dirty="0" err="1"/>
              <a:t>tiết</a:t>
            </a:r>
            <a:r>
              <a:rPr lang="en-US" sz="2400" dirty="0"/>
              <a:t> code </a:t>
            </a:r>
            <a:r>
              <a:rPr lang="en-US" sz="2400" dirty="0" err="1"/>
              <a:t>và</a:t>
            </a:r>
            <a:r>
              <a:rPr lang="en-US" sz="2400" dirty="0"/>
              <a:t> </a:t>
            </a:r>
            <a:r>
              <a:rPr lang="en-US" sz="2400" dirty="0" err="1"/>
              <a:t>đóng</a:t>
            </a:r>
            <a:r>
              <a:rPr lang="en-US" sz="2400" dirty="0"/>
              <a:t> </a:t>
            </a:r>
            <a:r>
              <a:rPr lang="en-US" sz="2400" dirty="0" err="1"/>
              <a:t>góp</a:t>
            </a:r>
            <a:r>
              <a:rPr lang="en-US" sz="2400" dirty="0"/>
              <a:t> </a:t>
            </a:r>
            <a:r>
              <a:rPr lang="en-US" sz="2400" dirty="0" err="1"/>
              <a:t>mới</a:t>
            </a:r>
            <a:endParaRPr lang="en-US" dirty="0"/>
          </a:p>
        </p:txBody>
      </p:sp>
      <p:sp>
        <p:nvSpPr>
          <p:cNvPr id="3" name="Google Shape;247;p29">
            <a:extLst>
              <a:ext uri="{FF2B5EF4-FFF2-40B4-BE49-F238E27FC236}">
                <a16:creationId xmlns:a16="http://schemas.microsoft.com/office/drawing/2014/main" id="{317503D9-3874-54FF-E9F1-3DE16006F353}"/>
              </a:ext>
            </a:extLst>
          </p:cNvPr>
          <p:cNvSpPr txBox="1">
            <a:spLocks noGrp="1"/>
          </p:cNvSpPr>
          <p:nvPr>
            <p:ph type="title" idx="14"/>
          </p:nvPr>
        </p:nvSpPr>
        <p:spPr>
          <a:xfrm>
            <a:off x="4002270" y="2137734"/>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a:t>
            </a:r>
            <a:r>
              <a:rPr lang="en" dirty="0"/>
              <a:t>05}</a:t>
            </a:r>
            <a:endParaRPr dirty="0">
              <a:solidFill>
                <a:schemeClr val="accent2"/>
              </a:solidFill>
            </a:endParaRPr>
          </a:p>
        </p:txBody>
      </p:sp>
      <p:sp>
        <p:nvSpPr>
          <p:cNvPr id="4" name="Google Shape;246;p29">
            <a:extLst>
              <a:ext uri="{FF2B5EF4-FFF2-40B4-BE49-F238E27FC236}">
                <a16:creationId xmlns:a16="http://schemas.microsoft.com/office/drawing/2014/main" id="{77510DBE-57AF-010C-D033-2DAFE3297A4E}"/>
              </a:ext>
            </a:extLst>
          </p:cNvPr>
          <p:cNvSpPr txBox="1">
            <a:spLocks/>
          </p:cNvSpPr>
          <p:nvPr/>
        </p:nvSpPr>
        <p:spPr>
          <a:xfrm>
            <a:off x="4002280" y="3761449"/>
            <a:ext cx="4580786"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000"/>
              <a:buFont typeface="Quantico"/>
              <a:buNone/>
              <a:defRPr sz="22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2pPr>
            <a:lvl3pPr marR="0" lvl="2"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3pPr>
            <a:lvl4pPr marR="0" lvl="3"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4pPr>
            <a:lvl5pPr marR="0" lvl="4"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5pPr>
            <a:lvl6pPr marR="0" lvl="5"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6pPr>
            <a:lvl7pPr marR="0" lvl="6"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7pPr>
            <a:lvl8pPr marR="0" lvl="7"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8pPr>
            <a:lvl9pPr marR="0" lvl="8"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9pPr>
          </a:lstStyle>
          <a:p>
            <a:r>
              <a:rPr lang="en-US" sz="2400" dirty="0"/>
              <a:t>Demo</a:t>
            </a:r>
            <a:endParaRPr lang="en-US" dirty="0"/>
          </a:p>
        </p:txBody>
      </p:sp>
      <p:sp>
        <p:nvSpPr>
          <p:cNvPr id="5" name="Google Shape;247;p29">
            <a:extLst>
              <a:ext uri="{FF2B5EF4-FFF2-40B4-BE49-F238E27FC236}">
                <a16:creationId xmlns:a16="http://schemas.microsoft.com/office/drawing/2014/main" id="{6095456B-9B62-02AC-4E3E-BB64548B7715}"/>
              </a:ext>
            </a:extLst>
          </p:cNvPr>
          <p:cNvSpPr txBox="1">
            <a:spLocks/>
          </p:cNvSpPr>
          <p:nvPr/>
        </p:nvSpPr>
        <p:spPr>
          <a:xfrm>
            <a:off x="4002270" y="3152459"/>
            <a:ext cx="1298700" cy="609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antico"/>
              <a:buNone/>
              <a:defRPr sz="3000" b="0" i="0" u="none" strike="noStrike" cap="none">
                <a:solidFill>
                  <a:schemeClr val="dk1"/>
                </a:solidFill>
                <a:latin typeface="Quantico"/>
                <a:ea typeface="Quantico"/>
                <a:cs typeface="Quantico"/>
                <a:sym typeface="Quantico"/>
              </a:defRPr>
            </a:lvl1pPr>
            <a:lvl2pPr marR="0" lvl="1"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r>
              <a:rPr lang="en" dirty="0">
                <a:solidFill>
                  <a:schemeClr val="lt2"/>
                </a:solidFill>
              </a:rPr>
              <a:t>{</a:t>
            </a:r>
            <a:r>
              <a:rPr lang="en" dirty="0"/>
              <a:t>06}</a:t>
            </a:r>
            <a:endParaRPr lang="en" dirty="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&lt;/ </a:t>
            </a:r>
            <a:r>
              <a:rPr lang="en-US" sz="2800" dirty="0">
                <a:solidFill>
                  <a:schemeClr val="tx1"/>
                </a:solidFill>
              </a:rPr>
              <a:t>C</a:t>
            </a:r>
            <a:r>
              <a:rPr lang="vi-VN" sz="2800" dirty="0">
                <a:solidFill>
                  <a:schemeClr val="tx1"/>
                </a:solidFill>
              </a:rPr>
              <a:t>ấu trúc chương trình Next.js thông thường</a:t>
            </a:r>
            <a:endParaRPr lang="en-US" sz="2800" dirty="0">
              <a:solidFill>
                <a:schemeClr val="tx1"/>
              </a:solidFill>
            </a:endParaRPr>
          </a:p>
        </p:txBody>
      </p:sp>
      <p:sp>
        <p:nvSpPr>
          <p:cNvPr id="290" name="Google Shape;290;p32"/>
          <p:cNvSpPr txBox="1"/>
          <p:nvPr/>
        </p:nvSpPr>
        <p:spPr>
          <a:xfrm>
            <a:off x="7579785" y="1189836"/>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pic>
        <p:nvPicPr>
          <p:cNvPr id="6" name="Picture 5">
            <a:extLst>
              <a:ext uri="{FF2B5EF4-FFF2-40B4-BE49-F238E27FC236}">
                <a16:creationId xmlns:a16="http://schemas.microsoft.com/office/drawing/2014/main" id="{2D5A3573-3610-DED0-6C7B-294DA50DE493}"/>
              </a:ext>
            </a:extLst>
          </p:cNvPr>
          <p:cNvPicPr>
            <a:picLocks noChangeAspect="1"/>
          </p:cNvPicPr>
          <p:nvPr/>
        </p:nvPicPr>
        <p:blipFill>
          <a:blip r:embed="rId3"/>
          <a:stretch>
            <a:fillRect/>
          </a:stretch>
        </p:blipFill>
        <p:spPr>
          <a:xfrm>
            <a:off x="994568" y="1189836"/>
            <a:ext cx="5344870" cy="3213635"/>
          </a:xfrm>
          <a:prstGeom prst="rect">
            <a:avLst/>
          </a:prstGeom>
        </p:spPr>
      </p:pic>
    </p:spTree>
    <p:extLst>
      <p:ext uri="{BB962C8B-B14F-4D97-AF65-F5344CB8AC3E}">
        <p14:creationId xmlns:p14="http://schemas.microsoft.com/office/powerpoint/2010/main" val="1871841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&lt;/ </a:t>
            </a:r>
            <a:r>
              <a:rPr lang="en-US" sz="2800" dirty="0" err="1">
                <a:solidFill>
                  <a:schemeClr val="tx1"/>
                </a:solidFill>
              </a:rPr>
              <a:t>Cây</a:t>
            </a:r>
            <a:r>
              <a:rPr lang="en-US" sz="2800" dirty="0">
                <a:solidFill>
                  <a:schemeClr val="tx1"/>
                </a:solidFill>
              </a:rPr>
              <a:t> </a:t>
            </a:r>
            <a:r>
              <a:rPr lang="en-US" sz="2800" dirty="0" err="1">
                <a:solidFill>
                  <a:schemeClr val="tx1"/>
                </a:solidFill>
              </a:rPr>
              <a:t>thư</a:t>
            </a:r>
            <a:r>
              <a:rPr lang="en-US" sz="2800" dirty="0">
                <a:solidFill>
                  <a:schemeClr val="tx1"/>
                </a:solidFill>
              </a:rPr>
              <a:t> </a:t>
            </a:r>
            <a:r>
              <a:rPr lang="en-US" sz="2800" dirty="0" err="1">
                <a:solidFill>
                  <a:schemeClr val="tx1"/>
                </a:solidFill>
              </a:rPr>
              <a:t>mục</a:t>
            </a:r>
            <a:r>
              <a:rPr lang="en-US" sz="2800" dirty="0">
                <a:solidFill>
                  <a:schemeClr val="tx1"/>
                </a:solidFill>
              </a:rPr>
              <a:t> </a:t>
            </a:r>
            <a:r>
              <a:rPr lang="en-US" sz="2800" dirty="0" err="1">
                <a:solidFill>
                  <a:schemeClr val="tx1"/>
                </a:solidFill>
              </a:rPr>
              <a:t>ứng</a:t>
            </a:r>
            <a:r>
              <a:rPr lang="en-US" sz="2800" dirty="0">
                <a:solidFill>
                  <a:schemeClr val="tx1"/>
                </a:solidFill>
              </a:rPr>
              <a:t> </a:t>
            </a:r>
            <a:r>
              <a:rPr lang="en-US" sz="2800" dirty="0" err="1">
                <a:solidFill>
                  <a:schemeClr val="tx1"/>
                </a:solidFill>
              </a:rPr>
              <a:t>dụng</a:t>
            </a:r>
            <a:r>
              <a:rPr lang="en-US" sz="2800" dirty="0">
                <a:solidFill>
                  <a:schemeClr val="tx1"/>
                </a:solidFill>
              </a:rPr>
              <a:t> </a:t>
            </a:r>
            <a:r>
              <a:rPr lang="en-US" sz="2800" dirty="0" err="1">
                <a:solidFill>
                  <a:schemeClr val="tx1"/>
                </a:solidFill>
              </a:rPr>
              <a:t>tiểu</a:t>
            </a:r>
            <a:r>
              <a:rPr lang="en-US" sz="2800" dirty="0">
                <a:solidFill>
                  <a:schemeClr val="tx1"/>
                </a:solidFill>
              </a:rPr>
              <a:t> </a:t>
            </a:r>
            <a:r>
              <a:rPr lang="en-US" sz="2800" dirty="0" err="1">
                <a:solidFill>
                  <a:schemeClr val="tx1"/>
                </a:solidFill>
              </a:rPr>
              <a:t>luận</a:t>
            </a:r>
            <a:endParaRPr lang="en-US" sz="2800" dirty="0">
              <a:solidFill>
                <a:schemeClr val="tx1"/>
              </a:solidFill>
            </a:endParaRPr>
          </a:p>
        </p:txBody>
      </p:sp>
      <p:sp>
        <p:nvSpPr>
          <p:cNvPr id="287" name="Google Shape;287;p32"/>
          <p:cNvSpPr txBox="1">
            <a:spLocks noGrp="1"/>
          </p:cNvSpPr>
          <p:nvPr>
            <p:ph type="subTitle" idx="1"/>
          </p:nvPr>
        </p:nvSpPr>
        <p:spPr>
          <a:xfrm>
            <a:off x="971516" y="1496898"/>
            <a:ext cx="3144346" cy="2781688"/>
          </a:xfrm>
          <a:prstGeom prst="rect">
            <a:avLst/>
          </a:prstGeom>
        </p:spPr>
        <p:txBody>
          <a:bodyPr spcFirstLastPara="1" wrap="square" lIns="91425" tIns="91425" rIns="91425" bIns="91425" anchor="t" anchorCtr="0">
            <a:noAutofit/>
          </a:bodyPr>
          <a:lstStyle/>
          <a:p>
            <a:pPr marL="285750" marR="0" indent="-285750" algn="just">
              <a:lnSpc>
                <a:spcPct val="107000"/>
              </a:lnSpc>
              <a:spcBef>
                <a:spcPts val="0"/>
              </a:spcBef>
              <a:spcAft>
                <a:spcPts val="200"/>
              </a:spcAft>
              <a:buFont typeface="Arial" panose="020B0604020202020204" pitchFamily="34" charset="0"/>
              <a:buChar char="•"/>
            </a:pPr>
            <a:r>
              <a:rPr lang="en-US" sz="1800" b="1" dirty="0">
                <a:effectLst/>
                <a:latin typeface="Times New Roman" panose="02020603050405020304" pitchFamily="18" charset="0"/>
                <a:ea typeface="Arial" panose="020B0604020202020204" pitchFamily="34" charset="0"/>
              </a:rPr>
              <a:t>/pages</a:t>
            </a:r>
          </a:p>
          <a:p>
            <a:pPr marL="285750" marR="0" indent="-285750" algn="just">
              <a:lnSpc>
                <a:spcPct val="107000"/>
              </a:lnSpc>
              <a:spcBef>
                <a:spcPts val="0"/>
              </a:spcBef>
              <a:spcAft>
                <a:spcPts val="200"/>
              </a:spcAft>
              <a:buFont typeface="Arial" panose="020B0604020202020204" pitchFamily="34" charset="0"/>
              <a:buChar char="•"/>
            </a:pPr>
            <a:r>
              <a:rPr lang="en-US" sz="1800" b="1" dirty="0">
                <a:effectLst/>
                <a:latin typeface="Times New Roman" panose="02020603050405020304" pitchFamily="18" charset="0"/>
                <a:ea typeface="Arial" panose="020B0604020202020204" pitchFamily="34" charset="0"/>
              </a:rPr>
              <a:t>index.js</a:t>
            </a:r>
          </a:p>
          <a:p>
            <a:pPr marL="285750" marR="0" indent="-285750" algn="just">
              <a:lnSpc>
                <a:spcPct val="107000"/>
              </a:lnSpc>
              <a:spcBef>
                <a:spcPts val="0"/>
              </a:spcBef>
              <a:spcAft>
                <a:spcPts val="200"/>
              </a:spcAft>
              <a:buFont typeface="Arial" panose="020B0604020202020204" pitchFamily="34" charset="0"/>
              <a:buChar char="•"/>
            </a:pPr>
            <a:r>
              <a:rPr lang="en-US" sz="1800" b="1" dirty="0">
                <a:effectLst/>
                <a:latin typeface="Times New Roman" panose="02020603050405020304" pitchFamily="18" charset="0"/>
                <a:ea typeface="Arial" panose="020B0604020202020204" pitchFamily="34" charset="0"/>
              </a:rPr>
              <a:t>/Public</a:t>
            </a:r>
            <a:endParaRPr lang="en-US" sz="1800" b="1" dirty="0">
              <a:latin typeface="Times New Roman" panose="02020603050405020304" pitchFamily="18" charset="0"/>
              <a:ea typeface="Arial" panose="020B0604020202020204" pitchFamily="34" charset="0"/>
            </a:endParaRPr>
          </a:p>
          <a:p>
            <a:pPr marL="285750" marR="0" indent="-285750" algn="just">
              <a:lnSpc>
                <a:spcPct val="107000"/>
              </a:lnSpc>
              <a:spcBef>
                <a:spcPts val="0"/>
              </a:spcBef>
              <a:spcAft>
                <a:spcPts val="200"/>
              </a:spcAft>
              <a:buFont typeface="Arial" panose="020B0604020202020204" pitchFamily="34" charset="0"/>
              <a:buChar char="•"/>
            </a:pPr>
            <a:r>
              <a:rPr lang="en-US" sz="1800" b="1" dirty="0">
                <a:effectLst/>
                <a:latin typeface="Times New Roman" panose="02020603050405020304" pitchFamily="18" charset="0"/>
                <a:ea typeface="Arial" panose="020B0604020202020204" pitchFamily="34" charset="0"/>
              </a:rPr>
              <a:t>/components</a:t>
            </a:r>
          </a:p>
          <a:p>
            <a:pPr marL="285750" marR="0" indent="-285750" algn="just">
              <a:lnSpc>
                <a:spcPct val="107000"/>
              </a:lnSpc>
              <a:spcBef>
                <a:spcPts val="0"/>
              </a:spcBef>
              <a:spcAft>
                <a:spcPts val="200"/>
              </a:spcAft>
              <a:buFont typeface="Arial" panose="020B0604020202020204" pitchFamily="34" charset="0"/>
              <a:buChar char="•"/>
            </a:pPr>
            <a:r>
              <a:rPr lang="en-US" sz="1800" b="1" dirty="0">
                <a:effectLst/>
                <a:latin typeface="Times New Roman" panose="02020603050405020304" pitchFamily="18" charset="0"/>
                <a:ea typeface="Arial" panose="020B0604020202020204" pitchFamily="34" charset="0"/>
              </a:rPr>
              <a:t>/styles</a:t>
            </a:r>
            <a:endParaRPr lang="en-US" sz="1800" b="1" dirty="0">
              <a:latin typeface="Times New Roman" panose="02020603050405020304" pitchFamily="18" charset="0"/>
              <a:ea typeface="Arial" panose="020B0604020202020204" pitchFamily="34" charset="0"/>
            </a:endParaRPr>
          </a:p>
          <a:p>
            <a:pPr marL="285750" marR="0" indent="-285750" algn="just">
              <a:lnSpc>
                <a:spcPct val="107000"/>
              </a:lnSpc>
              <a:spcBef>
                <a:spcPts val="0"/>
              </a:spcBef>
              <a:spcAft>
                <a:spcPts val="200"/>
              </a:spcAft>
              <a:buFont typeface="Arial" panose="020B0604020202020204" pitchFamily="34" charset="0"/>
              <a:buChar char="•"/>
            </a:pPr>
            <a:r>
              <a:rPr lang="en-US" sz="1800" b="1" dirty="0">
                <a:effectLst/>
                <a:latin typeface="Times New Roman" panose="02020603050405020304" pitchFamily="18" charset="0"/>
                <a:ea typeface="Arial" panose="020B0604020202020204" pitchFamily="34" charset="0"/>
              </a:rPr>
              <a:t>/</a:t>
            </a:r>
            <a:r>
              <a:rPr lang="en-US" sz="1800" b="1" dirty="0" err="1">
                <a:effectLst/>
                <a:latin typeface="Times New Roman" panose="02020603050405020304" pitchFamily="18" charset="0"/>
                <a:ea typeface="Arial" panose="020B0604020202020204" pitchFamily="34" charset="0"/>
              </a:rPr>
              <a:t>api</a:t>
            </a:r>
            <a:endParaRPr lang="en-US" sz="1800" b="1" dirty="0">
              <a:effectLst/>
              <a:latin typeface="Times New Roman" panose="02020603050405020304" pitchFamily="18" charset="0"/>
              <a:ea typeface="Arial" panose="020B0604020202020204" pitchFamily="34" charset="0"/>
            </a:endParaRPr>
          </a:p>
          <a:p>
            <a:pPr marL="285750" marR="0" indent="-285750" algn="just">
              <a:lnSpc>
                <a:spcPct val="107000"/>
              </a:lnSpc>
              <a:spcBef>
                <a:spcPts val="0"/>
              </a:spcBef>
              <a:spcAft>
                <a:spcPts val="200"/>
              </a:spcAft>
              <a:buFont typeface="Arial" panose="020B0604020202020204" pitchFamily="34" charset="0"/>
              <a:buChar char="•"/>
            </a:pPr>
            <a:r>
              <a:rPr lang="en-US" sz="1800" b="1" dirty="0" err="1">
                <a:effectLst/>
                <a:latin typeface="Times New Roman" panose="02020603050405020304" pitchFamily="18" charset="0"/>
                <a:ea typeface="Arial" panose="020B0604020202020204" pitchFamily="34" charset="0"/>
              </a:rPr>
              <a:t>package.json</a:t>
            </a:r>
            <a:endParaRPr lang="en-US" sz="1800" b="1" dirty="0">
              <a:effectLst/>
              <a:latin typeface="Times New Roman" panose="02020603050405020304" pitchFamily="18" charset="0"/>
              <a:ea typeface="Arial" panose="020B0604020202020204" pitchFamily="34" charset="0"/>
            </a:endParaRPr>
          </a:p>
          <a:p>
            <a:pPr marL="285750" marR="0" indent="-285750" algn="just">
              <a:lnSpc>
                <a:spcPct val="107000"/>
              </a:lnSpc>
              <a:spcBef>
                <a:spcPts val="0"/>
              </a:spcBef>
              <a:spcAft>
                <a:spcPts val="200"/>
              </a:spcAft>
              <a:buFont typeface="Arial" panose="020B0604020202020204" pitchFamily="34" charset="0"/>
              <a:buChar char="•"/>
            </a:pPr>
            <a:r>
              <a:rPr lang="en-US" sz="1800" b="1" dirty="0" err="1">
                <a:effectLst/>
                <a:latin typeface="Times New Roman" panose="02020603050405020304" pitchFamily="18" charset="0"/>
                <a:ea typeface="Arial" panose="020B0604020202020204" pitchFamily="34" charset="0"/>
              </a:rPr>
              <a:t>Các</a:t>
            </a:r>
            <a:r>
              <a:rPr lang="en-US" sz="1800" b="1" dirty="0">
                <a:effectLst/>
                <a:latin typeface="Times New Roman" panose="02020603050405020304" pitchFamily="18" charset="0"/>
                <a:ea typeface="Arial" panose="020B0604020202020204" pitchFamily="34" charset="0"/>
              </a:rPr>
              <a:t> </a:t>
            </a:r>
            <a:r>
              <a:rPr lang="en-US" sz="1800" b="1" dirty="0" err="1">
                <a:effectLst/>
                <a:latin typeface="Times New Roman" panose="02020603050405020304" pitchFamily="18" charset="0"/>
                <a:ea typeface="Arial" panose="020B0604020202020204" pitchFamily="34" charset="0"/>
              </a:rPr>
              <a:t>tệp</a:t>
            </a:r>
            <a:r>
              <a:rPr lang="en-US" sz="1800" b="1" dirty="0">
                <a:effectLst/>
                <a:latin typeface="Times New Roman" panose="02020603050405020304" pitchFamily="18" charset="0"/>
                <a:ea typeface="Arial" panose="020B0604020202020204" pitchFamily="34" charset="0"/>
              </a:rPr>
              <a:t> </a:t>
            </a:r>
            <a:r>
              <a:rPr lang="en-US" sz="1800" b="1" dirty="0" err="1">
                <a:effectLst/>
                <a:latin typeface="Times New Roman" panose="02020603050405020304" pitchFamily="18" charset="0"/>
                <a:ea typeface="Arial" panose="020B0604020202020204" pitchFamily="34" charset="0"/>
              </a:rPr>
              <a:t>khác</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290" name="Google Shape;290;p32"/>
          <p:cNvSpPr txBox="1"/>
          <p:nvPr/>
        </p:nvSpPr>
        <p:spPr>
          <a:xfrm>
            <a:off x="971516" y="103182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pic>
        <p:nvPicPr>
          <p:cNvPr id="2" name="Picture 1">
            <a:extLst>
              <a:ext uri="{FF2B5EF4-FFF2-40B4-BE49-F238E27FC236}">
                <a16:creationId xmlns:a16="http://schemas.microsoft.com/office/drawing/2014/main" id="{E5985A5D-2AC8-1FA0-046B-5359DADBC3A0}"/>
              </a:ext>
            </a:extLst>
          </p:cNvPr>
          <p:cNvPicPr>
            <a:picLocks noChangeAspect="1"/>
          </p:cNvPicPr>
          <p:nvPr/>
        </p:nvPicPr>
        <p:blipFill>
          <a:blip r:embed="rId3"/>
          <a:stretch>
            <a:fillRect/>
          </a:stretch>
        </p:blipFill>
        <p:spPr>
          <a:xfrm>
            <a:off x="5073600" y="1114185"/>
            <a:ext cx="2595066" cy="3128542"/>
          </a:xfrm>
          <a:prstGeom prst="rect">
            <a:avLst/>
          </a:prstGeom>
        </p:spPr>
      </p:pic>
    </p:spTree>
    <p:extLst>
      <p:ext uri="{BB962C8B-B14F-4D97-AF65-F5344CB8AC3E}">
        <p14:creationId xmlns:p14="http://schemas.microsoft.com/office/powerpoint/2010/main" val="2003895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837987" y="1291940"/>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234992" y="1620175"/>
            <a:ext cx="4019509" cy="1479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Chi </a:t>
            </a:r>
            <a:r>
              <a:rPr lang="en-US" sz="4000" dirty="0" err="1"/>
              <a:t>tiết</a:t>
            </a:r>
            <a:r>
              <a:rPr lang="en-US" sz="4000" dirty="0"/>
              <a:t> code</a:t>
            </a:r>
            <a:br>
              <a:rPr lang="en-US" sz="4000" dirty="0"/>
            </a:br>
            <a:r>
              <a:rPr lang="en-US" sz="4000" dirty="0" err="1"/>
              <a:t>và</a:t>
            </a:r>
            <a:r>
              <a:rPr lang="en-US" sz="4000" dirty="0"/>
              <a:t> </a:t>
            </a:r>
            <a:r>
              <a:rPr lang="en-US" sz="4000" dirty="0" err="1"/>
              <a:t>đóng</a:t>
            </a:r>
            <a:r>
              <a:rPr lang="en-US" sz="4000" dirty="0"/>
              <a:t> </a:t>
            </a:r>
            <a:r>
              <a:rPr lang="en-US" sz="4000" dirty="0" err="1"/>
              <a:t>góp</a:t>
            </a:r>
            <a:r>
              <a:rPr lang="en-US" sz="4000" dirty="0"/>
              <a:t> </a:t>
            </a:r>
            <a:r>
              <a:rPr lang="en-US" sz="4000" dirty="0" err="1"/>
              <a:t>mới</a:t>
            </a:r>
            <a:br>
              <a:rPr lang="en-US" dirty="0"/>
            </a:br>
            <a:endParaRPr dirty="0"/>
          </a:p>
        </p:txBody>
      </p:sp>
      <p:sp>
        <p:nvSpPr>
          <p:cNvPr id="275" name="Google Shape;275;p31"/>
          <p:cNvSpPr txBox="1">
            <a:spLocks noGrp="1"/>
          </p:cNvSpPr>
          <p:nvPr>
            <p:ph type="title" idx="2"/>
          </p:nvPr>
        </p:nvSpPr>
        <p:spPr>
          <a:xfrm>
            <a:off x="6005774" y="1604250"/>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Pitch Deck</a:t>
            </a:r>
            <a:endParaRPr sz="1000">
              <a:solidFill>
                <a:schemeClr val="dk1"/>
              </a:solidFill>
              <a:latin typeface="Source Code Pro"/>
              <a:ea typeface="Source Code Pro"/>
              <a:cs typeface="Source Code Pro"/>
              <a:sym typeface="Source Code Pro"/>
            </a:endParaRP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4012635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12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&lt;/ </a:t>
            </a:r>
            <a:r>
              <a:rPr lang="en-US" sz="2800" dirty="0" err="1">
                <a:solidFill>
                  <a:schemeClr val="tx1"/>
                </a:solidFill>
              </a:rPr>
              <a:t>Sử</a:t>
            </a:r>
            <a:r>
              <a:rPr lang="en-US" sz="2800" dirty="0">
                <a:solidFill>
                  <a:schemeClr val="tx1"/>
                </a:solidFill>
              </a:rPr>
              <a:t> </a:t>
            </a:r>
            <a:r>
              <a:rPr lang="en-US" sz="2800" dirty="0" err="1">
                <a:solidFill>
                  <a:schemeClr val="tx1"/>
                </a:solidFill>
              </a:rPr>
              <a:t>dụng</a:t>
            </a:r>
            <a:r>
              <a:rPr lang="en-US" sz="2800" dirty="0">
                <a:solidFill>
                  <a:schemeClr val="tx1"/>
                </a:solidFill>
              </a:rPr>
              <a:t> </a:t>
            </a:r>
            <a:r>
              <a:rPr lang="en-US" sz="2800" dirty="0" err="1">
                <a:solidFill>
                  <a:schemeClr val="tx1"/>
                </a:solidFill>
              </a:rPr>
              <a:t>child_process</a:t>
            </a:r>
            <a:r>
              <a:rPr lang="en-US" sz="2800" dirty="0">
                <a:solidFill>
                  <a:schemeClr val="tx1"/>
                </a:solidFill>
              </a:rPr>
              <a:t> </a:t>
            </a:r>
            <a:r>
              <a:rPr lang="en-US" sz="2800" dirty="0" err="1">
                <a:solidFill>
                  <a:schemeClr val="tx1"/>
                </a:solidFill>
              </a:rPr>
              <a:t>trong</a:t>
            </a:r>
            <a:r>
              <a:rPr lang="en-US" sz="2800" dirty="0">
                <a:solidFill>
                  <a:schemeClr val="tx1"/>
                </a:solidFill>
              </a:rPr>
              <a:t> terminal </a:t>
            </a:r>
            <a:r>
              <a:rPr lang="en-US" sz="2800" dirty="0" err="1">
                <a:solidFill>
                  <a:schemeClr val="tx1"/>
                </a:solidFill>
              </a:rPr>
              <a:t>thông</a:t>
            </a:r>
            <a:r>
              <a:rPr lang="en-US" sz="2800" dirty="0">
                <a:solidFill>
                  <a:schemeClr val="tx1"/>
                </a:solidFill>
              </a:rPr>
              <a:t> </a:t>
            </a:r>
            <a:r>
              <a:rPr lang="en-US" sz="2800" dirty="0" err="1">
                <a:solidFill>
                  <a:schemeClr val="tx1"/>
                </a:solidFill>
              </a:rPr>
              <a:t>thường</a:t>
            </a:r>
            <a:r>
              <a:rPr lang="en-US" sz="2800" dirty="0">
                <a:solidFill>
                  <a:schemeClr val="tx1"/>
                </a:solidFill>
              </a:rPr>
              <a:t> </a:t>
            </a:r>
          </a:p>
        </p:txBody>
      </p:sp>
      <p:sp>
        <p:nvSpPr>
          <p:cNvPr id="287" name="Google Shape;287;p32"/>
          <p:cNvSpPr txBox="1">
            <a:spLocks noGrp="1"/>
          </p:cNvSpPr>
          <p:nvPr>
            <p:ph type="subTitle" idx="1"/>
          </p:nvPr>
        </p:nvSpPr>
        <p:spPr>
          <a:xfrm>
            <a:off x="1451507" y="1673828"/>
            <a:ext cx="4448361" cy="2042217"/>
          </a:xfrm>
          <a:prstGeom prst="rect">
            <a:avLst/>
          </a:prstGeom>
        </p:spPr>
        <p:txBody>
          <a:bodyPr spcFirstLastPara="1" wrap="square" lIns="91425" tIns="91425" rIns="91425" bIns="91425" anchor="t" anchorCtr="0">
            <a:noAutofit/>
          </a:bodyPr>
          <a:lstStyle/>
          <a:p>
            <a:pPr marL="0" indent="0"/>
            <a:r>
              <a:rPr lang="en-US" sz="1800" dirty="0"/>
              <a:t>	</a:t>
            </a:r>
            <a:endParaRPr lang="vi-VN" sz="1800" dirty="0"/>
          </a:p>
        </p:txBody>
      </p:sp>
      <p:sp>
        <p:nvSpPr>
          <p:cNvPr id="290" name="Google Shape;290;p32"/>
          <p:cNvSpPr txBox="1"/>
          <p:nvPr/>
        </p:nvSpPr>
        <p:spPr>
          <a:xfrm>
            <a:off x="2062650" y="103182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pic>
        <p:nvPicPr>
          <p:cNvPr id="3" name="Picture 2">
            <a:extLst>
              <a:ext uri="{FF2B5EF4-FFF2-40B4-BE49-F238E27FC236}">
                <a16:creationId xmlns:a16="http://schemas.microsoft.com/office/drawing/2014/main" id="{FF1EE320-B249-C172-AEC9-9FAC5A59F74A}"/>
              </a:ext>
            </a:extLst>
          </p:cNvPr>
          <p:cNvPicPr>
            <a:picLocks noChangeAspect="1"/>
          </p:cNvPicPr>
          <p:nvPr/>
        </p:nvPicPr>
        <p:blipFill>
          <a:blip r:embed="rId3"/>
          <a:stretch>
            <a:fillRect/>
          </a:stretch>
        </p:blipFill>
        <p:spPr>
          <a:xfrm>
            <a:off x="719988" y="1865936"/>
            <a:ext cx="6336138" cy="1214700"/>
          </a:xfrm>
          <a:prstGeom prst="rect">
            <a:avLst/>
          </a:prstGeom>
        </p:spPr>
      </p:pic>
    </p:spTree>
    <p:extLst>
      <p:ext uri="{BB962C8B-B14F-4D97-AF65-F5344CB8AC3E}">
        <p14:creationId xmlns:p14="http://schemas.microsoft.com/office/powerpoint/2010/main" val="3620105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12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&lt;/ </a:t>
            </a:r>
            <a:r>
              <a:rPr lang="en-US" sz="2800" dirty="0" err="1">
                <a:solidFill>
                  <a:schemeClr val="tx1"/>
                </a:solidFill>
              </a:rPr>
              <a:t>Kết</a:t>
            </a:r>
            <a:r>
              <a:rPr lang="en-US" sz="2800" dirty="0">
                <a:solidFill>
                  <a:schemeClr val="tx1"/>
                </a:solidFill>
              </a:rPr>
              <a:t> </a:t>
            </a:r>
            <a:r>
              <a:rPr lang="en-US" sz="2800" dirty="0" err="1">
                <a:solidFill>
                  <a:schemeClr val="tx1"/>
                </a:solidFill>
              </a:rPr>
              <a:t>quả</a:t>
            </a:r>
            <a:endParaRPr lang="en-US" sz="2800" dirty="0">
              <a:solidFill>
                <a:schemeClr val="tx1"/>
              </a:solidFill>
            </a:endParaRPr>
          </a:p>
        </p:txBody>
      </p:sp>
      <p:sp>
        <p:nvSpPr>
          <p:cNvPr id="287" name="Google Shape;287;p32"/>
          <p:cNvSpPr txBox="1">
            <a:spLocks noGrp="1"/>
          </p:cNvSpPr>
          <p:nvPr>
            <p:ph type="subTitle" idx="1"/>
          </p:nvPr>
        </p:nvSpPr>
        <p:spPr>
          <a:xfrm>
            <a:off x="1451507" y="1673828"/>
            <a:ext cx="4448361" cy="2042217"/>
          </a:xfrm>
          <a:prstGeom prst="rect">
            <a:avLst/>
          </a:prstGeom>
        </p:spPr>
        <p:txBody>
          <a:bodyPr spcFirstLastPara="1" wrap="square" lIns="91425" tIns="91425" rIns="91425" bIns="91425" anchor="t" anchorCtr="0">
            <a:noAutofit/>
          </a:bodyPr>
          <a:lstStyle/>
          <a:p>
            <a:pPr marL="0" indent="0"/>
            <a:r>
              <a:rPr lang="en-US" sz="1800" dirty="0"/>
              <a:t>	</a:t>
            </a:r>
            <a:endParaRPr lang="vi-VN" sz="1800" dirty="0"/>
          </a:p>
        </p:txBody>
      </p:sp>
      <p:sp>
        <p:nvSpPr>
          <p:cNvPr id="290" name="Google Shape;290;p32"/>
          <p:cNvSpPr txBox="1"/>
          <p:nvPr/>
        </p:nvSpPr>
        <p:spPr>
          <a:xfrm>
            <a:off x="2458887" y="517457"/>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300" dirty="0">
                <a:solidFill>
                  <a:schemeClr val="accent2"/>
                </a:solidFill>
              </a:rPr>
              <a:t>/&gt;</a:t>
            </a:r>
            <a:r>
              <a:rPr lang="en" sz="3300" dirty="0">
                <a:solidFill>
                  <a:schemeClr val="dk1"/>
                </a:solidFill>
              </a:rPr>
              <a:t> **</a:t>
            </a:r>
            <a:endParaRPr sz="3300" dirty="0">
              <a:solidFill>
                <a:schemeClr val="accent1"/>
              </a:solidFill>
            </a:endParaRPr>
          </a:p>
        </p:txBody>
      </p:sp>
      <p:pic>
        <p:nvPicPr>
          <p:cNvPr id="2" name="Picture 1">
            <a:extLst>
              <a:ext uri="{FF2B5EF4-FFF2-40B4-BE49-F238E27FC236}">
                <a16:creationId xmlns:a16="http://schemas.microsoft.com/office/drawing/2014/main" id="{76FE2DCF-1E0F-EFFB-A22A-37A50C8DAEAA}"/>
              </a:ext>
            </a:extLst>
          </p:cNvPr>
          <p:cNvPicPr>
            <a:picLocks noChangeAspect="1"/>
          </p:cNvPicPr>
          <p:nvPr/>
        </p:nvPicPr>
        <p:blipFill>
          <a:blip r:embed="rId3"/>
          <a:stretch>
            <a:fillRect/>
          </a:stretch>
        </p:blipFill>
        <p:spPr>
          <a:xfrm>
            <a:off x="795644" y="1217786"/>
            <a:ext cx="5760085" cy="2566035"/>
          </a:xfrm>
          <a:prstGeom prst="rect">
            <a:avLst/>
          </a:prstGeom>
        </p:spPr>
      </p:pic>
    </p:spTree>
    <p:extLst>
      <p:ext uri="{BB962C8B-B14F-4D97-AF65-F5344CB8AC3E}">
        <p14:creationId xmlns:p14="http://schemas.microsoft.com/office/powerpoint/2010/main" val="4123262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7626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&lt;/ </a:t>
            </a:r>
            <a:r>
              <a:rPr lang="en-US" sz="2800" dirty="0" err="1">
                <a:solidFill>
                  <a:schemeClr val="tx1"/>
                </a:solidFill>
              </a:rPr>
              <a:t>Sư</a:t>
            </a:r>
            <a:r>
              <a:rPr lang="en-US" sz="2800" dirty="0">
                <a:solidFill>
                  <a:schemeClr val="tx1"/>
                </a:solidFill>
              </a:rPr>
              <a:t> </a:t>
            </a:r>
            <a:r>
              <a:rPr lang="en-US" sz="2800" dirty="0" err="1">
                <a:solidFill>
                  <a:schemeClr val="tx1"/>
                </a:solidFill>
              </a:rPr>
              <a:t>dụng</a:t>
            </a:r>
            <a:r>
              <a:rPr lang="en-US" sz="2800" dirty="0">
                <a:solidFill>
                  <a:schemeClr val="tx1"/>
                </a:solidFill>
              </a:rPr>
              <a:t> </a:t>
            </a:r>
            <a:r>
              <a:rPr lang="en-US" sz="2800" dirty="0" err="1">
                <a:solidFill>
                  <a:schemeClr val="tx1"/>
                </a:solidFill>
              </a:rPr>
              <a:t>child_process</a:t>
            </a:r>
            <a:r>
              <a:rPr lang="en-US" sz="2800" dirty="0">
                <a:solidFill>
                  <a:schemeClr val="tx1"/>
                </a:solidFill>
              </a:rPr>
              <a:t> </a:t>
            </a:r>
            <a:r>
              <a:rPr lang="en-US" sz="2800" dirty="0" err="1">
                <a:solidFill>
                  <a:schemeClr val="tx1"/>
                </a:solidFill>
              </a:rPr>
              <a:t>trong</a:t>
            </a:r>
            <a:r>
              <a:rPr lang="en-US" sz="2800" dirty="0">
                <a:solidFill>
                  <a:schemeClr val="tx1"/>
                </a:solidFill>
              </a:rPr>
              <a:t> Next.js</a:t>
            </a:r>
          </a:p>
        </p:txBody>
      </p:sp>
      <p:sp>
        <p:nvSpPr>
          <p:cNvPr id="287" name="Google Shape;287;p32"/>
          <p:cNvSpPr txBox="1">
            <a:spLocks noGrp="1"/>
          </p:cNvSpPr>
          <p:nvPr>
            <p:ph type="subTitle" idx="1"/>
          </p:nvPr>
        </p:nvSpPr>
        <p:spPr>
          <a:xfrm>
            <a:off x="1451507" y="1673828"/>
            <a:ext cx="4448361" cy="2042217"/>
          </a:xfrm>
          <a:prstGeom prst="rect">
            <a:avLst/>
          </a:prstGeom>
        </p:spPr>
        <p:txBody>
          <a:bodyPr spcFirstLastPara="1" wrap="square" lIns="91425" tIns="91425" rIns="91425" bIns="91425" anchor="t" anchorCtr="0">
            <a:noAutofit/>
          </a:bodyPr>
          <a:lstStyle/>
          <a:p>
            <a:pPr marL="0" indent="0"/>
            <a:r>
              <a:rPr lang="en-US" sz="1800" dirty="0"/>
              <a:t>	</a:t>
            </a:r>
            <a:endParaRPr lang="vi-VN" sz="1800" dirty="0"/>
          </a:p>
        </p:txBody>
      </p:sp>
      <p:sp>
        <p:nvSpPr>
          <p:cNvPr id="290" name="Google Shape;290;p32"/>
          <p:cNvSpPr txBox="1"/>
          <p:nvPr/>
        </p:nvSpPr>
        <p:spPr>
          <a:xfrm>
            <a:off x="7282844" y="521997"/>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300" dirty="0">
                <a:solidFill>
                  <a:schemeClr val="accent2"/>
                </a:solidFill>
              </a:rPr>
              <a:t>/&gt;</a:t>
            </a:r>
            <a:r>
              <a:rPr lang="en" sz="3300" dirty="0">
                <a:solidFill>
                  <a:schemeClr val="dk1"/>
                </a:solidFill>
              </a:rPr>
              <a:t> **</a:t>
            </a:r>
            <a:endParaRPr sz="3300" dirty="0">
              <a:solidFill>
                <a:schemeClr val="accent1"/>
              </a:solidFill>
            </a:endParaRPr>
          </a:p>
        </p:txBody>
      </p:sp>
      <p:pic>
        <p:nvPicPr>
          <p:cNvPr id="4" name="Picture 3">
            <a:extLst>
              <a:ext uri="{FF2B5EF4-FFF2-40B4-BE49-F238E27FC236}">
                <a16:creationId xmlns:a16="http://schemas.microsoft.com/office/drawing/2014/main" id="{A404404D-7494-0961-993D-C1BFEA76C827}"/>
              </a:ext>
            </a:extLst>
          </p:cNvPr>
          <p:cNvPicPr>
            <a:picLocks noChangeAspect="1"/>
          </p:cNvPicPr>
          <p:nvPr/>
        </p:nvPicPr>
        <p:blipFill>
          <a:blip r:embed="rId3"/>
          <a:stretch>
            <a:fillRect/>
          </a:stretch>
        </p:blipFill>
        <p:spPr>
          <a:xfrm>
            <a:off x="531896" y="1163997"/>
            <a:ext cx="3603867" cy="3191997"/>
          </a:xfrm>
          <a:prstGeom prst="rect">
            <a:avLst/>
          </a:prstGeom>
        </p:spPr>
      </p:pic>
      <p:pic>
        <p:nvPicPr>
          <p:cNvPr id="6" name="Picture 5">
            <a:extLst>
              <a:ext uri="{FF2B5EF4-FFF2-40B4-BE49-F238E27FC236}">
                <a16:creationId xmlns:a16="http://schemas.microsoft.com/office/drawing/2014/main" id="{10B9DAA1-963D-CF7F-6C2A-4B40D45FEEF3}"/>
              </a:ext>
            </a:extLst>
          </p:cNvPr>
          <p:cNvPicPr>
            <a:picLocks noChangeAspect="1"/>
          </p:cNvPicPr>
          <p:nvPr/>
        </p:nvPicPr>
        <p:blipFill rotWithShape="1">
          <a:blip r:embed="rId4"/>
          <a:srcRect r="7763"/>
          <a:stretch/>
        </p:blipFill>
        <p:spPr>
          <a:xfrm>
            <a:off x="4189040" y="1162706"/>
            <a:ext cx="4423040" cy="2256615"/>
          </a:xfrm>
          <a:prstGeom prst="rect">
            <a:avLst/>
          </a:prstGeom>
        </p:spPr>
      </p:pic>
    </p:spTree>
    <p:extLst>
      <p:ext uri="{BB962C8B-B14F-4D97-AF65-F5344CB8AC3E}">
        <p14:creationId xmlns:p14="http://schemas.microsoft.com/office/powerpoint/2010/main" val="349627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7626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&lt;/ </a:t>
            </a:r>
            <a:r>
              <a:rPr lang="en-US" sz="2800" dirty="0" err="1">
                <a:solidFill>
                  <a:schemeClr val="tx1"/>
                </a:solidFill>
              </a:rPr>
              <a:t>Sư</a:t>
            </a:r>
            <a:r>
              <a:rPr lang="en-US" sz="2800" dirty="0">
                <a:solidFill>
                  <a:schemeClr val="tx1"/>
                </a:solidFill>
              </a:rPr>
              <a:t> </a:t>
            </a:r>
            <a:r>
              <a:rPr lang="en-US" sz="2800" dirty="0" err="1">
                <a:solidFill>
                  <a:schemeClr val="tx1"/>
                </a:solidFill>
              </a:rPr>
              <a:t>dụng</a:t>
            </a:r>
            <a:r>
              <a:rPr lang="en-US" sz="2800" dirty="0">
                <a:solidFill>
                  <a:schemeClr val="tx1"/>
                </a:solidFill>
              </a:rPr>
              <a:t> </a:t>
            </a:r>
            <a:r>
              <a:rPr lang="en-US" sz="2800" dirty="0" err="1">
                <a:solidFill>
                  <a:schemeClr val="tx1"/>
                </a:solidFill>
              </a:rPr>
              <a:t>child_process</a:t>
            </a:r>
            <a:r>
              <a:rPr lang="en-US" sz="2800" dirty="0">
                <a:solidFill>
                  <a:schemeClr val="tx1"/>
                </a:solidFill>
              </a:rPr>
              <a:t> </a:t>
            </a:r>
            <a:r>
              <a:rPr lang="en-US" sz="2800" dirty="0" err="1">
                <a:solidFill>
                  <a:schemeClr val="tx1"/>
                </a:solidFill>
              </a:rPr>
              <a:t>trong</a:t>
            </a:r>
            <a:r>
              <a:rPr lang="en-US" sz="2800" dirty="0">
                <a:solidFill>
                  <a:schemeClr val="tx1"/>
                </a:solidFill>
              </a:rPr>
              <a:t> Next.js</a:t>
            </a:r>
          </a:p>
        </p:txBody>
      </p:sp>
      <p:sp>
        <p:nvSpPr>
          <p:cNvPr id="287" name="Google Shape;287;p32"/>
          <p:cNvSpPr txBox="1">
            <a:spLocks noGrp="1"/>
          </p:cNvSpPr>
          <p:nvPr>
            <p:ph type="subTitle" idx="1"/>
          </p:nvPr>
        </p:nvSpPr>
        <p:spPr>
          <a:xfrm>
            <a:off x="1451507" y="1673828"/>
            <a:ext cx="4448361" cy="2042217"/>
          </a:xfrm>
          <a:prstGeom prst="rect">
            <a:avLst/>
          </a:prstGeom>
        </p:spPr>
        <p:txBody>
          <a:bodyPr spcFirstLastPara="1" wrap="square" lIns="91425" tIns="91425" rIns="91425" bIns="91425" anchor="t" anchorCtr="0">
            <a:noAutofit/>
          </a:bodyPr>
          <a:lstStyle/>
          <a:p>
            <a:pPr marL="0" indent="0"/>
            <a:r>
              <a:rPr lang="en-US" sz="1800" dirty="0"/>
              <a:t>	</a:t>
            </a:r>
            <a:endParaRPr lang="vi-VN" sz="1800" dirty="0"/>
          </a:p>
        </p:txBody>
      </p:sp>
      <p:sp>
        <p:nvSpPr>
          <p:cNvPr id="290" name="Google Shape;290;p32"/>
          <p:cNvSpPr txBox="1"/>
          <p:nvPr/>
        </p:nvSpPr>
        <p:spPr>
          <a:xfrm>
            <a:off x="7282844" y="521997"/>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300" dirty="0">
                <a:solidFill>
                  <a:schemeClr val="accent2"/>
                </a:solidFill>
              </a:rPr>
              <a:t>/&gt;</a:t>
            </a:r>
            <a:r>
              <a:rPr lang="en" sz="3300" dirty="0">
                <a:solidFill>
                  <a:schemeClr val="dk1"/>
                </a:solidFill>
              </a:rPr>
              <a:t> **</a:t>
            </a:r>
            <a:endParaRPr sz="3300" dirty="0">
              <a:solidFill>
                <a:schemeClr val="accent1"/>
              </a:solidFill>
            </a:endParaRPr>
          </a:p>
        </p:txBody>
      </p:sp>
      <p:pic>
        <p:nvPicPr>
          <p:cNvPr id="3" name="Picture 2">
            <a:extLst>
              <a:ext uri="{FF2B5EF4-FFF2-40B4-BE49-F238E27FC236}">
                <a16:creationId xmlns:a16="http://schemas.microsoft.com/office/drawing/2014/main" id="{FAC9D0B9-8E57-C758-F780-F8CD16760340}"/>
              </a:ext>
            </a:extLst>
          </p:cNvPr>
          <p:cNvPicPr>
            <a:picLocks noChangeAspect="1"/>
          </p:cNvPicPr>
          <p:nvPr/>
        </p:nvPicPr>
        <p:blipFill rotWithShape="1">
          <a:blip r:embed="rId3"/>
          <a:srcRect l="1" r="5881" b="6418"/>
          <a:stretch/>
        </p:blipFill>
        <p:spPr>
          <a:xfrm>
            <a:off x="499892" y="1480617"/>
            <a:ext cx="8144216" cy="2042217"/>
          </a:xfrm>
          <a:prstGeom prst="rect">
            <a:avLst/>
          </a:prstGeom>
        </p:spPr>
      </p:pic>
    </p:spTree>
    <p:extLst>
      <p:ext uri="{BB962C8B-B14F-4D97-AF65-F5344CB8AC3E}">
        <p14:creationId xmlns:p14="http://schemas.microsoft.com/office/powerpoint/2010/main" val="1585464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7626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&lt;/ </a:t>
            </a:r>
            <a:r>
              <a:rPr lang="en-US" sz="2800" dirty="0" err="1">
                <a:solidFill>
                  <a:schemeClr val="tx1"/>
                </a:solidFill>
              </a:rPr>
              <a:t>Sư</a:t>
            </a:r>
            <a:r>
              <a:rPr lang="en-US" sz="2800" dirty="0">
                <a:solidFill>
                  <a:schemeClr val="tx1"/>
                </a:solidFill>
              </a:rPr>
              <a:t> </a:t>
            </a:r>
            <a:r>
              <a:rPr lang="en-US" sz="2800" dirty="0" err="1">
                <a:solidFill>
                  <a:schemeClr val="tx1"/>
                </a:solidFill>
              </a:rPr>
              <a:t>dụng</a:t>
            </a:r>
            <a:r>
              <a:rPr lang="en-US" sz="2800" dirty="0">
                <a:solidFill>
                  <a:schemeClr val="tx1"/>
                </a:solidFill>
              </a:rPr>
              <a:t> </a:t>
            </a:r>
            <a:r>
              <a:rPr lang="en-US" sz="2800" dirty="0" err="1">
                <a:solidFill>
                  <a:schemeClr val="tx1"/>
                </a:solidFill>
              </a:rPr>
              <a:t>child_process</a:t>
            </a:r>
            <a:r>
              <a:rPr lang="en-US" sz="2800" dirty="0">
                <a:solidFill>
                  <a:schemeClr val="tx1"/>
                </a:solidFill>
              </a:rPr>
              <a:t> </a:t>
            </a:r>
            <a:r>
              <a:rPr lang="en-US" sz="2800" dirty="0" err="1">
                <a:solidFill>
                  <a:schemeClr val="tx1"/>
                </a:solidFill>
              </a:rPr>
              <a:t>trong</a:t>
            </a:r>
            <a:r>
              <a:rPr lang="en-US" sz="2800" dirty="0">
                <a:solidFill>
                  <a:schemeClr val="tx1"/>
                </a:solidFill>
              </a:rPr>
              <a:t> Next.js</a:t>
            </a:r>
          </a:p>
        </p:txBody>
      </p:sp>
      <p:sp>
        <p:nvSpPr>
          <p:cNvPr id="287" name="Google Shape;287;p32"/>
          <p:cNvSpPr txBox="1">
            <a:spLocks noGrp="1"/>
          </p:cNvSpPr>
          <p:nvPr>
            <p:ph type="subTitle" idx="1"/>
          </p:nvPr>
        </p:nvSpPr>
        <p:spPr>
          <a:xfrm>
            <a:off x="1451507" y="1673828"/>
            <a:ext cx="4448361" cy="2042217"/>
          </a:xfrm>
          <a:prstGeom prst="rect">
            <a:avLst/>
          </a:prstGeom>
        </p:spPr>
        <p:txBody>
          <a:bodyPr spcFirstLastPara="1" wrap="square" lIns="91425" tIns="91425" rIns="91425" bIns="91425" anchor="t" anchorCtr="0">
            <a:noAutofit/>
          </a:bodyPr>
          <a:lstStyle/>
          <a:p>
            <a:pPr marL="0" indent="0"/>
            <a:r>
              <a:rPr lang="en-US" sz="1800" dirty="0"/>
              <a:t>	</a:t>
            </a:r>
            <a:endParaRPr lang="vi-VN" sz="1800" dirty="0"/>
          </a:p>
        </p:txBody>
      </p:sp>
      <p:sp>
        <p:nvSpPr>
          <p:cNvPr id="290" name="Google Shape;290;p32"/>
          <p:cNvSpPr txBox="1"/>
          <p:nvPr/>
        </p:nvSpPr>
        <p:spPr>
          <a:xfrm>
            <a:off x="7282844" y="521997"/>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300" dirty="0">
                <a:solidFill>
                  <a:schemeClr val="accent2"/>
                </a:solidFill>
              </a:rPr>
              <a:t>/&gt;</a:t>
            </a:r>
            <a:r>
              <a:rPr lang="en" sz="3300" dirty="0">
                <a:solidFill>
                  <a:schemeClr val="dk1"/>
                </a:solidFill>
              </a:rPr>
              <a:t> **</a:t>
            </a:r>
            <a:endParaRPr sz="3300" dirty="0">
              <a:solidFill>
                <a:schemeClr val="accent1"/>
              </a:solidFill>
            </a:endParaRPr>
          </a:p>
        </p:txBody>
      </p:sp>
      <p:pic>
        <p:nvPicPr>
          <p:cNvPr id="4" name="Picture 3">
            <a:extLst>
              <a:ext uri="{FF2B5EF4-FFF2-40B4-BE49-F238E27FC236}">
                <a16:creationId xmlns:a16="http://schemas.microsoft.com/office/drawing/2014/main" id="{E7232B8C-9069-AB26-2200-AA1EE51315E6}"/>
              </a:ext>
            </a:extLst>
          </p:cNvPr>
          <p:cNvPicPr>
            <a:picLocks noChangeAspect="1"/>
          </p:cNvPicPr>
          <p:nvPr/>
        </p:nvPicPr>
        <p:blipFill>
          <a:blip r:embed="rId3"/>
          <a:stretch>
            <a:fillRect/>
          </a:stretch>
        </p:blipFill>
        <p:spPr>
          <a:xfrm>
            <a:off x="1014988" y="1098817"/>
            <a:ext cx="4150146" cy="3400276"/>
          </a:xfrm>
          <a:prstGeom prst="rect">
            <a:avLst/>
          </a:prstGeom>
        </p:spPr>
      </p:pic>
    </p:spTree>
    <p:extLst>
      <p:ext uri="{BB962C8B-B14F-4D97-AF65-F5344CB8AC3E}">
        <p14:creationId xmlns:p14="http://schemas.microsoft.com/office/powerpoint/2010/main" val="753728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12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&lt;/ </a:t>
            </a:r>
            <a:r>
              <a:rPr lang="en-US" sz="2800" dirty="0" err="1">
                <a:solidFill>
                  <a:schemeClr val="tx1"/>
                </a:solidFill>
              </a:rPr>
              <a:t>Kết</a:t>
            </a:r>
            <a:r>
              <a:rPr lang="en-US" sz="2800" dirty="0">
                <a:solidFill>
                  <a:schemeClr val="tx1"/>
                </a:solidFill>
              </a:rPr>
              <a:t> </a:t>
            </a:r>
            <a:r>
              <a:rPr lang="en-US" sz="2800" dirty="0" err="1">
                <a:solidFill>
                  <a:schemeClr val="tx1"/>
                </a:solidFill>
              </a:rPr>
              <a:t>quả</a:t>
            </a:r>
            <a:endParaRPr lang="en-US" sz="2800" dirty="0">
              <a:solidFill>
                <a:schemeClr val="tx1"/>
              </a:solidFill>
            </a:endParaRPr>
          </a:p>
        </p:txBody>
      </p:sp>
      <p:sp>
        <p:nvSpPr>
          <p:cNvPr id="287" name="Google Shape;287;p32"/>
          <p:cNvSpPr txBox="1">
            <a:spLocks noGrp="1"/>
          </p:cNvSpPr>
          <p:nvPr>
            <p:ph type="subTitle" idx="1"/>
          </p:nvPr>
        </p:nvSpPr>
        <p:spPr>
          <a:xfrm>
            <a:off x="1451507" y="1673828"/>
            <a:ext cx="4448361" cy="2042217"/>
          </a:xfrm>
          <a:prstGeom prst="rect">
            <a:avLst/>
          </a:prstGeom>
        </p:spPr>
        <p:txBody>
          <a:bodyPr spcFirstLastPara="1" wrap="square" lIns="91425" tIns="91425" rIns="91425" bIns="91425" anchor="t" anchorCtr="0">
            <a:noAutofit/>
          </a:bodyPr>
          <a:lstStyle/>
          <a:p>
            <a:pPr marL="0" indent="0"/>
            <a:r>
              <a:rPr lang="en-US" sz="1800" dirty="0"/>
              <a:t>	</a:t>
            </a:r>
            <a:endParaRPr lang="vi-VN" sz="1800" dirty="0"/>
          </a:p>
        </p:txBody>
      </p:sp>
      <p:sp>
        <p:nvSpPr>
          <p:cNvPr id="290" name="Google Shape;290;p32"/>
          <p:cNvSpPr txBox="1"/>
          <p:nvPr/>
        </p:nvSpPr>
        <p:spPr>
          <a:xfrm>
            <a:off x="2458887" y="517457"/>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300" dirty="0">
                <a:solidFill>
                  <a:schemeClr val="accent2"/>
                </a:solidFill>
              </a:rPr>
              <a:t>/&gt;</a:t>
            </a:r>
            <a:r>
              <a:rPr lang="en" sz="3300" dirty="0">
                <a:solidFill>
                  <a:schemeClr val="dk1"/>
                </a:solidFill>
              </a:rPr>
              <a:t> **</a:t>
            </a:r>
            <a:endParaRPr sz="3300" dirty="0">
              <a:solidFill>
                <a:schemeClr val="accent1"/>
              </a:solidFill>
            </a:endParaRPr>
          </a:p>
        </p:txBody>
      </p:sp>
      <p:pic>
        <p:nvPicPr>
          <p:cNvPr id="4" name="Picture 3">
            <a:extLst>
              <a:ext uri="{FF2B5EF4-FFF2-40B4-BE49-F238E27FC236}">
                <a16:creationId xmlns:a16="http://schemas.microsoft.com/office/drawing/2014/main" id="{7016DF26-F8CD-326D-0F62-AF6A8C17F28E}"/>
              </a:ext>
            </a:extLst>
          </p:cNvPr>
          <p:cNvPicPr>
            <a:picLocks noChangeAspect="1"/>
          </p:cNvPicPr>
          <p:nvPr/>
        </p:nvPicPr>
        <p:blipFill rotWithShape="1">
          <a:blip r:embed="rId3"/>
          <a:srcRect b="23717"/>
          <a:stretch/>
        </p:blipFill>
        <p:spPr>
          <a:xfrm>
            <a:off x="1065442" y="1217786"/>
            <a:ext cx="4513165" cy="3130801"/>
          </a:xfrm>
          <a:prstGeom prst="rect">
            <a:avLst/>
          </a:prstGeom>
        </p:spPr>
      </p:pic>
    </p:spTree>
    <p:extLst>
      <p:ext uri="{BB962C8B-B14F-4D97-AF65-F5344CB8AC3E}">
        <p14:creationId xmlns:p14="http://schemas.microsoft.com/office/powerpoint/2010/main" val="1038596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837987" y="1291940"/>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234992" y="1620175"/>
            <a:ext cx="4019509" cy="1479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Demo</a:t>
            </a:r>
            <a:br>
              <a:rPr lang="en-US" dirty="0"/>
            </a:br>
            <a:endParaRPr dirty="0"/>
          </a:p>
        </p:txBody>
      </p:sp>
      <p:sp>
        <p:nvSpPr>
          <p:cNvPr id="275" name="Google Shape;275;p31"/>
          <p:cNvSpPr txBox="1">
            <a:spLocks noGrp="1"/>
          </p:cNvSpPr>
          <p:nvPr>
            <p:ph type="title" idx="2"/>
          </p:nvPr>
        </p:nvSpPr>
        <p:spPr>
          <a:xfrm>
            <a:off x="6005774" y="1604250"/>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Pitch Deck</a:t>
            </a:r>
            <a:endParaRPr sz="1000">
              <a:solidFill>
                <a:schemeClr val="dk1"/>
              </a:solidFill>
              <a:latin typeface="Source Code Pro"/>
              <a:ea typeface="Source Code Pro"/>
              <a:cs typeface="Source Code Pro"/>
              <a:sym typeface="Source Code Pro"/>
            </a:endParaRP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220462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045150" y="1866000"/>
            <a:ext cx="3943500"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Giới</a:t>
            </a:r>
            <a:r>
              <a:rPr lang="en-US" dirty="0"/>
              <a:t> </a:t>
            </a:r>
            <a:r>
              <a:rPr lang="en-US" dirty="0" err="1"/>
              <a:t>thiệu</a:t>
            </a:r>
            <a:r>
              <a:rPr lang="en-US" dirty="0"/>
              <a:t> </a:t>
            </a: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Pitch Deck</a:t>
            </a:r>
            <a:endParaRPr sz="1000">
              <a:solidFill>
                <a:schemeClr val="dk1"/>
              </a:solidFill>
              <a:latin typeface="Source Code Pro"/>
              <a:ea typeface="Source Code Pro"/>
              <a:cs typeface="Source Code Pro"/>
              <a:sym typeface="Source Code Pro"/>
            </a:endParaRP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endParaRPr dirty="0"/>
          </a:p>
        </p:txBody>
      </p:sp>
      <p:sp>
        <p:nvSpPr>
          <p:cNvPr id="287" name="Google Shape;287;p32"/>
          <p:cNvSpPr txBox="1">
            <a:spLocks noGrp="1"/>
          </p:cNvSpPr>
          <p:nvPr>
            <p:ph type="subTitle" idx="1"/>
          </p:nvPr>
        </p:nvSpPr>
        <p:spPr>
          <a:xfrm>
            <a:off x="845300" y="2039342"/>
            <a:ext cx="3415800" cy="10648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400" dirty="0"/>
              <a:t>Đề tài này tập trung vào việc thu thập thông tin về tiến trình của CPU bằng cách sử dụng một gói công cụ Node.js. </a:t>
            </a:r>
            <a:endParaRPr sz="1400" dirty="0"/>
          </a:p>
        </p:txBody>
      </p:sp>
      <p:sp>
        <p:nvSpPr>
          <p:cNvPr id="288" name="Google Shape;288;p32"/>
          <p:cNvSpPr txBox="1">
            <a:spLocks noGrp="1"/>
          </p:cNvSpPr>
          <p:nvPr>
            <p:ph type="subTitle" idx="2"/>
          </p:nvPr>
        </p:nvSpPr>
        <p:spPr>
          <a:xfrm>
            <a:off x="4882900" y="2039341"/>
            <a:ext cx="3415800" cy="21447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400" dirty="0"/>
              <a:t>Với sự phát triển của Node.js, một môi trường chạy mã JavaScript phía máy chủ, chúng ta có thể tận dụng các gói công cụ có sẵn để thu thập thông tin về tiến trình của CPU. </a:t>
            </a:r>
            <a:endParaRPr sz="1400" dirty="0"/>
          </a:p>
        </p:txBody>
      </p:sp>
      <p:sp>
        <p:nvSpPr>
          <p:cNvPr id="289" name="Google Shape;289;p32"/>
          <p:cNvSpPr txBox="1"/>
          <p:nvPr/>
        </p:nvSpPr>
        <p:spPr>
          <a:xfrm>
            <a:off x="5051766" y="1031841"/>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290" name="Google Shape;290;p32"/>
          <p:cNvSpPr txBox="1"/>
          <p:nvPr/>
        </p:nvSpPr>
        <p:spPr>
          <a:xfrm>
            <a:off x="971516" y="103182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endParaRPr dirty="0"/>
          </a:p>
        </p:txBody>
      </p:sp>
      <p:sp>
        <p:nvSpPr>
          <p:cNvPr id="287" name="Google Shape;287;p32"/>
          <p:cNvSpPr txBox="1">
            <a:spLocks noGrp="1"/>
          </p:cNvSpPr>
          <p:nvPr>
            <p:ph type="subTitle" idx="1"/>
          </p:nvPr>
        </p:nvSpPr>
        <p:spPr>
          <a:xfrm>
            <a:off x="845300" y="2039342"/>
            <a:ext cx="7037936" cy="11333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Đ</a:t>
            </a:r>
            <a:r>
              <a:rPr lang="vi-VN" sz="1400"/>
              <a:t>ề tài</a:t>
            </a:r>
            <a:r>
              <a:rPr lang="en-US" sz="1400"/>
              <a:t> </a:t>
            </a:r>
            <a:r>
              <a:rPr lang="en-US" sz="1400" dirty="0" err="1"/>
              <a:t>xoay</a:t>
            </a:r>
            <a:r>
              <a:rPr lang="en-US" sz="1400" dirty="0"/>
              <a:t> </a:t>
            </a:r>
            <a:r>
              <a:rPr lang="en-US" sz="1400" dirty="0" err="1"/>
              <a:t>quanh</a:t>
            </a:r>
            <a:r>
              <a:rPr lang="en-US" sz="1400" dirty="0"/>
              <a:t> </a:t>
            </a:r>
            <a:r>
              <a:rPr lang="en-US" sz="1400" dirty="0" err="1"/>
              <a:t>việc</a:t>
            </a:r>
            <a:r>
              <a:rPr lang="en-US" sz="1400" dirty="0"/>
              <a:t> </a:t>
            </a:r>
            <a:r>
              <a:rPr lang="vi-VN" sz="1400" dirty="0"/>
              <a:t>tìm hiểu và áp dụng một gói công cụ Node.js để thu thập thông tin tiến trình của CPU</a:t>
            </a:r>
            <a:r>
              <a:rPr lang="en-US" sz="1400" dirty="0"/>
              <a:t>,</a:t>
            </a:r>
            <a:r>
              <a:rPr lang="vi-VN" sz="1400" dirty="0"/>
              <a:t> khám phá các tính năng của gói công cụ này và áp dụng chúng vào việc hiển thị thông tin tiến trình một cách dễ hiểu và hữu ích.</a:t>
            </a:r>
          </a:p>
        </p:txBody>
      </p:sp>
      <p:sp>
        <p:nvSpPr>
          <p:cNvPr id="290" name="Google Shape;290;p32"/>
          <p:cNvSpPr txBox="1"/>
          <p:nvPr/>
        </p:nvSpPr>
        <p:spPr>
          <a:xfrm>
            <a:off x="971516" y="103182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spTree>
    <p:extLst>
      <p:ext uri="{BB962C8B-B14F-4D97-AF65-F5344CB8AC3E}">
        <p14:creationId xmlns:p14="http://schemas.microsoft.com/office/powerpoint/2010/main" val="392335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234993" y="1620175"/>
            <a:ext cx="3399932"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Mục</a:t>
            </a:r>
            <a:r>
              <a:rPr lang="en-US" dirty="0"/>
              <a:t> </a:t>
            </a:r>
            <a:r>
              <a:rPr lang="en-US" dirty="0" err="1"/>
              <a:t>Đích</a:t>
            </a:r>
            <a:r>
              <a:rPr lang="en-US" dirty="0"/>
              <a:t> </a:t>
            </a:r>
            <a:r>
              <a:rPr lang="en-US" dirty="0" err="1"/>
              <a:t>nghiên</a:t>
            </a:r>
            <a:r>
              <a:rPr lang="en-US" dirty="0"/>
              <a:t> </a:t>
            </a:r>
            <a:r>
              <a:rPr lang="en-US" dirty="0" err="1"/>
              <a:t>cứu</a:t>
            </a:r>
            <a:br>
              <a:rPr lang="en-US" dirty="0"/>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Pitch Deck</a:t>
            </a:r>
            <a:endParaRPr sz="1000">
              <a:solidFill>
                <a:schemeClr val="dk1"/>
              </a:solidFill>
              <a:latin typeface="Source Code Pro"/>
              <a:ea typeface="Source Code Pro"/>
              <a:cs typeface="Source Code Pro"/>
              <a:sym typeface="Source Code Pro"/>
            </a:endParaRP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63047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1180882" y="848591"/>
            <a:ext cx="6782236" cy="11217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2"/>
                </a:solidFill>
              </a:rPr>
              <a:t>&lt;/</a:t>
            </a:r>
            <a:r>
              <a:rPr lang="en" sz="1800" dirty="0">
                <a:solidFill>
                  <a:schemeClr val="lt2"/>
                </a:solidFill>
              </a:rPr>
              <a:t> </a:t>
            </a:r>
            <a:r>
              <a:rPr lang="vi-VN" sz="1800" dirty="0"/>
              <a:t>Mục tiêu chính của đề tài này là tìm hiểu và áp dụng một gói công cụ Node.js để thu thập thông tin tiến trình của CPU</a:t>
            </a:r>
            <a:r>
              <a:rPr lang="en-US" sz="1800"/>
              <a:t>,</a:t>
            </a:r>
            <a:r>
              <a:rPr lang="vi-VN" sz="1800"/>
              <a:t> </a:t>
            </a:r>
            <a:r>
              <a:rPr lang="vi-VN" sz="1800" dirty="0"/>
              <a:t>khám phá các tính năng của gói công cụ này và áp dụng chúng vào việc hiển thị thông tin tiến trình một cách dễ hiểu và hữu ích.</a:t>
            </a:r>
            <a:br>
              <a:rPr lang="vi-VN" sz="1600" dirty="0"/>
            </a:br>
            <a:endParaRPr sz="1600" dirty="0"/>
          </a:p>
        </p:txBody>
      </p:sp>
      <p:sp>
        <p:nvSpPr>
          <p:cNvPr id="296" name="Google Shape;296;p33"/>
          <p:cNvSpPr txBox="1">
            <a:spLocks noGrp="1"/>
          </p:cNvSpPr>
          <p:nvPr>
            <p:ph type="title"/>
          </p:nvPr>
        </p:nvSpPr>
        <p:spPr>
          <a:xfrm>
            <a:off x="990164" y="2449178"/>
            <a:ext cx="22572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Mục tiêu chi tiết</a:t>
            </a:r>
            <a:endParaRPr dirty="0"/>
          </a:p>
        </p:txBody>
      </p:sp>
      <p:sp>
        <p:nvSpPr>
          <p:cNvPr id="297" name="Google Shape;297;p33"/>
          <p:cNvSpPr txBox="1">
            <a:spLocks noGrp="1"/>
          </p:cNvSpPr>
          <p:nvPr>
            <p:ph type="subTitle" idx="1"/>
          </p:nvPr>
        </p:nvSpPr>
        <p:spPr>
          <a:xfrm>
            <a:off x="990164" y="2772900"/>
            <a:ext cx="7243118" cy="80875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vi-VN" sz="1600" dirty="0"/>
              <a:t>Hiểu </a:t>
            </a:r>
            <a:r>
              <a:rPr lang="en-US" sz="1600" dirty="0" err="1"/>
              <a:t>Về</a:t>
            </a:r>
            <a:r>
              <a:rPr lang="en-US" sz="1600" dirty="0"/>
              <a:t> </a:t>
            </a:r>
            <a:r>
              <a:rPr lang="vi-VN" sz="1600" dirty="0"/>
              <a:t>React </a:t>
            </a:r>
            <a:r>
              <a:rPr lang="en-US" sz="1600" dirty="0" err="1"/>
              <a:t>và</a:t>
            </a:r>
            <a:r>
              <a:rPr lang="en-US" sz="1600" dirty="0"/>
              <a:t> Next.js </a:t>
            </a:r>
            <a:r>
              <a:rPr lang="vi-VN" sz="1600" dirty="0"/>
              <a:t>để làm </a:t>
            </a:r>
            <a:r>
              <a:rPr lang="en-US" sz="1600" dirty="0" err="1"/>
              <a:t>thiết</a:t>
            </a:r>
            <a:r>
              <a:rPr lang="en-US" sz="1600" dirty="0"/>
              <a:t> </a:t>
            </a:r>
            <a:r>
              <a:rPr lang="en-US" sz="1600" dirty="0" err="1"/>
              <a:t>kế</a:t>
            </a:r>
            <a:r>
              <a:rPr lang="en-US" sz="1600" dirty="0"/>
              <a:t> </a:t>
            </a:r>
            <a:r>
              <a:rPr lang="vi-VN" sz="1600" dirty="0"/>
              <a:t>FrontEnd.</a:t>
            </a:r>
            <a:endParaRPr lang="en-US" sz="1600" dirty="0"/>
          </a:p>
          <a:p>
            <a:pPr marL="171450" lvl="0" indent="-171450" algn="l" rtl="0">
              <a:spcBef>
                <a:spcPts val="0"/>
              </a:spcBef>
              <a:spcAft>
                <a:spcPts val="0"/>
              </a:spcAft>
              <a:buFont typeface="Arial" panose="020B0604020202020204" pitchFamily="34" charset="0"/>
              <a:buChar char="•"/>
            </a:pPr>
            <a:r>
              <a:rPr lang="vi-VN" sz="1600" dirty="0"/>
              <a:t>Hiểu về</a:t>
            </a:r>
            <a:r>
              <a:rPr lang="en-US" sz="1600" dirty="0"/>
              <a:t> </a:t>
            </a:r>
            <a:r>
              <a:rPr lang="vi-VN" sz="1600" dirty="0"/>
              <a:t>Node.js để làm BackEnd</a:t>
            </a:r>
            <a:r>
              <a:rPr lang="en-US" sz="1600" dirty="0"/>
              <a:t>.</a:t>
            </a:r>
            <a:endParaRPr lang="vi-VN" sz="1600" dirty="0"/>
          </a:p>
          <a:p>
            <a:pPr marL="171450" lvl="0" indent="-171450" algn="l" rtl="0">
              <a:spcBef>
                <a:spcPts val="0"/>
              </a:spcBef>
              <a:spcAft>
                <a:spcPts val="0"/>
              </a:spcAft>
              <a:buFont typeface="Arial" panose="020B0604020202020204" pitchFamily="34" charset="0"/>
              <a:buChar char="•"/>
            </a:pPr>
            <a:r>
              <a:rPr lang="vi-VN" sz="1600" dirty="0"/>
              <a:t>Kết hợp các công cụ một cách hợp lý để phát triển ứng dụng</a:t>
            </a:r>
            <a:r>
              <a:rPr lang="en-US" sz="1600" dirty="0"/>
              <a:t> web</a:t>
            </a:r>
            <a:r>
              <a:rPr lang="vi-VN" sz="1600" dirty="0"/>
              <a:t>. </a:t>
            </a:r>
          </a:p>
          <a:p>
            <a:pPr marL="0" lvl="0" indent="0" algn="l" rtl="0">
              <a:spcBef>
                <a:spcPts val="0"/>
              </a:spcBef>
              <a:spcAft>
                <a:spcPts val="0"/>
              </a:spcAft>
              <a:buNone/>
            </a:pPr>
            <a:endParaRPr dirty="0"/>
          </a:p>
        </p:txBody>
      </p:sp>
      <p:sp>
        <p:nvSpPr>
          <p:cNvPr id="302" name="Google Shape;302;p33"/>
          <p:cNvSpPr txBox="1"/>
          <p:nvPr/>
        </p:nvSpPr>
        <p:spPr>
          <a:xfrm>
            <a:off x="7155900" y="3930346"/>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a:solidFill>
                  <a:schemeClr val="accent1"/>
                </a:solidFill>
                <a:latin typeface="Quantico"/>
                <a:ea typeface="Quantico"/>
                <a:cs typeface="Quantico"/>
                <a:sym typeface="Quantico"/>
              </a:rPr>
              <a:t>&lt;</a:t>
            </a:r>
            <a:r>
              <a:rPr lang="en" sz="3600">
                <a:solidFill>
                  <a:schemeClr val="lt2"/>
                </a:solidFill>
                <a:latin typeface="Quantico"/>
                <a:ea typeface="Quantico"/>
                <a:cs typeface="Quantico"/>
                <a:sym typeface="Quantico"/>
              </a:rPr>
              <a:t>/</a:t>
            </a:r>
            <a:r>
              <a:rPr lang="en" sz="3600">
                <a:solidFill>
                  <a:schemeClr val="dk1"/>
                </a:solidFill>
                <a:latin typeface="Quantico"/>
                <a:ea typeface="Quantico"/>
                <a:cs typeface="Quantico"/>
                <a:sym typeface="Quantico"/>
              </a:rPr>
              <a:t>&gt;</a:t>
            </a:r>
            <a:endParaRPr sz="3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234993" y="1620175"/>
            <a:ext cx="3399932"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Nội</a:t>
            </a:r>
            <a:r>
              <a:rPr lang="en-US" dirty="0"/>
              <a:t> dung</a:t>
            </a:r>
            <a:br>
              <a:rPr lang="en-US" dirty="0"/>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Pitch Deck</a:t>
            </a:r>
            <a:endParaRPr sz="1000">
              <a:solidFill>
                <a:schemeClr val="dk1"/>
              </a:solidFill>
              <a:latin typeface="Source Code Pro"/>
              <a:ea typeface="Source Code Pro"/>
              <a:cs typeface="Source Code Pro"/>
              <a:sym typeface="Source Code Pro"/>
            </a:endParaRP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233475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n" dirty="0">
                <a:solidFill>
                  <a:schemeClr val="tx1"/>
                </a:solidFill>
              </a:rPr>
              <a:t>Khái niệm tiến Trình</a:t>
            </a:r>
            <a:endParaRPr dirty="0">
              <a:solidFill>
                <a:schemeClr val="tx1"/>
              </a:solidFill>
            </a:endParaRPr>
          </a:p>
        </p:txBody>
      </p:sp>
      <p:sp>
        <p:nvSpPr>
          <p:cNvPr id="287" name="Google Shape;287;p32"/>
          <p:cNvSpPr txBox="1">
            <a:spLocks noGrp="1"/>
          </p:cNvSpPr>
          <p:nvPr>
            <p:ph type="subTitle" idx="1"/>
          </p:nvPr>
        </p:nvSpPr>
        <p:spPr>
          <a:xfrm>
            <a:off x="719988" y="1604528"/>
            <a:ext cx="4114628" cy="2483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400" dirty="0"/>
              <a:t>Một tiến trình của CPU(Bộ xử lý trung tâm) là một chương trình đang được thực thi. Một tiến trình sẽ cần các tài nguyên máy tính nhất định, chẳng hạn như thời gian CPU, bộ nhớ, tệp và thiết bị I/O để hoàn thành nhiệm vụ của mình. Các tài nguyên này thường được phân bổ cho tiến trình trong khi nó đang thực thi.</a:t>
            </a:r>
          </a:p>
        </p:txBody>
      </p:sp>
      <p:sp>
        <p:nvSpPr>
          <p:cNvPr id="290" name="Google Shape;290;p32"/>
          <p:cNvSpPr txBox="1"/>
          <p:nvPr/>
        </p:nvSpPr>
        <p:spPr>
          <a:xfrm>
            <a:off x="971516" y="103182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pic>
        <p:nvPicPr>
          <p:cNvPr id="1026" name="Picture 2" descr="The Basic Computer System Diagram | Quizlet">
            <a:extLst>
              <a:ext uri="{FF2B5EF4-FFF2-40B4-BE49-F238E27FC236}">
                <a16:creationId xmlns:a16="http://schemas.microsoft.com/office/drawing/2014/main" id="{37F971C0-4B1B-B3D5-1573-D66F1A11B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872" y="1673828"/>
            <a:ext cx="3347671" cy="191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682012"/>
      </p:ext>
    </p:extLst>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4188</Words>
  <Application>Microsoft Office PowerPoint</Application>
  <PresentationFormat>On-screen Show (16:9)</PresentationFormat>
  <Paragraphs>252</Paragraphs>
  <Slides>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Calibri</vt:lpstr>
      <vt:lpstr>Denk One</vt:lpstr>
      <vt:lpstr>Fira Sans Extra Condensed</vt:lpstr>
      <vt:lpstr>Quantico</vt:lpstr>
      <vt:lpstr>Segoe UI</vt:lpstr>
      <vt:lpstr>Söhne</vt:lpstr>
      <vt:lpstr>Source Code Pro</vt:lpstr>
      <vt:lpstr>Symbol</vt:lpstr>
      <vt:lpstr>Times New Roman</vt:lpstr>
      <vt:lpstr>Ubuntu Mono</vt:lpstr>
      <vt:lpstr>New Operating System Design Pitch Deck by Slidesgo</vt:lpstr>
      <vt:lpstr>Tiểu luận môn HĐH </vt:lpstr>
      <vt:lpstr>Giới thiệu về đề tài</vt:lpstr>
      <vt:lpstr>Giới thiệu </vt:lpstr>
      <vt:lpstr>&lt;/</vt:lpstr>
      <vt:lpstr>&lt;/</vt:lpstr>
      <vt:lpstr>Mục Đích nghiên cứu </vt:lpstr>
      <vt:lpstr>&lt;/ Mục tiêu chính của đề tài này là tìm hiểu và áp dụng một gói công cụ Node.js để thu thập thông tin tiến trình của CPU, khám phá các tính năng của gói công cụ này và áp dụng chúng vào việc hiển thị thông tin tiến trình một cách dễ hiểu và hữu ích. </vt:lpstr>
      <vt:lpstr>Nội dung </vt:lpstr>
      <vt:lpstr>&lt;/ Khái niệm tiến Trình</vt:lpstr>
      <vt:lpstr>&lt;/ Cấu trúc của một tiến Trình</vt:lpstr>
      <vt:lpstr>&lt;/ Cấu trúc của một tiến Trình(tt)</vt:lpstr>
      <vt:lpstr>&lt;/ Node.js</vt:lpstr>
      <vt:lpstr>&lt;/ Cấu trúc cơ bản của Một ứng dụng Node.js </vt:lpstr>
      <vt:lpstr>&lt;/ Các module quan trọng trong Node.js</vt:lpstr>
      <vt:lpstr>&lt;/ Quản lý gói với npm</vt:lpstr>
      <vt:lpstr>&lt;/ Quản lý gói với npm(tt)</vt:lpstr>
      <vt:lpstr>Cấu trúc chương trình </vt:lpstr>
      <vt:lpstr>&lt;/ Khởi tạo và cấu trúc  của một dự án Next.js</vt:lpstr>
      <vt:lpstr>PowerPoint Presentation</vt:lpstr>
      <vt:lpstr>&lt;/ Cấu trúc chương trình Next.js thông thường</vt:lpstr>
      <vt:lpstr>&lt;/ Cây thư mục ứng dụng tiểu luận</vt:lpstr>
      <vt:lpstr>Chi tiết code và đóng góp mới </vt:lpstr>
      <vt:lpstr>&lt;/ Sử dụng child_process trong terminal thông thường </vt:lpstr>
      <vt:lpstr>&lt;/ Kết quả</vt:lpstr>
      <vt:lpstr>&lt;/ Sư dụng child_process trong Next.js</vt:lpstr>
      <vt:lpstr>&lt;/ Sư dụng child_process trong Next.js</vt:lpstr>
      <vt:lpstr>&lt;/ Sư dụng child_process trong Next.js</vt:lpstr>
      <vt:lpstr>&lt;/ Kết quả</vt:lpstr>
      <vt:lpstr>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Tiểu luận môn HĐH </dc:title>
  <cp:lastModifiedBy>Khôi Lê</cp:lastModifiedBy>
  <cp:revision>59</cp:revision>
  <dcterms:modified xsi:type="dcterms:W3CDTF">2023-06-18T12:31:13Z</dcterms:modified>
</cp:coreProperties>
</file>