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0" r:id="rId3"/>
    <p:sldId id="261" r:id="rId4"/>
    <p:sldId id="259" r:id="rId5"/>
    <p:sldId id="257" r:id="rId6"/>
    <p:sldId id="258"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B85156D5-E52F-4125-AA58-C7C9D9B89E2E}" type="datetimeFigureOut">
              <a:rPr lang="en-US" smtClean="0"/>
              <a:t>1/2/2019</a:t>
            </a:fld>
            <a:endParaRPr lang="en-US"/>
          </a:p>
        </p:txBody>
      </p:sp>
      <p:sp>
        <p:nvSpPr>
          <p:cNvPr id="17" name="Slide Number Placeholder 16"/>
          <p:cNvSpPr>
            <a:spLocks noGrp="1"/>
          </p:cNvSpPr>
          <p:nvPr>
            <p:ph type="sldNum" sz="quarter" idx="11"/>
          </p:nvPr>
        </p:nvSpPr>
        <p:spPr/>
        <p:txBody>
          <a:bodyPr/>
          <a:lstStyle/>
          <a:p>
            <a:fld id="{C74F5518-7C2D-4546-9DFB-08921BD8C80F}"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156D5-E52F-4125-AA58-C7C9D9B89E2E}"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F5518-7C2D-4546-9DFB-08921BD8C8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156D5-E52F-4125-AA58-C7C9D9B89E2E}"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F5518-7C2D-4546-9DFB-08921BD8C80F}"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B85156D5-E52F-4125-AA58-C7C9D9B89E2E}" type="datetimeFigureOut">
              <a:rPr lang="en-US" smtClean="0"/>
              <a:t>1/2/2019</a:t>
            </a:fld>
            <a:endParaRPr lang="en-US"/>
          </a:p>
        </p:txBody>
      </p:sp>
      <p:sp>
        <p:nvSpPr>
          <p:cNvPr id="12" name="Slide Number Placeholder 11"/>
          <p:cNvSpPr>
            <a:spLocks noGrp="1"/>
          </p:cNvSpPr>
          <p:nvPr>
            <p:ph type="sldNum" sz="quarter" idx="15"/>
          </p:nvPr>
        </p:nvSpPr>
        <p:spPr/>
        <p:txBody>
          <a:bodyPr/>
          <a:lstStyle/>
          <a:p>
            <a:fld id="{C74F5518-7C2D-4546-9DFB-08921BD8C80F}"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B85156D5-E52F-4125-AA58-C7C9D9B89E2E}" type="datetimeFigureOut">
              <a:rPr lang="en-US" smtClean="0"/>
              <a:t>1/2/2019</a:t>
            </a:fld>
            <a:endParaRPr lang="en-US"/>
          </a:p>
        </p:txBody>
      </p:sp>
      <p:sp>
        <p:nvSpPr>
          <p:cNvPr id="14" name="Slide Number Placeholder 13"/>
          <p:cNvSpPr>
            <a:spLocks noGrp="1"/>
          </p:cNvSpPr>
          <p:nvPr>
            <p:ph type="sldNum" sz="quarter" idx="11"/>
          </p:nvPr>
        </p:nvSpPr>
        <p:spPr/>
        <p:txBody>
          <a:bodyPr/>
          <a:lstStyle/>
          <a:p>
            <a:fld id="{C74F5518-7C2D-4546-9DFB-08921BD8C80F}"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B85156D5-E52F-4125-AA58-C7C9D9B89E2E}" type="datetimeFigureOut">
              <a:rPr lang="en-US" smtClean="0"/>
              <a:t>1/2/2019</a:t>
            </a:fld>
            <a:endParaRPr lang="en-US"/>
          </a:p>
        </p:txBody>
      </p:sp>
      <p:sp>
        <p:nvSpPr>
          <p:cNvPr id="12" name="Slide Number Placeholder 11"/>
          <p:cNvSpPr>
            <a:spLocks noGrp="1"/>
          </p:cNvSpPr>
          <p:nvPr>
            <p:ph type="sldNum" sz="quarter" idx="16"/>
          </p:nvPr>
        </p:nvSpPr>
        <p:spPr/>
        <p:txBody>
          <a:bodyPr/>
          <a:lstStyle/>
          <a:p>
            <a:fld id="{C74F5518-7C2D-4546-9DFB-08921BD8C80F}"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B85156D5-E52F-4125-AA58-C7C9D9B89E2E}" type="datetimeFigureOut">
              <a:rPr lang="en-US" smtClean="0"/>
              <a:t>1/2/2019</a:t>
            </a:fld>
            <a:endParaRPr lang="en-US"/>
          </a:p>
        </p:txBody>
      </p:sp>
      <p:sp>
        <p:nvSpPr>
          <p:cNvPr id="12" name="Slide Number Placeholder 11"/>
          <p:cNvSpPr>
            <a:spLocks noGrp="1"/>
          </p:cNvSpPr>
          <p:nvPr>
            <p:ph type="sldNum" sz="quarter" idx="17"/>
          </p:nvPr>
        </p:nvSpPr>
        <p:spPr/>
        <p:txBody>
          <a:bodyPr/>
          <a:lstStyle/>
          <a:p>
            <a:fld id="{C74F5518-7C2D-4546-9DFB-08921BD8C80F}"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B85156D5-E52F-4125-AA58-C7C9D9B89E2E}" type="datetimeFigureOut">
              <a:rPr lang="en-US" smtClean="0"/>
              <a:t>1/2/2019</a:t>
            </a:fld>
            <a:endParaRPr lang="en-US"/>
          </a:p>
        </p:txBody>
      </p:sp>
      <p:sp>
        <p:nvSpPr>
          <p:cNvPr id="16" name="Slide Number Placeholder 15"/>
          <p:cNvSpPr>
            <a:spLocks noGrp="1"/>
          </p:cNvSpPr>
          <p:nvPr>
            <p:ph type="sldNum" sz="quarter" idx="11"/>
          </p:nvPr>
        </p:nvSpPr>
        <p:spPr/>
        <p:txBody>
          <a:bodyPr/>
          <a:lstStyle/>
          <a:p>
            <a:fld id="{C74F5518-7C2D-4546-9DFB-08921BD8C80F}"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85156D5-E52F-4125-AA58-C7C9D9B89E2E}" type="datetimeFigureOut">
              <a:rPr lang="en-US" smtClean="0"/>
              <a:t>1/2/2019</a:t>
            </a:fld>
            <a:endParaRPr lang="en-US"/>
          </a:p>
        </p:txBody>
      </p:sp>
      <p:sp>
        <p:nvSpPr>
          <p:cNvPr id="8" name="Slide Number Placeholder 7"/>
          <p:cNvSpPr>
            <a:spLocks noGrp="1"/>
          </p:cNvSpPr>
          <p:nvPr>
            <p:ph type="sldNum" sz="quarter" idx="11"/>
          </p:nvPr>
        </p:nvSpPr>
        <p:spPr/>
        <p:txBody>
          <a:bodyPr/>
          <a:lstStyle/>
          <a:p>
            <a:fld id="{C74F5518-7C2D-4546-9DFB-08921BD8C80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85156D5-E52F-4125-AA58-C7C9D9B89E2E}" type="datetimeFigureOut">
              <a:rPr lang="en-US" smtClean="0"/>
              <a:t>1/2/2019</a:t>
            </a:fld>
            <a:endParaRPr lang="en-US"/>
          </a:p>
        </p:txBody>
      </p:sp>
      <p:sp>
        <p:nvSpPr>
          <p:cNvPr id="19" name="Slide Number Placeholder 18"/>
          <p:cNvSpPr>
            <a:spLocks noGrp="1"/>
          </p:cNvSpPr>
          <p:nvPr>
            <p:ph type="sldNum" sz="quarter" idx="16"/>
          </p:nvPr>
        </p:nvSpPr>
        <p:spPr/>
        <p:txBody>
          <a:bodyPr/>
          <a:lstStyle/>
          <a:p>
            <a:fld id="{C74F5518-7C2D-4546-9DFB-08921BD8C80F}"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B85156D5-E52F-4125-AA58-C7C9D9B89E2E}" type="datetimeFigureOut">
              <a:rPr lang="en-US" smtClean="0"/>
              <a:t>1/2/2019</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C74F5518-7C2D-4546-9DFB-08921BD8C80F}"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B85156D5-E52F-4125-AA58-C7C9D9B89E2E}" type="datetimeFigureOut">
              <a:rPr lang="en-US" smtClean="0"/>
              <a:t>1/2/2019</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C74F5518-7C2D-4546-9DFB-08921BD8C80F}"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ormAutofit fontScale="92500" lnSpcReduction="10000"/>
          </a:bodyPr>
          <a:lstStyle/>
          <a:p>
            <a:pPr algn="l"/>
            <a:r>
              <a:rPr lang="en-US" sz="3000" b="1" dirty="0">
                <a:solidFill>
                  <a:srgbClr val="00B0F0"/>
                </a:solidFill>
              </a:rPr>
              <a:t>ABSTRACT:</a:t>
            </a:r>
            <a:endParaRPr lang="en-US" sz="3000" dirty="0">
              <a:solidFill>
                <a:srgbClr val="00B0F0"/>
              </a:solidFill>
            </a:endParaRPr>
          </a:p>
          <a:p>
            <a:pPr marL="342900" indent="-342900" algn="just">
              <a:lnSpc>
                <a:spcPct val="150000"/>
              </a:lnSpc>
              <a:buFont typeface="Arial" pitchFamily="34" charset="0"/>
              <a:buChar char="•"/>
            </a:pPr>
            <a:r>
              <a:rPr lang="en-US" sz="2400" dirty="0"/>
              <a:t>This Project is Online portal between Students and Faculty. This innovating system can capture the lecture videos of the faculty and can be stored database permanently. If the students were enable to attend the classes or having any classification. Regarding subjects they can recall it by using this system. For Accessing this system login redentials are created students and the faculties. Only the authorized personalities can able to access the videos. </a:t>
            </a:r>
          </a:p>
          <a:p>
            <a:pPr marL="342900" indent="-342900" algn="just">
              <a:lnSpc>
                <a:spcPct val="150000"/>
              </a:lnSpc>
              <a:buFont typeface="Arial" pitchFamily="34" charset="0"/>
              <a:buChar char="•"/>
            </a:pPr>
            <a:endParaRPr lang="en-US"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t/>
            </a:r>
            <a:br>
              <a:rPr lang="en-US" dirty="0" smtClean="0"/>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783166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lnSpcReduction="10000"/>
          </a:bodyPr>
          <a:lstStyle/>
          <a:p>
            <a:pPr lvl="0" algn="just">
              <a:lnSpc>
                <a:spcPct val="150000"/>
              </a:lnSpc>
            </a:pPr>
            <a:r>
              <a:rPr lang="en-US" sz="2400" b="1" dirty="0" smtClean="0">
                <a:solidFill>
                  <a:srgbClr val="00B0F0"/>
                </a:solidFill>
              </a:rPr>
              <a:t>3. VIDEO </a:t>
            </a:r>
            <a:r>
              <a:rPr lang="en-US" sz="2400" b="1" dirty="0">
                <a:solidFill>
                  <a:srgbClr val="00B0F0"/>
                </a:solidFill>
              </a:rPr>
              <a:t>UPLOAD </a:t>
            </a:r>
            <a:r>
              <a:rPr lang="en-US" sz="2400" b="1" dirty="0" smtClean="0">
                <a:solidFill>
                  <a:srgbClr val="00B0F0"/>
                </a:solidFill>
              </a:rPr>
              <a:t>MODULE:</a:t>
            </a:r>
            <a:endParaRPr lang="en-US" sz="2400" dirty="0">
              <a:solidFill>
                <a:srgbClr val="00B0F0"/>
              </a:solidFill>
            </a:endParaRPr>
          </a:p>
          <a:p>
            <a:pPr algn="just">
              <a:lnSpc>
                <a:spcPct val="150000"/>
              </a:lnSpc>
            </a:pPr>
            <a:r>
              <a:rPr lang="en-US" sz="2400" dirty="0"/>
              <a:t>Faculty login the portal and upload the related subject videos. This module only accesses the faculty same times edit, delete, and modify the any process only faculty. Since college faculty operates through pc and videos uploading are simpler through a pc, the faculty login is to be performed through a computer. Faculty may upload videos. The videos are uploaded by faculty to different corresponding departments. Whereas an administrator can login, design events and upload videos.</a:t>
            </a:r>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3915835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a:bodyPr>
          <a:lstStyle/>
          <a:p>
            <a:pPr lvl="0" algn="just">
              <a:lnSpc>
                <a:spcPct val="150000"/>
              </a:lnSpc>
            </a:pPr>
            <a:r>
              <a:rPr lang="en-US" sz="2400" b="1" dirty="0" smtClean="0">
                <a:solidFill>
                  <a:srgbClr val="00B0F0"/>
                </a:solidFill>
              </a:rPr>
              <a:t>4. QUERY </a:t>
            </a:r>
            <a:r>
              <a:rPr lang="en-US" sz="2400" b="1" dirty="0">
                <a:solidFill>
                  <a:srgbClr val="00B0F0"/>
                </a:solidFill>
              </a:rPr>
              <a:t>MODULE</a:t>
            </a:r>
            <a:endParaRPr lang="en-US" sz="2400" dirty="0">
              <a:solidFill>
                <a:srgbClr val="00B0F0"/>
              </a:solidFill>
            </a:endParaRPr>
          </a:p>
          <a:p>
            <a:pPr algn="just">
              <a:lnSpc>
                <a:spcPct val="150000"/>
              </a:lnSpc>
            </a:pPr>
            <a:r>
              <a:rPr lang="en-US" sz="2400" dirty="0"/>
              <a:t>The Student Portal is aimed at active students at Chalmers. ... In addition to regular web pages, the Student Portal serves as an interface to a range of services in different systems. Links between systems can sometimes make the Student Portal slow. Student send the </a:t>
            </a:r>
            <a:r>
              <a:rPr lang="en-US" sz="2400" dirty="0" smtClean="0"/>
              <a:t> response </a:t>
            </a:r>
            <a:r>
              <a:rPr lang="en-US" sz="2400" dirty="0"/>
              <a:t>the query. In this module very important for the student and faculty improve that any type knowledge get the answer for this module.</a:t>
            </a:r>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2449436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lnSpcReduction="10000"/>
          </a:bodyPr>
          <a:lstStyle/>
          <a:p>
            <a:pPr algn="l">
              <a:lnSpc>
                <a:spcPct val="150000"/>
              </a:lnSpc>
            </a:pPr>
            <a:r>
              <a:rPr lang="en-US" sz="2400" b="1" dirty="0">
                <a:solidFill>
                  <a:srgbClr val="00B0F0"/>
                </a:solidFill>
              </a:rPr>
              <a:t>SYSTEM SPECIFICATION:</a:t>
            </a:r>
            <a:endParaRPr lang="en-US" sz="2400" dirty="0">
              <a:solidFill>
                <a:srgbClr val="00B0F0"/>
              </a:solidFill>
            </a:endParaRPr>
          </a:p>
          <a:p>
            <a:pPr algn="l">
              <a:lnSpc>
                <a:spcPct val="150000"/>
              </a:lnSpc>
            </a:pPr>
            <a:r>
              <a:rPr lang="en-US" sz="2400" b="1" u="sng" dirty="0">
                <a:solidFill>
                  <a:srgbClr val="00B0F0"/>
                </a:solidFill>
              </a:rPr>
              <a:t>HARDWARE REQUIREMENTS:</a:t>
            </a:r>
            <a:endParaRPr lang="en-US" sz="2400" dirty="0">
              <a:solidFill>
                <a:srgbClr val="00B0F0"/>
              </a:solidFill>
            </a:endParaRPr>
          </a:p>
          <a:p>
            <a:pPr lvl="0" algn="l">
              <a:lnSpc>
                <a:spcPct val="150000"/>
              </a:lnSpc>
            </a:pPr>
            <a:r>
              <a:rPr lang="en-GB" sz="2400" b="1" dirty="0"/>
              <a:t>System		:   </a:t>
            </a:r>
            <a:r>
              <a:rPr lang="en-GB" sz="2400" dirty="0"/>
              <a:t>Pentium IV 2.4 GHz.</a:t>
            </a:r>
            <a:endParaRPr lang="en-US" sz="2400" dirty="0"/>
          </a:p>
          <a:p>
            <a:pPr lvl="0" algn="l">
              <a:lnSpc>
                <a:spcPct val="150000"/>
              </a:lnSpc>
            </a:pPr>
            <a:r>
              <a:rPr lang="en-GB" sz="2400" b="1" dirty="0"/>
              <a:t>Hard Disk	          </a:t>
            </a:r>
            <a:r>
              <a:rPr lang="en-GB" sz="2400" b="1" dirty="0" smtClean="0"/>
              <a:t>	:   </a:t>
            </a:r>
            <a:r>
              <a:rPr lang="en-GB" sz="2400" dirty="0"/>
              <a:t>40 GB.</a:t>
            </a:r>
            <a:endParaRPr lang="en-US" sz="2400" dirty="0"/>
          </a:p>
          <a:p>
            <a:pPr lvl="0" algn="l">
              <a:lnSpc>
                <a:spcPct val="150000"/>
              </a:lnSpc>
            </a:pPr>
            <a:r>
              <a:rPr lang="en-GB" sz="2400" b="1" dirty="0"/>
              <a:t>Floppy Drive	</a:t>
            </a:r>
            <a:r>
              <a:rPr lang="en-GB" sz="2400" b="1" dirty="0" smtClean="0"/>
              <a:t>         	:   </a:t>
            </a:r>
            <a:r>
              <a:rPr lang="en-GB" sz="2400" dirty="0"/>
              <a:t>1.44 Mb.</a:t>
            </a:r>
            <a:endParaRPr lang="en-US" sz="2400" dirty="0"/>
          </a:p>
          <a:p>
            <a:pPr lvl="0" algn="l">
              <a:lnSpc>
                <a:spcPct val="150000"/>
              </a:lnSpc>
            </a:pPr>
            <a:r>
              <a:rPr lang="en-GB" sz="2400" b="1" dirty="0"/>
              <a:t>Monitor	          </a:t>
            </a:r>
            <a:r>
              <a:rPr lang="en-GB" sz="2400" b="1" dirty="0" smtClean="0"/>
              <a:t>	</a:t>
            </a:r>
            <a:r>
              <a:rPr lang="en-GB" sz="2400" dirty="0" smtClean="0"/>
              <a:t>:   </a:t>
            </a:r>
            <a:r>
              <a:rPr lang="en-GB" sz="2400" dirty="0"/>
              <a:t>14’ Colour Monitor.</a:t>
            </a:r>
            <a:endParaRPr lang="en-US" sz="2400" dirty="0"/>
          </a:p>
          <a:p>
            <a:pPr lvl="0" algn="l">
              <a:lnSpc>
                <a:spcPct val="150000"/>
              </a:lnSpc>
            </a:pPr>
            <a:r>
              <a:rPr lang="en-GB" sz="2400" b="1" dirty="0"/>
              <a:t>Mouse		</a:t>
            </a:r>
            <a:r>
              <a:rPr lang="en-GB" sz="2400" b="1" dirty="0" smtClean="0"/>
              <a:t>	:   </a:t>
            </a:r>
            <a:r>
              <a:rPr lang="en-GB" sz="2400" dirty="0"/>
              <a:t>Optical Mouse.</a:t>
            </a:r>
            <a:endParaRPr lang="en-US" sz="2400" dirty="0"/>
          </a:p>
          <a:p>
            <a:pPr lvl="0" algn="l">
              <a:lnSpc>
                <a:spcPct val="150000"/>
              </a:lnSpc>
            </a:pPr>
            <a:r>
              <a:rPr lang="en-GB" sz="2400" b="1" dirty="0"/>
              <a:t>Ram		          :   </a:t>
            </a:r>
            <a:r>
              <a:rPr lang="en-GB" sz="2400" dirty="0"/>
              <a:t>512 Mb.</a:t>
            </a:r>
            <a:endParaRPr lang="en-US" sz="2400"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3384447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a:bodyPr>
          <a:lstStyle/>
          <a:p>
            <a:pPr algn="l"/>
            <a:r>
              <a:rPr lang="en-US" sz="2400" b="1" u="sng" dirty="0">
                <a:solidFill>
                  <a:srgbClr val="00B0F0"/>
                </a:solidFill>
              </a:rPr>
              <a:t>SOFTWARE REQUIREMENTS:</a:t>
            </a:r>
            <a:endParaRPr lang="en-US" sz="2400" dirty="0">
              <a:solidFill>
                <a:srgbClr val="00B0F0"/>
              </a:solidFill>
            </a:endParaRPr>
          </a:p>
          <a:p>
            <a:pPr marL="342900" lvl="0" indent="-342900" algn="l">
              <a:lnSpc>
                <a:spcPct val="150000"/>
              </a:lnSpc>
              <a:buFont typeface="Arial" pitchFamily="34" charset="0"/>
              <a:buChar char="•"/>
            </a:pPr>
            <a:r>
              <a:rPr lang="en-US" sz="2400" b="1" dirty="0"/>
              <a:t>Operating system 	:   </a:t>
            </a:r>
            <a:r>
              <a:rPr lang="en-US" sz="2400" dirty="0"/>
              <a:t>Windows.</a:t>
            </a:r>
          </a:p>
          <a:p>
            <a:pPr marL="342900" lvl="0" indent="-342900" algn="l">
              <a:lnSpc>
                <a:spcPct val="150000"/>
              </a:lnSpc>
              <a:buFont typeface="Arial" pitchFamily="34" charset="0"/>
              <a:buChar char="•"/>
            </a:pPr>
            <a:r>
              <a:rPr lang="en-US" sz="2400" b="1" dirty="0"/>
              <a:t>Coding Language		:   </a:t>
            </a:r>
            <a:r>
              <a:rPr lang="en-US" sz="2400" dirty="0"/>
              <a:t>Python.</a:t>
            </a:r>
          </a:p>
          <a:p>
            <a:pPr marL="342900" lvl="0" indent="-342900" algn="l">
              <a:lnSpc>
                <a:spcPct val="150000"/>
              </a:lnSpc>
              <a:buFont typeface="Arial" pitchFamily="34" charset="0"/>
              <a:buChar char="•"/>
            </a:pPr>
            <a:r>
              <a:rPr lang="en-US" sz="2400" b="1" dirty="0"/>
              <a:t>Front-End			:   </a:t>
            </a:r>
            <a:r>
              <a:rPr lang="en-US" sz="2400" dirty="0"/>
              <a:t>Python.</a:t>
            </a:r>
          </a:p>
          <a:p>
            <a:pPr marL="342900" lvl="0" indent="-342900" algn="l">
              <a:lnSpc>
                <a:spcPct val="150000"/>
              </a:lnSpc>
              <a:buFont typeface="Arial" pitchFamily="34" charset="0"/>
              <a:buChar char="•"/>
            </a:pPr>
            <a:r>
              <a:rPr lang="en-US" sz="2400" b="1" dirty="0"/>
              <a:t>Back-End			:   </a:t>
            </a:r>
            <a:r>
              <a:rPr lang="en-US" sz="2400" dirty="0" err="1"/>
              <a:t>Django</a:t>
            </a:r>
            <a:r>
              <a:rPr lang="en-US" sz="2400" dirty="0"/>
              <a:t>-ORM</a:t>
            </a:r>
          </a:p>
          <a:p>
            <a:pPr marL="342900" lvl="0" indent="-342900" algn="l">
              <a:lnSpc>
                <a:spcPct val="150000"/>
              </a:lnSpc>
              <a:buFont typeface="Arial" pitchFamily="34" charset="0"/>
              <a:buChar char="•"/>
            </a:pPr>
            <a:r>
              <a:rPr lang="en-US" sz="2400" b="1" dirty="0"/>
              <a:t>Designing			:</a:t>
            </a:r>
            <a:r>
              <a:rPr lang="en-US" sz="2400" dirty="0"/>
              <a:t>   Html, </a:t>
            </a:r>
            <a:r>
              <a:rPr lang="en-US" sz="2400" dirty="0" err="1"/>
              <a:t>css</a:t>
            </a:r>
            <a:r>
              <a:rPr lang="en-US" sz="2400" dirty="0"/>
              <a:t>, </a:t>
            </a:r>
            <a:r>
              <a:rPr lang="en-US" sz="2400" dirty="0" err="1"/>
              <a:t>javascript</a:t>
            </a:r>
            <a:r>
              <a:rPr lang="en-US" sz="2400" dirty="0"/>
              <a:t>.</a:t>
            </a:r>
          </a:p>
          <a:p>
            <a:pPr marL="342900" lvl="0" indent="-342900" algn="l">
              <a:lnSpc>
                <a:spcPct val="150000"/>
              </a:lnSpc>
              <a:buFont typeface="Arial" pitchFamily="34" charset="0"/>
              <a:buChar char="•"/>
            </a:pPr>
            <a:r>
              <a:rPr lang="en-US" sz="2400" b="1" dirty="0"/>
              <a:t>Data Base			:   </a:t>
            </a:r>
            <a:r>
              <a:rPr lang="en-US" sz="2400" dirty="0"/>
              <a:t>MySQL (WAMP Server).</a:t>
            </a:r>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1427775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fontScale="92500"/>
          </a:bodyPr>
          <a:lstStyle/>
          <a:p>
            <a:pPr algn="l">
              <a:lnSpc>
                <a:spcPct val="150000"/>
              </a:lnSpc>
            </a:pPr>
            <a:r>
              <a:rPr lang="en-US" sz="3000" b="1" dirty="0">
                <a:solidFill>
                  <a:srgbClr val="00B0F0"/>
                </a:solidFill>
              </a:rPr>
              <a:t>CONCLUSION:</a:t>
            </a:r>
            <a:endParaRPr lang="en-US" sz="3000" dirty="0">
              <a:solidFill>
                <a:srgbClr val="00B0F0"/>
              </a:solidFill>
            </a:endParaRPr>
          </a:p>
          <a:p>
            <a:pPr algn="l">
              <a:lnSpc>
                <a:spcPct val="150000"/>
              </a:lnSpc>
            </a:pPr>
            <a:r>
              <a:rPr lang="en-US" sz="2400" dirty="0"/>
              <a:t>Developing an online student portal to promote count of students to splurge into the field of education. It will provide ease to the student in getting whole information regarding studies. It will provide flexibility and sophistication to students. It provide mean of collaborative learning to the students. It was a wonderful and learning experience for us while working on this project. This software is very easy to use so all educational institute can use this frequently. So, we can hope that our software will be very popular and get sponsors to develop in future.</a:t>
            </a:r>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244777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8894303" flipV="1">
            <a:off x="196110" y="2716352"/>
            <a:ext cx="7772400" cy="1219200"/>
          </a:xfrm>
        </p:spPr>
        <p:txBody>
          <a:bodyPr>
            <a:normAutofit fontScale="90000"/>
          </a:bodyPr>
          <a:lstStyle/>
          <a:p>
            <a:r>
              <a:rPr lang="en-US" dirty="0" smtClean="0">
                <a:solidFill>
                  <a:srgbClr val="FF0000"/>
                </a:solidFill>
              </a:rPr>
              <a:t/>
            </a:r>
            <a:br>
              <a:rPr lang="en-US" dirty="0" smtClean="0">
                <a:solidFill>
                  <a:srgbClr val="FF0000"/>
                </a:solidFill>
              </a:rPr>
            </a:br>
            <a:r>
              <a:rPr lang="en-US" sz="4000" dirty="0" smtClean="0">
                <a:solidFill>
                  <a:srgbClr val="FF0000"/>
                </a:solidFill>
              </a:rPr>
              <a:t>THANKING YOU</a:t>
            </a:r>
            <a:r>
              <a:rPr lang="en-US" sz="4000" dirty="0">
                <a:solidFill>
                  <a:srgbClr val="FF0000"/>
                </a:solidFill>
              </a:rPr>
              <a:t/>
            </a:r>
            <a:br>
              <a:rPr lang="en-US" sz="4000" dirty="0">
                <a:solidFill>
                  <a:srgbClr val="FF0000"/>
                </a:solidFill>
              </a:rPr>
            </a:br>
            <a:endParaRPr lang="en-US" sz="4000" dirty="0">
              <a:solidFill>
                <a:srgbClr val="FF0000"/>
              </a:solidFill>
            </a:endParaRPr>
          </a:p>
        </p:txBody>
      </p:sp>
    </p:spTree>
    <p:extLst>
      <p:ext uri="{BB962C8B-B14F-4D97-AF65-F5344CB8AC3E}">
        <p14:creationId xmlns:p14="http://schemas.microsoft.com/office/powerpoint/2010/main" val="4014033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fontScale="92500"/>
          </a:bodyPr>
          <a:lstStyle/>
          <a:p>
            <a:pPr algn="l"/>
            <a:r>
              <a:rPr lang="en-US" sz="2800" b="1" dirty="0">
                <a:solidFill>
                  <a:srgbClr val="00B0F0"/>
                </a:solidFill>
              </a:rPr>
              <a:t>INTRODUCTION:</a:t>
            </a:r>
            <a:endParaRPr lang="en-US" sz="2800" dirty="0">
              <a:solidFill>
                <a:srgbClr val="00B0F0"/>
              </a:solidFill>
            </a:endParaRPr>
          </a:p>
          <a:p>
            <a:pPr algn="just">
              <a:lnSpc>
                <a:spcPct val="160000"/>
              </a:lnSpc>
            </a:pPr>
            <a:r>
              <a:rPr lang="en-US" sz="2400" dirty="0"/>
              <a:t>“Portal” is a web system that provides the functions and features to authenticate and identify the users and provide them with an easy, intuitive, personalized and user-customizable web-interface for facilitating access to information and services that are of primary relevance and interests to the users. Student portal is nothing but a portal which thinks students as the main target users and provides so many useful services to students at a single place and through a single </a:t>
            </a:r>
            <a:r>
              <a:rPr lang="en-US" sz="2400" dirty="0" smtClean="0"/>
              <a:t>. </a:t>
            </a:r>
            <a:endParaRPr lang="en-US" sz="2400" dirty="0"/>
          </a:p>
          <a:p>
            <a:pPr marL="342900" indent="-342900" algn="just">
              <a:lnSpc>
                <a:spcPct val="150000"/>
              </a:lnSpc>
              <a:buFont typeface="Arial" pitchFamily="34" charset="0"/>
              <a:buChar char="•"/>
            </a:pPr>
            <a:endParaRPr lang="en-US"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370715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a:bodyPr>
          <a:lstStyle/>
          <a:p>
            <a:pPr algn="just">
              <a:lnSpc>
                <a:spcPct val="150000"/>
              </a:lnSpc>
            </a:pPr>
            <a:r>
              <a:rPr lang="en-US" sz="2400" dirty="0"/>
              <a:t>interface but in customized form. This project touches all the related boundaries of Online student portal. Two types of user are identified in this project student and an administrator. A student can add or modify self-details, can check the subject videos and query response. Whereas an administrator can login, design events and upload videos. In last check the user query response the query</a:t>
            </a:r>
            <a:endParaRPr lang="en-US" sz="2400"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3630919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2020824"/>
            <a:ext cx="8229600" cy="4608576"/>
          </a:xfrm>
        </p:spPr>
        <p:txBody>
          <a:bodyPr>
            <a:normAutofit lnSpcReduction="10000"/>
          </a:bodyPr>
          <a:lstStyle/>
          <a:p>
            <a:pPr algn="l">
              <a:lnSpc>
                <a:spcPct val="150000"/>
              </a:lnSpc>
            </a:pPr>
            <a:r>
              <a:rPr lang="en-US" sz="2800" b="1" dirty="0">
                <a:solidFill>
                  <a:srgbClr val="00B0F0"/>
                </a:solidFill>
              </a:rPr>
              <a:t>OBJECTIVES:</a:t>
            </a:r>
            <a:endParaRPr lang="en-US" sz="2800" dirty="0">
              <a:solidFill>
                <a:srgbClr val="00B0F0"/>
              </a:solidFill>
            </a:endParaRPr>
          </a:p>
          <a:p>
            <a:pPr marL="342900" lvl="0" indent="-342900" algn="just">
              <a:lnSpc>
                <a:spcPct val="150000"/>
              </a:lnSpc>
              <a:buFont typeface="Arial" pitchFamily="34" charset="0"/>
              <a:buChar char="•"/>
            </a:pPr>
            <a:r>
              <a:rPr lang="en-US" sz="2400" dirty="0"/>
              <a:t>The portal will provide teachers with a platform to connect and interact with their students. This would mean that the teacher can group his or her students in their web page as profiles</a:t>
            </a:r>
            <a:r>
              <a:rPr lang="en-US" sz="2400" dirty="0" smtClean="0"/>
              <a:t>.</a:t>
            </a:r>
          </a:p>
          <a:p>
            <a:pPr marL="342900" lvl="0" indent="-342900" algn="just">
              <a:lnSpc>
                <a:spcPct val="150000"/>
              </a:lnSpc>
              <a:buFont typeface="Arial" pitchFamily="34" charset="0"/>
              <a:buChar char="•"/>
            </a:pPr>
            <a:r>
              <a:rPr lang="en-US" sz="2400" dirty="0"/>
              <a:t>This capability addresses the pain point of keeping track of students before, during and after a class. This capability serves as an efficient way for teachers to keep in touch with students.</a:t>
            </a:r>
          </a:p>
          <a:p>
            <a:pPr marL="342900" lvl="0" indent="-342900" algn="just">
              <a:lnSpc>
                <a:spcPct val="150000"/>
              </a:lnSpc>
              <a:buFont typeface="Arial" pitchFamily="34" charset="0"/>
              <a:buChar char="•"/>
            </a:pPr>
            <a:endParaRPr lang="en-US" sz="2400" dirty="0"/>
          </a:p>
          <a:p>
            <a:pPr marL="342900" indent="-342900" algn="l">
              <a:lnSpc>
                <a:spcPct val="150000"/>
              </a:lnSpc>
              <a:buFont typeface="Arial" pitchFamily="34" charset="0"/>
              <a:buChar char="•"/>
            </a:pPr>
            <a:endParaRPr lang="en-US"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t/>
            </a:r>
            <a:br>
              <a:rPr lang="en-US" dirty="0" smtClean="0"/>
            </a:br>
            <a:r>
              <a:rPr lang="en-US" sz="2400" dirty="0" smtClean="0">
                <a:solidFill>
                  <a:srgbClr val="C00000"/>
                </a:solidFill>
              </a:rPr>
              <a:t>ONLINE PORTAL BETWEEN STUDENTS </a:t>
            </a:r>
            <a:r>
              <a:rPr lang="en-US" sz="2400" dirty="0">
                <a:solidFill>
                  <a:srgbClr val="C00000"/>
                </a:solidFill>
              </a:rPr>
              <a:t>AND FACULTY</a:t>
            </a:r>
            <a:r>
              <a:rPr lang="en-US" sz="2400" dirty="0"/>
              <a:t/>
            </a:r>
            <a:br>
              <a:rPr lang="en-US" sz="2400" dirty="0"/>
            </a:br>
            <a:endParaRPr lang="en-US" sz="2400" dirty="0"/>
          </a:p>
        </p:txBody>
      </p:sp>
    </p:spTree>
    <p:extLst>
      <p:ext uri="{BB962C8B-B14F-4D97-AF65-F5344CB8AC3E}">
        <p14:creationId xmlns:p14="http://schemas.microsoft.com/office/powerpoint/2010/main" val="4103646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2020824"/>
            <a:ext cx="8229600" cy="4608576"/>
          </a:xfrm>
        </p:spPr>
        <p:txBody>
          <a:bodyPr>
            <a:noAutofit/>
          </a:bodyPr>
          <a:lstStyle/>
          <a:p>
            <a:pPr marL="342900" lvl="0" indent="-342900" algn="just">
              <a:lnSpc>
                <a:spcPct val="150000"/>
              </a:lnSpc>
              <a:buFont typeface="Arial" pitchFamily="34" charset="0"/>
              <a:buChar char="•"/>
            </a:pPr>
            <a:r>
              <a:rPr lang="en-US" sz="2400" dirty="0"/>
              <a:t>The portal, in its most basic form, will serve as an individual web page for a teacher. The link to the web page can be used for sharing with others.</a:t>
            </a:r>
          </a:p>
          <a:p>
            <a:pPr marL="342900" lvl="0" indent="-342900" algn="just">
              <a:lnSpc>
                <a:spcPct val="150000"/>
              </a:lnSpc>
              <a:buFont typeface="Arial" pitchFamily="34" charset="0"/>
              <a:buChar char="•"/>
            </a:pPr>
            <a:r>
              <a:rPr lang="en-US" sz="2400" dirty="0"/>
              <a:t>It provide “ better and efficient ” service</a:t>
            </a:r>
          </a:p>
          <a:p>
            <a:pPr marL="342900" lvl="0" indent="-342900" algn="just">
              <a:lnSpc>
                <a:spcPct val="150000"/>
              </a:lnSpc>
              <a:buFont typeface="Arial" pitchFamily="34" charset="0"/>
              <a:buChar char="•"/>
            </a:pPr>
            <a:r>
              <a:rPr lang="en-US" sz="2400" dirty="0"/>
              <a:t>Reduce the workload of an student.</a:t>
            </a:r>
          </a:p>
          <a:p>
            <a:pPr marL="342900" lvl="0" indent="-342900" algn="just">
              <a:lnSpc>
                <a:spcPct val="150000"/>
              </a:lnSpc>
              <a:buFont typeface="Arial" pitchFamily="34" charset="0"/>
              <a:buChar char="•"/>
            </a:pPr>
            <a:r>
              <a:rPr lang="en-US" sz="2400" dirty="0"/>
              <a:t>Faster way to get information about the students. Provide facility for proper monitoring, reduce paper work and provide data security.  </a:t>
            </a:r>
          </a:p>
          <a:p>
            <a:pPr marL="342900" indent="-342900" algn="l">
              <a:lnSpc>
                <a:spcPct val="150000"/>
              </a:lnSpc>
              <a:buFont typeface="Arial" pitchFamily="34" charset="0"/>
              <a:buChar char="•"/>
            </a:pPr>
            <a:endParaRPr lang="en-US" sz="2400"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3472183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fontScale="92500" lnSpcReduction="20000"/>
          </a:bodyPr>
          <a:lstStyle/>
          <a:p>
            <a:pPr algn="l"/>
            <a:r>
              <a:rPr lang="en-US" sz="3000" b="1" dirty="0">
                <a:solidFill>
                  <a:srgbClr val="00B0F0"/>
                </a:solidFill>
              </a:rPr>
              <a:t>SCOPE:</a:t>
            </a:r>
            <a:endParaRPr lang="en-US" sz="3000" dirty="0">
              <a:solidFill>
                <a:srgbClr val="00B0F0"/>
              </a:solidFill>
            </a:endParaRPr>
          </a:p>
          <a:p>
            <a:pPr algn="just">
              <a:lnSpc>
                <a:spcPct val="160000"/>
              </a:lnSpc>
            </a:pPr>
            <a:r>
              <a:rPr lang="en-US" sz="2400" dirty="0"/>
              <a:t>This project is an online portal between students and faculty. This innovative system allows college faculty to share subject videos students. It consists of a faculty login along with student login. Since college faculty operates through pc and videos uploading are simpler through a pc, the faculty login is to be performed through a computer. Faculty may upload videos. The videos are uploaded by faculty to different corresponding departments. We propose to build this system on an online server that allows faculty to upload videos and students may view search and view. </a:t>
            </a:r>
          </a:p>
          <a:p>
            <a:pPr marL="342900" indent="-342900" algn="l">
              <a:lnSpc>
                <a:spcPct val="150000"/>
              </a:lnSpc>
              <a:buFont typeface="Arial" pitchFamily="34" charset="0"/>
              <a:buChar char="•"/>
            </a:pPr>
            <a:endParaRPr lang="en-US"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211506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a:bodyPr>
          <a:lstStyle/>
          <a:p>
            <a:pPr algn="l">
              <a:lnSpc>
                <a:spcPct val="150000"/>
              </a:lnSpc>
            </a:pPr>
            <a:r>
              <a:rPr lang="en-US" sz="2400" b="1" dirty="0">
                <a:solidFill>
                  <a:srgbClr val="00B0F0"/>
                </a:solidFill>
              </a:rPr>
              <a:t>ARCHITECTURE:</a:t>
            </a:r>
            <a:endParaRPr lang="en-US" sz="2400" dirty="0">
              <a:solidFill>
                <a:srgbClr val="00B0F0"/>
              </a:solidFill>
            </a:endParaRPr>
          </a:p>
          <a:p>
            <a:pPr algn="l">
              <a:lnSpc>
                <a:spcPct val="150000"/>
              </a:lnSpc>
            </a:pPr>
            <a:endParaRPr lang="en-US" sz="2400" dirty="0"/>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14600"/>
            <a:ext cx="7696200" cy="3886200"/>
          </a:xfrm>
          <a:prstGeom prst="rect">
            <a:avLst/>
          </a:prstGeom>
        </p:spPr>
      </p:pic>
    </p:spTree>
    <p:extLst>
      <p:ext uri="{BB962C8B-B14F-4D97-AF65-F5344CB8AC3E}">
        <p14:creationId xmlns:p14="http://schemas.microsoft.com/office/powerpoint/2010/main" val="291437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fontScale="92500" lnSpcReduction="10000"/>
          </a:bodyPr>
          <a:lstStyle/>
          <a:p>
            <a:pPr lvl="0" algn="l">
              <a:lnSpc>
                <a:spcPct val="150000"/>
              </a:lnSpc>
            </a:pPr>
            <a:r>
              <a:rPr lang="en-US" sz="2400" b="1" dirty="0" smtClean="0">
                <a:solidFill>
                  <a:srgbClr val="00B0F0"/>
                </a:solidFill>
              </a:rPr>
              <a:t>1. STUDENTS </a:t>
            </a:r>
            <a:r>
              <a:rPr lang="en-US" sz="2400" b="1" dirty="0">
                <a:solidFill>
                  <a:srgbClr val="00B0F0"/>
                </a:solidFill>
              </a:rPr>
              <a:t>MODULE</a:t>
            </a:r>
            <a:endParaRPr lang="en-US" sz="2400" dirty="0">
              <a:solidFill>
                <a:srgbClr val="00B0F0"/>
              </a:solidFill>
            </a:endParaRPr>
          </a:p>
          <a:p>
            <a:pPr algn="l">
              <a:lnSpc>
                <a:spcPct val="150000"/>
              </a:lnSpc>
            </a:pPr>
            <a:r>
              <a:rPr lang="en-US" sz="2400" dirty="0"/>
              <a:t>Every Student creates a userid and password in registration page. For details in first name, last name, userid, password, emailed, gender fill the data after submit store the database. After that login the web portal any subjects clarifications, view the upload videos and after that any doubt ask the query in the module. A student can add or modify self-details, can check the subject videos and query response. Student portal is nothing but a portal which thinks students as the main target users and provides so many useful services to students at a single place and through a single interface but in customized form.  </a:t>
            </a:r>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148309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57200" y="1828800"/>
            <a:ext cx="8229600" cy="4876800"/>
          </a:xfrm>
        </p:spPr>
        <p:txBody>
          <a:bodyPr>
            <a:normAutofit fontScale="92500" lnSpcReduction="20000"/>
          </a:bodyPr>
          <a:lstStyle/>
          <a:p>
            <a:pPr lvl="0" algn="l"/>
            <a:r>
              <a:rPr lang="en-US" sz="2400" b="1" dirty="0" smtClean="0">
                <a:solidFill>
                  <a:srgbClr val="00B0F0"/>
                </a:solidFill>
              </a:rPr>
              <a:t>2. FAULLTY(ADMIN</a:t>
            </a:r>
            <a:r>
              <a:rPr lang="en-US" sz="2400" b="1" dirty="0">
                <a:solidFill>
                  <a:srgbClr val="00B0F0"/>
                </a:solidFill>
              </a:rPr>
              <a:t>) MODULE</a:t>
            </a:r>
            <a:endParaRPr lang="en-US" sz="2400" dirty="0">
              <a:solidFill>
                <a:srgbClr val="00B0F0"/>
              </a:solidFill>
            </a:endParaRPr>
          </a:p>
          <a:p>
            <a:pPr algn="just">
              <a:lnSpc>
                <a:spcPct val="150000"/>
              </a:lnSpc>
            </a:pPr>
            <a:r>
              <a:rPr lang="en-US" sz="2400" dirty="0"/>
              <a:t>Two types of user are identified in this project student and an administrator. The portal will provide teachers with a platform to connect and interact with their students. This would mean that the teacher can group his or her students in their web page as </a:t>
            </a:r>
            <a:r>
              <a:rPr lang="en-US" sz="2400" dirty="0" smtClean="0"/>
              <a:t>profiles. This </a:t>
            </a:r>
            <a:r>
              <a:rPr lang="en-US" sz="2400" dirty="0"/>
              <a:t>capability addresses the pain point of keeping track of students before, during and after a class. This capability serves as an efficient way for teachers to keep in touch with students. Faculty create the account in the admin module after that login the admin module open web portal view the student details. Maintaining the database process and easily access the database. This module use for faculty updates details. </a:t>
            </a:r>
          </a:p>
        </p:txBody>
      </p:sp>
      <p:sp>
        <p:nvSpPr>
          <p:cNvPr id="4" name="Title 3"/>
          <p:cNvSpPr>
            <a:spLocks noGrp="1"/>
          </p:cNvSpPr>
          <p:nvPr>
            <p:ph type="title"/>
          </p:nvPr>
        </p:nvSpPr>
        <p:spPr>
          <a:xfrm>
            <a:off x="533400" y="975360"/>
            <a:ext cx="7772400" cy="701040"/>
          </a:xfrm>
        </p:spPr>
        <p:txBody>
          <a:bodyPr>
            <a:normAutofit fontScale="90000"/>
          </a:bodyPr>
          <a:lstStyle/>
          <a:p>
            <a:r>
              <a:rPr lang="en-US" dirty="0" smtClean="0">
                <a:solidFill>
                  <a:srgbClr val="C00000"/>
                </a:solidFill>
              </a:rPr>
              <a:t/>
            </a:r>
            <a:br>
              <a:rPr lang="en-US" dirty="0" smtClean="0">
                <a:solidFill>
                  <a:srgbClr val="C00000"/>
                </a:solidFill>
              </a:rPr>
            </a:br>
            <a:r>
              <a:rPr lang="en-US" sz="2400" dirty="0" smtClean="0">
                <a:solidFill>
                  <a:srgbClr val="C00000"/>
                </a:solidFill>
              </a:rPr>
              <a:t>ONLINE PORTAL BETWEEN STUDENTS </a:t>
            </a:r>
            <a:r>
              <a:rPr lang="en-US" sz="2400" dirty="0">
                <a:solidFill>
                  <a:srgbClr val="C00000"/>
                </a:solidFill>
              </a:rPr>
              <a:t>AND FACULTY</a:t>
            </a:r>
            <a:br>
              <a:rPr lang="en-US" sz="2400" dirty="0">
                <a:solidFill>
                  <a:srgbClr val="C00000"/>
                </a:solidFill>
              </a:rPr>
            </a:br>
            <a:endParaRPr lang="en-US" sz="2400" dirty="0">
              <a:solidFill>
                <a:srgbClr val="C00000"/>
              </a:solidFill>
            </a:endParaRPr>
          </a:p>
        </p:txBody>
      </p:sp>
    </p:spTree>
    <p:extLst>
      <p:ext uri="{BB962C8B-B14F-4D97-AF65-F5344CB8AC3E}">
        <p14:creationId xmlns:p14="http://schemas.microsoft.com/office/powerpoint/2010/main" val="15226761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1016</Words>
  <Application>Microsoft Office PowerPoint</Application>
  <PresentationFormat>On-screen Show (4:3)</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BlackTie</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ONLINE PORTAL BETWEEN STUDENTS AND FACULTY </vt:lpstr>
      <vt:lpstr> THANKING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PORTAL BETWEEN STUDENTS AND FACULTY</dc:title>
  <dc:creator>Home 33</dc:creator>
  <cp:lastModifiedBy>Home 33</cp:lastModifiedBy>
  <cp:revision>5</cp:revision>
  <dcterms:created xsi:type="dcterms:W3CDTF">2019-01-02T12:19:51Z</dcterms:created>
  <dcterms:modified xsi:type="dcterms:W3CDTF">2019-01-02T13:07:07Z</dcterms:modified>
</cp:coreProperties>
</file>