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1" r:id="rId2"/>
  </p:sldMasterIdLst>
  <p:notesMasterIdLst>
    <p:notesMasterId r:id="rId7"/>
  </p:notesMasterIdLst>
  <p:handoutMasterIdLst>
    <p:handoutMasterId r:id="rId8"/>
  </p:handoutMasterIdLst>
  <p:sldIdLst>
    <p:sldId id="338" r:id="rId3"/>
    <p:sldId id="340" r:id="rId4"/>
    <p:sldId id="341" r:id="rId5"/>
    <p:sldId id="34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867BBF"/>
    <a:srgbClr val="FCB040"/>
    <a:srgbClr val="D96845"/>
    <a:srgbClr val="F5C247"/>
    <a:srgbClr val="6CA410"/>
    <a:srgbClr val="00D040"/>
    <a:srgbClr val="A3A3A3"/>
    <a:srgbClr val="037CCF"/>
    <a:srgbClr val="B5D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5"/>
    <p:restoredTop sz="94754"/>
  </p:normalViewPr>
  <p:slideViewPr>
    <p:cSldViewPr>
      <p:cViewPr varScale="1">
        <p:scale>
          <a:sx n="107" d="100"/>
          <a:sy n="107" d="100"/>
        </p:scale>
        <p:origin x="475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5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5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4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8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248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4671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1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3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3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9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93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8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35355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6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C418D7-CB1A-4758-D721-40FFD93DB50A}"/>
              </a:ext>
            </a:extLst>
          </p:cNvPr>
          <p:cNvSpPr/>
          <p:nvPr/>
        </p:nvSpPr>
        <p:spPr>
          <a:xfrm>
            <a:off x="228600" y="209550"/>
            <a:ext cx="8686800" cy="4724400"/>
          </a:xfrm>
          <a:prstGeom prst="roundRect">
            <a:avLst>
              <a:gd name="adj" fmla="val 1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DDB6BDE6-09D5-A4BB-C8BB-8EDA209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688" y="2578894"/>
            <a:ext cx="4267200" cy="1045368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200" b="1" spc="300" dirty="0">
                <a:solidFill>
                  <a:schemeClr val="accent3">
                    <a:lumMod val="75000"/>
                  </a:schemeClr>
                </a:solidFill>
              </a:rPr>
              <a:t>REACT</a:t>
            </a:r>
            <a:r>
              <a:rPr lang="en-US" sz="3200" spc="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en-US" sz="3200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</a:br>
            <a:r>
              <a:rPr lang="en-US" sz="1800" b="1" spc="300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PROJECT STARTUP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052B6-12FF-1C0A-4053-CAD16ECDA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575" y="971550"/>
            <a:ext cx="1449705" cy="126061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180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C418D7-CB1A-4758-D721-40FFD93DB50A}"/>
              </a:ext>
            </a:extLst>
          </p:cNvPr>
          <p:cNvSpPr/>
          <p:nvPr/>
        </p:nvSpPr>
        <p:spPr>
          <a:xfrm>
            <a:off x="228600" y="209550"/>
            <a:ext cx="8686800" cy="4724400"/>
          </a:xfrm>
          <a:prstGeom prst="roundRect">
            <a:avLst>
              <a:gd name="adj" fmla="val 1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840CD52B-A66C-4818-F399-E2DBB2C823FF}"/>
              </a:ext>
            </a:extLst>
          </p:cNvPr>
          <p:cNvSpPr/>
          <p:nvPr/>
        </p:nvSpPr>
        <p:spPr>
          <a:xfrm>
            <a:off x="533642" y="931658"/>
            <a:ext cx="773943" cy="274548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6" name="Graphic 8">
            <a:extLst>
              <a:ext uri="{FF2B5EF4-FFF2-40B4-BE49-F238E27FC236}">
                <a16:creationId xmlns:a16="http://schemas.microsoft.com/office/drawing/2014/main" id="{99491FE7-F483-5A07-9CE9-13F9AC9F6B78}"/>
              </a:ext>
            </a:extLst>
          </p:cNvPr>
          <p:cNvSpPr/>
          <p:nvPr/>
        </p:nvSpPr>
        <p:spPr>
          <a:xfrm>
            <a:off x="479562" y="1559717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THEME ?  </a:t>
            </a:r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E44D6790-43DE-D9BF-56F0-69FAC44B9BAA}"/>
              </a:ext>
            </a:extLst>
          </p:cNvPr>
          <p:cNvSpPr/>
          <p:nvPr/>
        </p:nvSpPr>
        <p:spPr>
          <a:xfrm>
            <a:off x="3926420" y="2956886"/>
            <a:ext cx="1130126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 REACT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USING LIBRARAY</a:t>
            </a:r>
          </a:p>
        </p:txBody>
      </p:sp>
      <p:sp>
        <p:nvSpPr>
          <p:cNvPr id="10" name="Graphic 12">
            <a:extLst>
              <a:ext uri="{FF2B5EF4-FFF2-40B4-BE49-F238E27FC236}">
                <a16:creationId xmlns:a16="http://schemas.microsoft.com/office/drawing/2014/main" id="{2E4B0BD6-04F3-501B-B807-1B94EA3198AF}"/>
              </a:ext>
            </a:extLst>
          </p:cNvPr>
          <p:cNvSpPr/>
          <p:nvPr/>
        </p:nvSpPr>
        <p:spPr>
          <a:xfrm>
            <a:off x="6604998" y="2440782"/>
            <a:ext cx="1115604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F5C247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REACT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AS PER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PROVIDED THEME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BC7BF3B4-5E2D-A9FA-70AF-1BC15F5A822D}"/>
              </a:ext>
            </a:extLst>
          </p:cNvPr>
          <p:cNvSpPr/>
          <p:nvPr/>
        </p:nvSpPr>
        <p:spPr>
          <a:xfrm>
            <a:off x="5631656" y="1660973"/>
            <a:ext cx="1463910" cy="555969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INTEGRATE THEME INTO REACT BY FOLLOWING ANY OF THE STYLING APPROCH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81C122-A6CC-AB0E-5BBB-AE81369A2724}"/>
              </a:ext>
            </a:extLst>
          </p:cNvPr>
          <p:cNvCxnSpPr>
            <a:cxnSpLocks/>
          </p:cNvCxnSpPr>
          <p:nvPr/>
        </p:nvCxnSpPr>
        <p:spPr>
          <a:xfrm>
            <a:off x="914400" y="1267808"/>
            <a:ext cx="0" cy="244286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B3E66D-FCE6-F5B3-834C-E21C5B2D7772}"/>
              </a:ext>
            </a:extLst>
          </p:cNvPr>
          <p:cNvCxnSpPr>
            <a:cxnSpLocks/>
          </p:cNvCxnSpPr>
          <p:nvPr/>
        </p:nvCxnSpPr>
        <p:spPr>
          <a:xfrm>
            <a:off x="1419224" y="1912142"/>
            <a:ext cx="724772" cy="168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Graphic 16">
            <a:extLst>
              <a:ext uri="{FF2B5EF4-FFF2-40B4-BE49-F238E27FC236}">
                <a16:creationId xmlns:a16="http://schemas.microsoft.com/office/drawing/2014/main" id="{6CBDFF84-31AA-E2F7-7598-44BD340459BB}"/>
              </a:ext>
            </a:extLst>
          </p:cNvPr>
          <p:cNvSpPr/>
          <p:nvPr/>
        </p:nvSpPr>
        <p:spPr>
          <a:xfrm>
            <a:off x="1600200" y="1843422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15" name="Graphic 8">
            <a:extLst>
              <a:ext uri="{FF2B5EF4-FFF2-40B4-BE49-F238E27FC236}">
                <a16:creationId xmlns:a16="http://schemas.microsoft.com/office/drawing/2014/main" id="{7F8D7F83-CAFB-537C-387A-706789966464}"/>
              </a:ext>
            </a:extLst>
          </p:cNvPr>
          <p:cNvSpPr/>
          <p:nvPr/>
        </p:nvSpPr>
        <p:spPr>
          <a:xfrm>
            <a:off x="2189832" y="1570970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C382E0-1D1B-BBCC-5078-94A70C42B48B}"/>
              </a:ext>
            </a:extLst>
          </p:cNvPr>
          <p:cNvCxnSpPr>
            <a:cxnSpLocks/>
          </p:cNvCxnSpPr>
          <p:nvPr/>
        </p:nvCxnSpPr>
        <p:spPr>
          <a:xfrm>
            <a:off x="914400" y="2314574"/>
            <a:ext cx="0" cy="493500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raphic 16">
            <a:extLst>
              <a:ext uri="{FF2B5EF4-FFF2-40B4-BE49-F238E27FC236}">
                <a16:creationId xmlns:a16="http://schemas.microsoft.com/office/drawing/2014/main" id="{F2D2B7D2-D041-73BE-1D5D-59130AEA4476}"/>
              </a:ext>
            </a:extLst>
          </p:cNvPr>
          <p:cNvSpPr/>
          <p:nvPr/>
        </p:nvSpPr>
        <p:spPr>
          <a:xfrm>
            <a:off x="792956" y="2440782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2FD67A-5111-199E-AB64-DBFC99BAC261}"/>
              </a:ext>
            </a:extLst>
          </p:cNvPr>
          <p:cNvCxnSpPr>
            <a:cxnSpLocks/>
          </p:cNvCxnSpPr>
          <p:nvPr/>
        </p:nvCxnSpPr>
        <p:spPr>
          <a:xfrm>
            <a:off x="3124200" y="1922322"/>
            <a:ext cx="724772" cy="168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raphic 16">
            <a:extLst>
              <a:ext uri="{FF2B5EF4-FFF2-40B4-BE49-F238E27FC236}">
                <a16:creationId xmlns:a16="http://schemas.microsoft.com/office/drawing/2014/main" id="{5CD40807-855D-1F03-4DB3-5DC3485E7AC5}"/>
              </a:ext>
            </a:extLst>
          </p:cNvPr>
          <p:cNvSpPr/>
          <p:nvPr/>
        </p:nvSpPr>
        <p:spPr>
          <a:xfrm>
            <a:off x="3305176" y="1853602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sp>
        <p:nvSpPr>
          <p:cNvPr id="20" name="Graphic 8">
            <a:extLst>
              <a:ext uri="{FF2B5EF4-FFF2-40B4-BE49-F238E27FC236}">
                <a16:creationId xmlns:a16="http://schemas.microsoft.com/office/drawing/2014/main" id="{F521B35E-6900-1733-EA6E-2D8B1779B0D8}"/>
              </a:ext>
            </a:extLst>
          </p:cNvPr>
          <p:cNvSpPr/>
          <p:nvPr/>
        </p:nvSpPr>
        <p:spPr>
          <a:xfrm>
            <a:off x="3894808" y="1581150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LIBRARY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MUI 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EBFA3F-B216-834A-DBE3-395F30F84FF6}"/>
              </a:ext>
            </a:extLst>
          </p:cNvPr>
          <p:cNvCxnSpPr>
            <a:cxnSpLocks/>
          </p:cNvCxnSpPr>
          <p:nvPr/>
        </p:nvCxnSpPr>
        <p:spPr>
          <a:xfrm>
            <a:off x="4843641" y="1933238"/>
            <a:ext cx="724772" cy="168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raphic 16">
            <a:extLst>
              <a:ext uri="{FF2B5EF4-FFF2-40B4-BE49-F238E27FC236}">
                <a16:creationId xmlns:a16="http://schemas.microsoft.com/office/drawing/2014/main" id="{ACA05036-A0AE-54BA-69CD-70F9C35C2770}"/>
              </a:ext>
            </a:extLst>
          </p:cNvPr>
          <p:cNvSpPr/>
          <p:nvPr/>
        </p:nvSpPr>
        <p:spPr>
          <a:xfrm>
            <a:off x="5024617" y="1864518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F70157-D67E-2DB2-B4CE-F6131535D94F}"/>
              </a:ext>
            </a:extLst>
          </p:cNvPr>
          <p:cNvCxnSpPr>
            <a:cxnSpLocks/>
          </p:cNvCxnSpPr>
          <p:nvPr/>
        </p:nvCxnSpPr>
        <p:spPr>
          <a:xfrm>
            <a:off x="2612232" y="1081422"/>
            <a:ext cx="4931568" cy="0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raphic 16">
            <a:extLst>
              <a:ext uri="{FF2B5EF4-FFF2-40B4-BE49-F238E27FC236}">
                <a16:creationId xmlns:a16="http://schemas.microsoft.com/office/drawing/2014/main" id="{9F200257-9AD5-A7A0-FA5F-FFEFBF0E2A54}"/>
              </a:ext>
            </a:extLst>
          </p:cNvPr>
          <p:cNvSpPr/>
          <p:nvPr/>
        </p:nvSpPr>
        <p:spPr>
          <a:xfrm>
            <a:off x="2894166" y="1019510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08DFE5-BC43-9260-1AE8-0FA8933C6A30}"/>
              </a:ext>
            </a:extLst>
          </p:cNvPr>
          <p:cNvCxnSpPr>
            <a:cxnSpLocks/>
          </p:cNvCxnSpPr>
          <p:nvPr/>
        </p:nvCxnSpPr>
        <p:spPr>
          <a:xfrm>
            <a:off x="2620630" y="1081432"/>
            <a:ext cx="0" cy="44495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6953D7-E9AF-7AD7-2BF7-902996F2DB3F}"/>
              </a:ext>
            </a:extLst>
          </p:cNvPr>
          <p:cNvCxnSpPr>
            <a:cxnSpLocks/>
          </p:cNvCxnSpPr>
          <p:nvPr/>
        </p:nvCxnSpPr>
        <p:spPr>
          <a:xfrm>
            <a:off x="4326732" y="2336006"/>
            <a:ext cx="0" cy="543508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raphic 16">
            <a:extLst>
              <a:ext uri="{FF2B5EF4-FFF2-40B4-BE49-F238E27FC236}">
                <a16:creationId xmlns:a16="http://schemas.microsoft.com/office/drawing/2014/main" id="{837A8C03-42F2-B7A2-32B7-20C945A215F4}"/>
              </a:ext>
            </a:extLst>
          </p:cNvPr>
          <p:cNvSpPr/>
          <p:nvPr/>
        </p:nvSpPr>
        <p:spPr>
          <a:xfrm>
            <a:off x="4205288" y="2473538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ED7DCF-F36E-CB28-8077-7D7AEE0C823A}"/>
              </a:ext>
            </a:extLst>
          </p:cNvPr>
          <p:cNvCxnSpPr>
            <a:cxnSpLocks/>
          </p:cNvCxnSpPr>
          <p:nvPr/>
        </p:nvCxnSpPr>
        <p:spPr>
          <a:xfrm>
            <a:off x="5105400" y="3221494"/>
            <a:ext cx="250443" cy="3820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C3D627-E7F5-1FD0-1676-C8F124B12CFD}"/>
              </a:ext>
            </a:extLst>
          </p:cNvPr>
          <p:cNvCxnSpPr>
            <a:cxnSpLocks/>
          </p:cNvCxnSpPr>
          <p:nvPr/>
        </p:nvCxnSpPr>
        <p:spPr>
          <a:xfrm flipV="1">
            <a:off x="8001000" y="1251397"/>
            <a:ext cx="0" cy="3167972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raphic 8">
            <a:extLst>
              <a:ext uri="{FF2B5EF4-FFF2-40B4-BE49-F238E27FC236}">
                <a16:creationId xmlns:a16="http://schemas.microsoft.com/office/drawing/2014/main" id="{CEB834BC-386F-B1DF-8001-DEB94C60CD9A}"/>
              </a:ext>
            </a:extLst>
          </p:cNvPr>
          <p:cNvSpPr/>
          <p:nvPr/>
        </p:nvSpPr>
        <p:spPr>
          <a:xfrm>
            <a:off x="478632" y="2855118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VISUALS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(Figma..)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B9A8C0-1D11-A73A-5329-63F36DF2809D}"/>
              </a:ext>
            </a:extLst>
          </p:cNvPr>
          <p:cNvCxnSpPr>
            <a:cxnSpLocks/>
          </p:cNvCxnSpPr>
          <p:nvPr/>
        </p:nvCxnSpPr>
        <p:spPr>
          <a:xfrm>
            <a:off x="1408828" y="3221830"/>
            <a:ext cx="724772" cy="168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Graphic 16">
            <a:extLst>
              <a:ext uri="{FF2B5EF4-FFF2-40B4-BE49-F238E27FC236}">
                <a16:creationId xmlns:a16="http://schemas.microsoft.com/office/drawing/2014/main" id="{0B02F4F5-F35B-2F9B-4921-4CF0D55F81C0}"/>
              </a:ext>
            </a:extLst>
          </p:cNvPr>
          <p:cNvSpPr/>
          <p:nvPr/>
        </p:nvSpPr>
        <p:spPr>
          <a:xfrm>
            <a:off x="1589804" y="3153110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50DA692A-CBB0-3E98-957D-49F018EC20D3}"/>
              </a:ext>
            </a:extLst>
          </p:cNvPr>
          <p:cNvSpPr/>
          <p:nvPr/>
        </p:nvSpPr>
        <p:spPr>
          <a:xfrm>
            <a:off x="1905000" y="4149381"/>
            <a:ext cx="1463910" cy="555969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UI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PER THE VISUALS</a:t>
            </a:r>
          </a:p>
        </p:txBody>
      </p:sp>
      <p:sp>
        <p:nvSpPr>
          <p:cNvPr id="36" name="Graphic 8">
            <a:extLst>
              <a:ext uri="{FF2B5EF4-FFF2-40B4-BE49-F238E27FC236}">
                <a16:creationId xmlns:a16="http://schemas.microsoft.com/office/drawing/2014/main" id="{35033880-0F8A-A3F6-2A9D-F48514D28113}"/>
              </a:ext>
            </a:extLst>
          </p:cNvPr>
          <p:cNvSpPr/>
          <p:nvPr/>
        </p:nvSpPr>
        <p:spPr>
          <a:xfrm>
            <a:off x="2196976" y="2869406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LIBRARY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MUI 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2FD2FE-F457-C396-1549-79893CCA2CD4}"/>
              </a:ext>
            </a:extLst>
          </p:cNvPr>
          <p:cNvCxnSpPr>
            <a:cxnSpLocks/>
          </p:cNvCxnSpPr>
          <p:nvPr/>
        </p:nvCxnSpPr>
        <p:spPr>
          <a:xfrm>
            <a:off x="2628900" y="3614154"/>
            <a:ext cx="0" cy="493500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Graphic 16">
            <a:extLst>
              <a:ext uri="{FF2B5EF4-FFF2-40B4-BE49-F238E27FC236}">
                <a16:creationId xmlns:a16="http://schemas.microsoft.com/office/drawing/2014/main" id="{1075F492-14B2-E8C4-B34A-B6B0BD5B35F4}"/>
              </a:ext>
            </a:extLst>
          </p:cNvPr>
          <p:cNvSpPr/>
          <p:nvPr/>
        </p:nvSpPr>
        <p:spPr>
          <a:xfrm>
            <a:off x="2507456" y="3693320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sp>
        <p:nvSpPr>
          <p:cNvPr id="39" name="Graphic 6">
            <a:extLst>
              <a:ext uri="{FF2B5EF4-FFF2-40B4-BE49-F238E27FC236}">
                <a16:creationId xmlns:a16="http://schemas.microsoft.com/office/drawing/2014/main" id="{93991DE2-2D90-F64A-ACE0-296CEE2701B3}"/>
              </a:ext>
            </a:extLst>
          </p:cNvPr>
          <p:cNvSpPr/>
          <p:nvPr/>
        </p:nvSpPr>
        <p:spPr>
          <a:xfrm>
            <a:off x="7614028" y="937299"/>
            <a:ext cx="773943" cy="274548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86F270-BAD5-906E-78A5-7DE2847BD7E5}"/>
              </a:ext>
            </a:extLst>
          </p:cNvPr>
          <p:cNvCxnSpPr>
            <a:cxnSpLocks/>
          </p:cNvCxnSpPr>
          <p:nvPr/>
        </p:nvCxnSpPr>
        <p:spPr>
          <a:xfrm flipH="1">
            <a:off x="7162800" y="1933574"/>
            <a:ext cx="838200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8BC5A6-F8AA-AB29-43D3-D33477B7C08C}"/>
              </a:ext>
            </a:extLst>
          </p:cNvPr>
          <p:cNvCxnSpPr>
            <a:cxnSpLocks/>
          </p:cNvCxnSpPr>
          <p:nvPr/>
        </p:nvCxnSpPr>
        <p:spPr>
          <a:xfrm>
            <a:off x="3124200" y="3221494"/>
            <a:ext cx="724772" cy="168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Graphic 16">
            <a:extLst>
              <a:ext uri="{FF2B5EF4-FFF2-40B4-BE49-F238E27FC236}">
                <a16:creationId xmlns:a16="http://schemas.microsoft.com/office/drawing/2014/main" id="{9021197F-A4FE-FC16-1E49-6563FAEAEC6A}"/>
              </a:ext>
            </a:extLst>
          </p:cNvPr>
          <p:cNvSpPr/>
          <p:nvPr/>
        </p:nvSpPr>
        <p:spPr>
          <a:xfrm>
            <a:off x="3305176" y="3152774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1ACD15DC-A2DB-DD98-7B0E-193E5BA6885F}"/>
              </a:ext>
            </a:extLst>
          </p:cNvPr>
          <p:cNvSpPr/>
          <p:nvPr/>
        </p:nvSpPr>
        <p:spPr>
          <a:xfrm>
            <a:off x="4191000" y="4156972"/>
            <a:ext cx="1817422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FCB040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 REACT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BY FOLLOWING ANY OF 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STYLING APPROCH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6815C8-4C0F-BBD0-25CE-15C7C7DF0543}"/>
              </a:ext>
            </a:extLst>
          </p:cNvPr>
          <p:cNvCxnSpPr>
            <a:cxnSpLocks/>
          </p:cNvCxnSpPr>
          <p:nvPr/>
        </p:nvCxnSpPr>
        <p:spPr>
          <a:xfrm>
            <a:off x="3429000" y="4421580"/>
            <a:ext cx="724772" cy="168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F332CF-686E-14A6-5421-FC76C0862892}"/>
              </a:ext>
            </a:extLst>
          </p:cNvPr>
          <p:cNvCxnSpPr>
            <a:cxnSpLocks/>
          </p:cNvCxnSpPr>
          <p:nvPr/>
        </p:nvCxnSpPr>
        <p:spPr>
          <a:xfrm flipH="1" flipV="1">
            <a:off x="6069808" y="4419369"/>
            <a:ext cx="1931192" cy="221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raphic 8">
            <a:extLst>
              <a:ext uri="{FF2B5EF4-FFF2-40B4-BE49-F238E27FC236}">
                <a16:creationId xmlns:a16="http://schemas.microsoft.com/office/drawing/2014/main" id="{A0AEAA39-A700-E5D9-09C0-90E2C977E558}"/>
              </a:ext>
            </a:extLst>
          </p:cNvPr>
          <p:cNvSpPr/>
          <p:nvPr/>
        </p:nvSpPr>
        <p:spPr>
          <a:xfrm>
            <a:off x="5412995" y="2869406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STYLING 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PROVIDED?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D98982-B677-4D1B-A6DD-BAFA1974E417}"/>
              </a:ext>
            </a:extLst>
          </p:cNvPr>
          <p:cNvCxnSpPr>
            <a:cxnSpLocks/>
          </p:cNvCxnSpPr>
          <p:nvPr/>
        </p:nvCxnSpPr>
        <p:spPr>
          <a:xfrm>
            <a:off x="5837470" y="2705411"/>
            <a:ext cx="724772" cy="168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Graphic 16">
            <a:extLst>
              <a:ext uri="{FF2B5EF4-FFF2-40B4-BE49-F238E27FC236}">
                <a16:creationId xmlns:a16="http://schemas.microsoft.com/office/drawing/2014/main" id="{267942AB-6D1C-9FFA-399B-C15E80AAEE60}"/>
              </a:ext>
            </a:extLst>
          </p:cNvPr>
          <p:cNvSpPr/>
          <p:nvPr/>
        </p:nvSpPr>
        <p:spPr>
          <a:xfrm>
            <a:off x="6018446" y="2636691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34EAB9-1933-A46C-1743-8597DFA94FE5}"/>
              </a:ext>
            </a:extLst>
          </p:cNvPr>
          <p:cNvCxnSpPr>
            <a:cxnSpLocks/>
          </p:cNvCxnSpPr>
          <p:nvPr/>
        </p:nvCxnSpPr>
        <p:spPr>
          <a:xfrm>
            <a:off x="5845968" y="2707824"/>
            <a:ext cx="0" cy="1145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12">
            <a:extLst>
              <a:ext uri="{FF2B5EF4-FFF2-40B4-BE49-F238E27FC236}">
                <a16:creationId xmlns:a16="http://schemas.microsoft.com/office/drawing/2014/main" id="{5C593715-45A2-DF94-C00C-C855275688DD}"/>
              </a:ext>
            </a:extLst>
          </p:cNvPr>
          <p:cNvSpPr/>
          <p:nvPr/>
        </p:nvSpPr>
        <p:spPr>
          <a:xfrm>
            <a:off x="6621076" y="3449023"/>
            <a:ext cx="1115604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D9684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OVERRIDE REACT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AS PER</a:t>
            </a:r>
          </a:p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PROVIDED VISUALS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652D54-A353-4AF2-6F8C-C01628541722}"/>
              </a:ext>
            </a:extLst>
          </p:cNvPr>
          <p:cNvCxnSpPr>
            <a:cxnSpLocks/>
          </p:cNvCxnSpPr>
          <p:nvPr/>
        </p:nvCxnSpPr>
        <p:spPr>
          <a:xfrm>
            <a:off x="5846404" y="3713652"/>
            <a:ext cx="724772" cy="168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Graphic 16">
            <a:extLst>
              <a:ext uri="{FF2B5EF4-FFF2-40B4-BE49-F238E27FC236}">
                <a16:creationId xmlns:a16="http://schemas.microsoft.com/office/drawing/2014/main" id="{9AF0F91D-1984-5354-B953-640788593D06}"/>
              </a:ext>
            </a:extLst>
          </p:cNvPr>
          <p:cNvSpPr/>
          <p:nvPr/>
        </p:nvSpPr>
        <p:spPr>
          <a:xfrm>
            <a:off x="6027380" y="3644932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AD7A97A-F793-6F40-F00F-6B32CC6A3555}"/>
              </a:ext>
            </a:extLst>
          </p:cNvPr>
          <p:cNvCxnSpPr>
            <a:cxnSpLocks/>
          </p:cNvCxnSpPr>
          <p:nvPr/>
        </p:nvCxnSpPr>
        <p:spPr>
          <a:xfrm>
            <a:off x="5853112" y="3609974"/>
            <a:ext cx="0" cy="1145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6">
            <a:extLst>
              <a:ext uri="{FF2B5EF4-FFF2-40B4-BE49-F238E27FC236}">
                <a16:creationId xmlns:a16="http://schemas.microsoft.com/office/drawing/2014/main" id="{293C488B-A923-83F5-E171-D385D8685575}"/>
              </a:ext>
            </a:extLst>
          </p:cNvPr>
          <p:cNvSpPr txBox="1">
            <a:spLocks/>
          </p:cNvSpPr>
          <p:nvPr/>
        </p:nvSpPr>
        <p:spPr>
          <a:xfrm>
            <a:off x="457200" y="344091"/>
            <a:ext cx="8229600" cy="536971"/>
          </a:xfrm>
          <a:prstGeom prst="rect">
            <a:avLst/>
          </a:prstGeom>
          <a:noFill/>
        </p:spPr>
        <p:txBody>
          <a:bodyPr vert="horz" lIns="91436" tIns="45718" rIns="91436" bIns="45718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000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React Component Implementation Strategy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A6B104-C5B5-4DC1-FEC7-091CCBBD3550}"/>
              </a:ext>
            </a:extLst>
          </p:cNvPr>
          <p:cNvCxnSpPr>
            <a:cxnSpLocks/>
          </p:cNvCxnSpPr>
          <p:nvPr/>
        </p:nvCxnSpPr>
        <p:spPr>
          <a:xfrm flipH="1">
            <a:off x="914400" y="3943350"/>
            <a:ext cx="418385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D4FEB5-0B81-4F53-FAC2-F8AD9557458E}"/>
              </a:ext>
            </a:extLst>
          </p:cNvPr>
          <p:cNvCxnSpPr>
            <a:cxnSpLocks/>
          </p:cNvCxnSpPr>
          <p:nvPr/>
        </p:nvCxnSpPr>
        <p:spPr>
          <a:xfrm>
            <a:off x="5083968" y="3942770"/>
            <a:ext cx="0" cy="167268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7B786BE-5C88-1D30-2505-23D43CF725BF}"/>
              </a:ext>
            </a:extLst>
          </p:cNvPr>
          <p:cNvCxnSpPr>
            <a:cxnSpLocks/>
          </p:cNvCxnSpPr>
          <p:nvPr/>
        </p:nvCxnSpPr>
        <p:spPr>
          <a:xfrm>
            <a:off x="914400" y="3607356"/>
            <a:ext cx="0" cy="34313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raphic 16">
            <a:extLst>
              <a:ext uri="{FF2B5EF4-FFF2-40B4-BE49-F238E27FC236}">
                <a16:creationId xmlns:a16="http://schemas.microsoft.com/office/drawing/2014/main" id="{7C3869CC-B736-33A1-DF0C-9AB568208ED7}"/>
              </a:ext>
            </a:extLst>
          </p:cNvPr>
          <p:cNvSpPr/>
          <p:nvPr/>
        </p:nvSpPr>
        <p:spPr>
          <a:xfrm>
            <a:off x="792026" y="3686175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sp>
        <p:nvSpPr>
          <p:cNvPr id="66" name="Graphic 12">
            <a:extLst>
              <a:ext uri="{FF2B5EF4-FFF2-40B4-BE49-F238E27FC236}">
                <a16:creationId xmlns:a16="http://schemas.microsoft.com/office/drawing/2014/main" id="{9B710D19-D0B6-BB02-14BF-4B3700FEA825}"/>
              </a:ext>
            </a:extLst>
          </p:cNvPr>
          <p:cNvSpPr/>
          <p:nvPr/>
        </p:nvSpPr>
        <p:spPr>
          <a:xfrm>
            <a:off x="7848600" y="1693069"/>
            <a:ext cx="838200" cy="1289663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IN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REACT STYLE </a:t>
            </a:r>
          </a:p>
          <a:p>
            <a:pPr algn="ctr"/>
            <a:r>
              <a:rPr lang="en-IN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OPTIONS</a:t>
            </a:r>
            <a:endParaRPr lang="en-IN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Pure CSS</a:t>
            </a:r>
          </a:p>
          <a:p>
            <a:pPr algn="ctr"/>
            <a:r>
              <a:rPr lang="en-IN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CSS Modules</a:t>
            </a:r>
          </a:p>
          <a:p>
            <a:pPr algn="ctr"/>
            <a:r>
              <a:rPr lang="en-IN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CSS Preprocessors </a:t>
            </a:r>
          </a:p>
          <a:p>
            <a:pPr algn="ctr"/>
            <a:r>
              <a:rPr lang="en-IN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Tailwind CSS</a:t>
            </a:r>
          </a:p>
          <a:p>
            <a:pPr algn="ctr"/>
            <a:r>
              <a:rPr lang="en-IN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CSS-in-JS</a:t>
            </a:r>
          </a:p>
          <a:p>
            <a:pPr algn="ctr"/>
            <a:r>
              <a:rPr lang="en-IN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 </a:t>
            </a:r>
          </a:p>
          <a:p>
            <a:pPr algn="ctr"/>
            <a:r>
              <a:rPr lang="en-IN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Libraries </a:t>
            </a:r>
          </a:p>
        </p:txBody>
      </p:sp>
    </p:spTree>
    <p:extLst>
      <p:ext uri="{BB962C8B-B14F-4D97-AF65-F5344CB8AC3E}">
        <p14:creationId xmlns:p14="http://schemas.microsoft.com/office/powerpoint/2010/main" val="192017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C418D7-CB1A-4758-D721-40FFD93DB50A}"/>
              </a:ext>
            </a:extLst>
          </p:cNvPr>
          <p:cNvSpPr/>
          <p:nvPr/>
        </p:nvSpPr>
        <p:spPr>
          <a:xfrm>
            <a:off x="228600" y="209550"/>
            <a:ext cx="8686800" cy="4724400"/>
          </a:xfrm>
          <a:prstGeom prst="roundRect">
            <a:avLst>
              <a:gd name="adj" fmla="val 1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293C488B-A923-83F5-E171-D385D8685575}"/>
              </a:ext>
            </a:extLst>
          </p:cNvPr>
          <p:cNvSpPr txBox="1">
            <a:spLocks/>
          </p:cNvSpPr>
          <p:nvPr/>
        </p:nvSpPr>
        <p:spPr>
          <a:xfrm>
            <a:off x="457200" y="358379"/>
            <a:ext cx="8229600" cy="536971"/>
          </a:xfrm>
          <a:prstGeom prst="rect">
            <a:avLst/>
          </a:prstGeom>
          <a:noFill/>
        </p:spPr>
        <p:txBody>
          <a:bodyPr vert="horz" lIns="91436" tIns="45718" rIns="91436" bIns="45718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IN" sz="2000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Style a React Application – Different Options Compared</a:t>
            </a:r>
            <a:endParaRPr lang="en-US" sz="2000" dirty="0"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580AC88-BE2D-E3E4-EB1D-F3BED03C6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2647"/>
              </p:ext>
            </p:extLst>
          </p:nvPr>
        </p:nvGraphicFramePr>
        <p:xfrm>
          <a:off x="566736" y="971550"/>
          <a:ext cx="7967665" cy="3581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4464">
                  <a:extLst>
                    <a:ext uri="{9D8B030D-6E8A-4147-A177-3AD203B41FA5}">
                      <a16:colId xmlns:a16="http://schemas.microsoft.com/office/drawing/2014/main" val="32565250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10973798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55491828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1088097476"/>
                    </a:ext>
                  </a:extLst>
                </a:gridCol>
                <a:gridCol w="1593533">
                  <a:extLst>
                    <a:ext uri="{9D8B030D-6E8A-4147-A177-3AD203B41FA5}">
                      <a16:colId xmlns:a16="http://schemas.microsoft.com/office/drawing/2014/main" val="348867639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cap="all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OPTIONS</a:t>
                      </a:r>
                      <a:endParaRPr lang="en-IN" sz="1050" b="1" cap="all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cap="all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MAIN CHARACTERISTICS</a:t>
                      </a:r>
                      <a:endParaRPr lang="en-IN" sz="1050" b="1" cap="all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cap="all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PROS</a:t>
                      </a:r>
                      <a:endParaRPr lang="en-IN" sz="1050" b="1" cap="all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cap="all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CONS</a:t>
                      </a:r>
                      <a:endParaRPr lang="en-IN" sz="1050" b="1" cap="all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cap="all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WHEN TO USE</a:t>
                      </a:r>
                      <a:endParaRPr lang="en-IN" sz="1050" b="1" cap="all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13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5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Pure CSS</a:t>
                      </a:r>
                      <a:endParaRPr lang="en-IN" sz="105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Traditional approach with global CSS files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Simple and familiar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Lack of encapsulation and potential for class name collisions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Small projects or when CSS customization is the main focus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1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5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CSS Modules</a:t>
                      </a:r>
                      <a:endParaRPr lang="en-IN" sz="105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CSS files with locally scoped class names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Scoped styles and prevents class name clashes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Requires importing and referencing unique class names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Medium-sized projects requiring style encapsulation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5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CSS Preprocessors </a:t>
                      </a:r>
                    </a:p>
                    <a:p>
                      <a:pPr algn="ctr" fontAlgn="base"/>
                      <a:r>
                        <a:rPr lang="en-IN" sz="105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(e.g., Sass, Less)</a:t>
                      </a:r>
                      <a:endParaRPr lang="en-IN" sz="105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Enhanced CSS syntax with variables, mixins, etc.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Reusable code, modular and maintainable styles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Build process needed for compilation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Projects that benefit from enhanced CSS syntax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9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5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Tailwind CSS</a:t>
                      </a:r>
                      <a:endParaRPr lang="en-IN" sz="105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Utility-based CSS framework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Rapid development, consistent styling, extensive utility classes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Large file size due to utility classes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Prototyping or projects where rapid development is crucial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5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CSS-in-JS</a:t>
                      </a:r>
                      <a:endParaRPr lang="en-IN" sz="105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Writing CSS directly in JavaScript using libraries like Styled Components or Emotion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Component-based styles, dynamic styling, props-based styles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Increased bundle size, additional learning curve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Projects with complex or dynamic styling requirements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3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5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Component Libraries </a:t>
                      </a:r>
                    </a:p>
                    <a:p>
                      <a:pPr algn="ctr" fontAlgn="base"/>
                      <a:r>
                        <a:rPr lang="en-IN" sz="105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(e.g., MUI, Chakra)</a:t>
                      </a:r>
                      <a:endParaRPr lang="en-IN" sz="105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Pre-styled and customizable UI components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Consistent design, extensive component library, theming support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>
                          <a:effectLst/>
                        </a:rPr>
                        <a:t>Limited customization options, larger bundle size</a:t>
                      </a:r>
                      <a:endParaRPr lang="en-IN" sz="105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50" dirty="0">
                          <a:effectLst/>
                        </a:rPr>
                        <a:t>Projects requiring ready-to-use UI components with theming support</a:t>
                      </a:r>
                      <a:endParaRPr lang="en-IN" sz="105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3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C418D7-CB1A-4758-D721-40FFD93DB50A}"/>
              </a:ext>
            </a:extLst>
          </p:cNvPr>
          <p:cNvSpPr/>
          <p:nvPr/>
        </p:nvSpPr>
        <p:spPr>
          <a:xfrm>
            <a:off x="228600" y="209550"/>
            <a:ext cx="8686800" cy="4724400"/>
          </a:xfrm>
          <a:prstGeom prst="roundRect">
            <a:avLst>
              <a:gd name="adj" fmla="val 17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293C488B-A923-83F5-E171-D385D8685575}"/>
              </a:ext>
            </a:extLst>
          </p:cNvPr>
          <p:cNvSpPr txBox="1">
            <a:spLocks/>
          </p:cNvSpPr>
          <p:nvPr/>
        </p:nvSpPr>
        <p:spPr>
          <a:xfrm>
            <a:off x="457200" y="358379"/>
            <a:ext cx="8229600" cy="536971"/>
          </a:xfrm>
          <a:prstGeom prst="rect">
            <a:avLst/>
          </a:prstGeom>
          <a:noFill/>
        </p:spPr>
        <p:txBody>
          <a:bodyPr vert="horz" lIns="91436" tIns="45718" rIns="91436" bIns="45718" rtlCol="0" anchor="ctr">
            <a:norm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IN" sz="2000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Checklist For UI Development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2EC90-3573-56FE-0937-30AE245F6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5905"/>
              </p:ext>
            </p:extLst>
          </p:nvPr>
        </p:nvGraphicFramePr>
        <p:xfrm>
          <a:off x="580103" y="971550"/>
          <a:ext cx="2458064" cy="127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14678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THEME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Provided By Client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Need to Create from Prototype </a:t>
                      </a:r>
                    </a:p>
                    <a:p>
                      <a:r>
                        <a:rPr lang="en-US" sz="1200" dirty="0"/>
                        <a:t>( Figma, Photoshop )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Need to Create from Scratch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C23A58-66E4-579B-DCE3-A6C06A3CA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1749"/>
              </p:ext>
            </p:extLst>
          </p:nvPr>
        </p:nvGraphicFramePr>
        <p:xfrm>
          <a:off x="3336116" y="2577116"/>
          <a:ext cx="2458064" cy="98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FONT / COLOR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Provided by Client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Follow as per the Industry standard for Domain Specific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A5A97C-3319-8DB9-5344-B4FAFA3A9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868350"/>
              </p:ext>
            </p:extLst>
          </p:nvPr>
        </p:nvGraphicFramePr>
        <p:xfrm>
          <a:off x="3338052" y="971550"/>
          <a:ext cx="2458064" cy="83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RESPONSIVE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Mobile Support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Tablet Support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5DC14C-841A-CBB5-8E37-024A89BA2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43998"/>
              </p:ext>
            </p:extLst>
          </p:nvPr>
        </p:nvGraphicFramePr>
        <p:xfrm>
          <a:off x="580103" y="2573716"/>
          <a:ext cx="2458064" cy="19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CSS FRAMEWORK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Bootstrap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Material 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Tailwind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Company's In-built Library 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 Other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276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38EC803-8F46-2FF9-1E36-82FDB53A6026}"/>
              </a:ext>
            </a:extLst>
          </p:cNvPr>
          <p:cNvSpPr/>
          <p:nvPr/>
        </p:nvSpPr>
        <p:spPr>
          <a:xfrm>
            <a:off x="3417384" y="20764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91121-4C70-390F-036C-FE4F32AB65ED}"/>
              </a:ext>
            </a:extLst>
          </p:cNvPr>
          <p:cNvSpPr/>
          <p:nvPr/>
        </p:nvSpPr>
        <p:spPr>
          <a:xfrm>
            <a:off x="3417384" y="236537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441B0-6739-BF8B-4AAF-9DF55EFB357D}"/>
              </a:ext>
            </a:extLst>
          </p:cNvPr>
          <p:cNvGrpSpPr/>
          <p:nvPr/>
        </p:nvGrpSpPr>
        <p:grpSpPr>
          <a:xfrm>
            <a:off x="3417384" y="1312486"/>
            <a:ext cx="152400" cy="152400"/>
            <a:chOff x="3200400" y="1123950"/>
            <a:chExt cx="152400" cy="152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04B597-AAEB-A08E-BA31-6E4D800BC27A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DDB41FF-0B93-4E56-4C21-D07AB0D5C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6A1831-BFB9-C39C-E6FE-1296C1E68698}"/>
              </a:ext>
            </a:extLst>
          </p:cNvPr>
          <p:cNvGrpSpPr/>
          <p:nvPr/>
        </p:nvGrpSpPr>
        <p:grpSpPr>
          <a:xfrm>
            <a:off x="666750" y="1581150"/>
            <a:ext cx="152400" cy="152400"/>
            <a:chOff x="3200400" y="1123950"/>
            <a:chExt cx="152400" cy="152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02A9B8-D2B8-D7A3-360B-A3733C3E6D58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2210F3B-6CE1-518B-269F-4766C19DD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E5BBFA-94BC-0B51-7304-D03A89927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12105"/>
              </p:ext>
            </p:extLst>
          </p:nvPr>
        </p:nvGraphicFramePr>
        <p:xfrm>
          <a:off x="6129306" y="971550"/>
          <a:ext cx="2458064" cy="111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CSS PREPROCESSOR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SCSS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LESS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863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1CBF44DD-6EC6-F8CB-83FE-F04B6708069B}"/>
              </a:ext>
            </a:extLst>
          </p:cNvPr>
          <p:cNvGrpSpPr/>
          <p:nvPr/>
        </p:nvGrpSpPr>
        <p:grpSpPr>
          <a:xfrm>
            <a:off x="666750" y="3748819"/>
            <a:ext cx="152400" cy="152400"/>
            <a:chOff x="3200400" y="1123950"/>
            <a:chExt cx="152400" cy="152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C5BFAC-ABC1-BCCB-BBBE-8AF8DA89F9AD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AED865D-A7A2-7C53-E12D-7CE38AB96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3D4C36-6409-0A7A-8A58-F21226CF61D1}"/>
              </a:ext>
            </a:extLst>
          </p:cNvPr>
          <p:cNvGrpSpPr/>
          <p:nvPr/>
        </p:nvGrpSpPr>
        <p:grpSpPr>
          <a:xfrm>
            <a:off x="3417384" y="1581150"/>
            <a:ext cx="152400" cy="152400"/>
            <a:chOff x="3200400" y="1123950"/>
            <a:chExt cx="152400" cy="152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34E7CD-0B93-EB7E-11B8-8404DB099FAD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D4878F0C-242E-53AC-099B-F88FC1C19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3D5520-4C1F-0AAD-46D6-C6586DC3B3E1}"/>
              </a:ext>
            </a:extLst>
          </p:cNvPr>
          <p:cNvGrpSpPr/>
          <p:nvPr/>
        </p:nvGrpSpPr>
        <p:grpSpPr>
          <a:xfrm>
            <a:off x="6248400" y="1885950"/>
            <a:ext cx="152400" cy="152400"/>
            <a:chOff x="3200400" y="1123950"/>
            <a:chExt cx="152400" cy="1524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E0FA656-510A-75E8-36D9-D387EEBA1A46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90B5057-69A9-9FB1-5546-66166B14B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499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hecklist Templ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EF3F82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hecklist Templ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EF3F82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On-screen Show (16:9)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inherit</vt:lpstr>
      <vt:lpstr>Segoe UI</vt:lpstr>
      <vt:lpstr>1_Office Theme</vt:lpstr>
      <vt:lpstr>2_Office Theme</vt:lpstr>
      <vt:lpstr>REACT  PROJECT STARTUP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2023-08-27T17:10:14Z</dcterms:modified>
</cp:coreProperties>
</file>