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9A257-DE3B-4401-B80D-DD8CDF764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DD2FD-492F-403C-9808-6F2B60797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0DAF7-690D-4BAD-9766-2EEA3D17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BFF91-A7D8-4FA6-9B09-09AC5E87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77226-C2F5-464C-AB15-73FB9BFF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9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059D5-FB93-40C7-AED2-0787C6A5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26125-04A3-4D24-A589-4D36299E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C0184-9DC6-460E-A477-0FF1AE29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58235-8EC8-4306-99AA-1F097BD7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4001E-79BD-4C2A-8B80-9498EB11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5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B4AD2D-E754-499D-B000-D6E1D060A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D1AC5-D755-484F-B2CB-10C684406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A8A86-0827-45D0-8250-F14B2F43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FE23B-1554-4AFD-8657-BBFDFE93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9D4D2-4CA1-4B68-8D55-ADB23F0C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1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1525-015E-416E-8602-92318407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7C957-0210-499F-BB96-AC524A1B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ED36E-0CCB-4FBB-BFF5-DEAC5FF3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CB958-74BB-45B5-8BC4-719F2BCF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661E8-FA98-4AB0-A68F-667BE5F8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8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60AD9-DDB7-478D-B9B0-D078FDBD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84DBE-78DD-4ABA-B2C1-1EA65FC70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1FFA2-A4D6-41BE-9BCB-22C089D7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4C37C-C6E8-4104-91C7-F4F46CD8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77BF3-A951-4DAB-A2DB-E0F3D777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7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83035-8A56-4AB1-9065-82F57D7D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C5A06-1179-445F-9434-855608E5B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84B81-19FC-4F4D-B406-984B89E9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F2D63-CF3A-4677-83F5-F80375C1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B4950-DBB2-441B-A8C7-F9DD70EE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5255-2635-428A-A6D7-D5754C3B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3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289D-F0C9-46B3-AC7C-0A47FEAB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4FAD7-9B18-4A25-8F73-99DBAFD5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8E757B-A050-4887-B068-43A636673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81806-D184-43A8-B506-32A77E15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F5D4D9-989C-49F7-B546-288F9FA45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AFB8F5-B9BD-4034-BCBD-4384B21A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C156F2-D967-428C-8A24-5EA87579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EA5BA3-413C-46D3-9D24-14C6D27A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4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15C1-1F65-4D0B-B5AD-554238EA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080CC-246C-4506-BA9B-F63667CD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EE4AF-C13C-4312-BBD5-883DD31A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CBAD8-21A2-4D76-B2CD-F74C0AF6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9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2616F1-C65D-44DF-951D-C212EAE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B4D794-93C5-4EEA-8935-44E8332F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83BF27-42A4-43F3-B412-86E22265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6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E382-E56C-402F-AFA0-865298F0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D17B9-BB04-4B5E-AC02-A27C9631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BB82D-E0AB-4401-81FE-0EF748706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DA9E8-6A21-4E25-9A11-8A3825DE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A0892-AD2B-4C71-B963-5702D759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1C39A-24AD-4AAF-AEF6-9A767985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6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396E-B0B0-4105-832D-744D081C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AF07B-B8E9-4757-B2AD-342D3AB3B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7811E-0C26-4D59-BA62-45E8BD8BE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ADDF9-9809-4E78-BC96-F54E6EE0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AA1B5-5FF9-4F41-A101-5BA965F9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B29B0-3D63-4634-9F31-0D0FAAA7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6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27C192-8026-463C-BC53-7E7FEC8C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79EED-1D37-4B2A-982D-F82BDE26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A4FD0-983F-452B-9F80-AF216202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DAA8-38BE-4104-9BCF-37E2A7604206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BDEDA-0DE7-4F5F-B89B-F827B16DB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F8B4A-10F8-4896-A7B7-E1A4C0E5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81B2-BB71-46C7-9983-0BB576EEA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9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ipcpu.com/tutorial/" TargetMode="External"/><Relationship Id="rId2" Type="http://schemas.openxmlformats.org/officeDocument/2006/relationships/hyperlink" Target="http://asic-world.com/verilog/veritu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ee.com/link?target=https://www.xilinx.com/products/design-tools/vivado.html#documentation" TargetMode="External"/><Relationship Id="rId4" Type="http://schemas.openxmlformats.org/officeDocument/2006/relationships/hyperlink" Target="https://www.xilinx.com/support/download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448D8-5FC2-410B-8E5E-54F99963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381"/>
            <a:ext cx="9144000" cy="2387600"/>
          </a:xfrm>
        </p:spPr>
        <p:txBody>
          <a:bodyPr/>
          <a:lstStyle/>
          <a:p>
            <a:r>
              <a:rPr lang="zh-CN" altLang="en-US" b="1" dirty="0"/>
              <a:t>处理器设计与实践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FFE79D-102D-40CD-947A-5FA34F269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5266"/>
            <a:ext cx="9144000" cy="2387600"/>
          </a:xfrm>
        </p:spPr>
        <p:txBody>
          <a:bodyPr>
            <a:normAutofit/>
          </a:bodyPr>
          <a:lstStyle/>
          <a:p>
            <a:endParaRPr lang="en-US" altLang="zh-CN" b="1" dirty="0"/>
          </a:p>
          <a:p>
            <a:r>
              <a:rPr lang="zh-CN" altLang="en-US" b="1" dirty="0"/>
              <a:t>计算机科学与技术学院</a:t>
            </a:r>
            <a:endParaRPr lang="en-US" altLang="zh-CN" b="1" dirty="0"/>
          </a:p>
          <a:p>
            <a:r>
              <a:rPr lang="zh-CN" altLang="en-US" b="1" dirty="0"/>
              <a:t>容错与移动计算研究中心</a:t>
            </a:r>
            <a:endParaRPr lang="en-US" altLang="zh-CN" b="1" dirty="0"/>
          </a:p>
          <a:p>
            <a:r>
              <a:rPr lang="zh-CN" altLang="en-US" b="1" dirty="0"/>
              <a:t>舒燕君</a:t>
            </a:r>
          </a:p>
        </p:txBody>
      </p:sp>
    </p:spTree>
    <p:extLst>
      <p:ext uri="{BB962C8B-B14F-4D97-AF65-F5344CB8AC3E}">
        <p14:creationId xmlns:p14="http://schemas.microsoft.com/office/powerpoint/2010/main" val="4657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E2CA9-4018-44AD-956B-16D9F289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课程内容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BD600CD-1E09-4065-B22F-18F876ED5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872306"/>
              </p:ext>
            </p:extLst>
          </p:nvPr>
        </p:nvGraphicFramePr>
        <p:xfrm>
          <a:off x="329045" y="1268726"/>
          <a:ext cx="11533910" cy="5097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7206684"/>
                    </a:ext>
                  </a:extLst>
                </a:gridCol>
                <a:gridCol w="1382011">
                  <a:extLst>
                    <a:ext uri="{9D8B030D-6E8A-4147-A177-3AD203B41FA5}">
                      <a16:colId xmlns:a16="http://schemas.microsoft.com/office/drawing/2014/main" val="143387097"/>
                    </a:ext>
                  </a:extLst>
                </a:gridCol>
                <a:gridCol w="8194944">
                  <a:extLst>
                    <a:ext uri="{9D8B030D-6E8A-4147-A177-3AD203B41FA5}">
                      <a16:colId xmlns:a16="http://schemas.microsoft.com/office/drawing/2014/main" val="688177304"/>
                    </a:ext>
                  </a:extLst>
                </a:gridCol>
                <a:gridCol w="1042555">
                  <a:extLst>
                    <a:ext uri="{9D8B030D-6E8A-4147-A177-3AD203B41FA5}">
                      <a16:colId xmlns:a16="http://schemas.microsoft.com/office/drawing/2014/main" val="3827735678"/>
                    </a:ext>
                  </a:extLst>
                </a:gridCol>
              </a:tblGrid>
              <a:tr h="39947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序号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课程内容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教学要求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学时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extLst>
                  <a:ext uri="{0D108BD9-81ED-4DB2-BD59-A6C34878D82A}">
                    <a16:rowId xmlns:a16="http://schemas.microsoft.com/office/drawing/2014/main" val="3337277421"/>
                  </a:ext>
                </a:extLst>
              </a:tr>
              <a:tr h="86938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实验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  <a:tab pos="2637155" algn="ctr"/>
                          <a:tab pos="5274310" algn="r"/>
                        </a:tabLst>
                      </a:pPr>
                      <a:r>
                        <a:rPr lang="zh-CN" sz="1600" kern="100" dirty="0">
                          <a:effectLst/>
                        </a:rPr>
                        <a:t>硬件描述语言基础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  <a:tab pos="2637155" algn="ctr"/>
                          <a:tab pos="5274310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 </a:t>
                      </a:r>
                      <a:r>
                        <a:rPr lang="zh-CN" sz="1600" kern="100" dirty="0">
                          <a:effectLst/>
                        </a:rPr>
                        <a:t>了解</a:t>
                      </a:r>
                      <a:r>
                        <a:rPr lang="en-US" sz="1600" kern="100" dirty="0" err="1">
                          <a:effectLst/>
                        </a:rPr>
                        <a:t>Vivado</a:t>
                      </a:r>
                      <a:r>
                        <a:rPr lang="zh-CN" sz="1600" kern="100" dirty="0">
                          <a:effectLst/>
                        </a:rPr>
                        <a:t>平台开发调试环境的搭建方法；</a:t>
                      </a:r>
                      <a:r>
                        <a:rPr lang="en-US" sz="1600" kern="100" dirty="0">
                          <a:effectLst/>
                        </a:rPr>
                        <a:t>2. </a:t>
                      </a:r>
                      <a:r>
                        <a:rPr lang="zh-CN" sz="1600" kern="100" dirty="0">
                          <a:effectLst/>
                        </a:rPr>
                        <a:t>熟练使用</a:t>
                      </a:r>
                      <a:r>
                        <a:rPr lang="en-US" sz="1600" kern="100" dirty="0" err="1">
                          <a:effectLst/>
                        </a:rPr>
                        <a:t>Vivado</a:t>
                      </a:r>
                      <a:r>
                        <a:rPr lang="zh-CN" sz="1600" kern="100" dirty="0">
                          <a:effectLst/>
                        </a:rPr>
                        <a:t>平台的</a:t>
                      </a:r>
                      <a:r>
                        <a:rPr lang="en-US" sz="1600" kern="100" dirty="0">
                          <a:effectLst/>
                        </a:rPr>
                        <a:t>Verilog</a:t>
                      </a:r>
                      <a:r>
                        <a:rPr lang="zh-CN" sz="1600" kern="100" dirty="0">
                          <a:effectLst/>
                        </a:rPr>
                        <a:t>程序编写、调试、波形仿真、硬件下载等；</a:t>
                      </a:r>
                      <a:r>
                        <a:rPr lang="en-US" sz="1600" kern="100" dirty="0">
                          <a:effectLst/>
                        </a:rPr>
                        <a:t>3. </a:t>
                      </a:r>
                      <a:r>
                        <a:rPr lang="zh-CN" sz="1600" kern="100" dirty="0">
                          <a:effectLst/>
                        </a:rPr>
                        <a:t>完成指定题目的程序设计、调试（二选一多路选择器和节拍发生器）。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  <a:tab pos="2637155" algn="ctr"/>
                          <a:tab pos="5274310" algn="r"/>
                        </a:tabLst>
                      </a:pPr>
                      <a:r>
                        <a:rPr lang="en-US" sz="1600" kern="100" spc="-2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extLst>
                  <a:ext uri="{0D108BD9-81ED-4DB2-BD59-A6C34878D82A}">
                    <a16:rowId xmlns:a16="http://schemas.microsoft.com/office/drawing/2014/main" val="2590501205"/>
                  </a:ext>
                </a:extLst>
              </a:tr>
              <a:tr h="60804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实验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  <a:tab pos="2637155" algn="ctr"/>
                          <a:tab pos="5274310" algn="r"/>
                        </a:tabLst>
                      </a:pPr>
                      <a:r>
                        <a:rPr lang="zh-CN" sz="1600" kern="100">
                          <a:effectLst/>
                        </a:rPr>
                        <a:t>基本组合逻辑设计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  <a:tab pos="2637155" algn="ctr"/>
                          <a:tab pos="5274310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 </a:t>
                      </a:r>
                      <a:r>
                        <a:rPr lang="zh-CN" sz="1600" kern="100" dirty="0">
                          <a:effectLst/>
                        </a:rPr>
                        <a:t>实现定点加法器；</a:t>
                      </a:r>
                      <a:r>
                        <a:rPr lang="en-US" sz="1600" kern="100" dirty="0">
                          <a:effectLst/>
                        </a:rPr>
                        <a:t>2. </a:t>
                      </a:r>
                      <a:r>
                        <a:rPr lang="zh-CN" sz="1600" kern="100" dirty="0">
                          <a:effectLst/>
                        </a:rPr>
                        <a:t>实现基本</a:t>
                      </a:r>
                      <a:r>
                        <a:rPr lang="en-US" sz="1600" kern="100" dirty="0">
                          <a:effectLst/>
                        </a:rPr>
                        <a:t>ALU</a:t>
                      </a:r>
                      <a:r>
                        <a:rPr lang="zh-CN" sz="1600" kern="100" dirty="0">
                          <a:effectLst/>
                        </a:rPr>
                        <a:t>运算器；</a:t>
                      </a:r>
                      <a:r>
                        <a:rPr lang="en-US" sz="1600" kern="100" dirty="0">
                          <a:effectLst/>
                        </a:rPr>
                        <a:t>3. </a:t>
                      </a:r>
                      <a:r>
                        <a:rPr lang="zh-CN" sz="1600" kern="100" dirty="0">
                          <a:effectLst/>
                        </a:rPr>
                        <a:t>设计合理的测试用例，并进行仿真测试。</a:t>
                      </a: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  <a:tab pos="2637155" algn="ctr"/>
                          <a:tab pos="5274310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4. </a:t>
                      </a:r>
                      <a:r>
                        <a:rPr lang="zh-CN" sz="1600" kern="100" dirty="0">
                          <a:effectLst/>
                        </a:rPr>
                        <a:t>定点乘法器、</a:t>
                      </a:r>
                      <a:r>
                        <a:rPr lang="en-US" sz="1600" kern="100" dirty="0">
                          <a:effectLst/>
                        </a:rPr>
                        <a:t>ALU</a:t>
                      </a:r>
                      <a:r>
                        <a:rPr lang="zh-CN" sz="1600" kern="100" dirty="0">
                          <a:effectLst/>
                        </a:rPr>
                        <a:t>的</a:t>
                      </a:r>
                      <a:r>
                        <a:rPr lang="en-US" sz="1600" kern="100" dirty="0">
                          <a:effectLst/>
                        </a:rPr>
                        <a:t>FPGA</a:t>
                      </a:r>
                      <a:r>
                        <a:rPr lang="zh-CN" sz="1600" kern="100" dirty="0">
                          <a:effectLst/>
                        </a:rPr>
                        <a:t>下载实现（选做）。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  <a:tab pos="2637155" algn="ctr"/>
                          <a:tab pos="5274310" algn="r"/>
                        </a:tabLst>
                      </a:pPr>
                      <a:r>
                        <a:rPr lang="en-US" sz="1600" kern="100" spc="-2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extLst>
                  <a:ext uri="{0D108BD9-81ED-4DB2-BD59-A6C34878D82A}">
                    <a16:rowId xmlns:a16="http://schemas.microsoft.com/office/drawing/2014/main" val="831213341"/>
                  </a:ext>
                </a:extLst>
              </a:tr>
              <a:tr h="63785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实验</a:t>
                      </a: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  <a:tab pos="2637155" algn="ctr"/>
                          <a:tab pos="5274310" algn="r"/>
                        </a:tabLst>
                      </a:pPr>
                      <a:r>
                        <a:rPr lang="zh-CN" sz="1600" kern="100" dirty="0">
                          <a:effectLst/>
                        </a:rPr>
                        <a:t>内存与寄存器文件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  <a:tab pos="2637155" algn="ctr"/>
                          <a:tab pos="5274310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 </a:t>
                      </a:r>
                      <a:r>
                        <a:rPr lang="zh-CN" sz="1600" kern="100" dirty="0">
                          <a:effectLst/>
                        </a:rPr>
                        <a:t>实现内存；</a:t>
                      </a:r>
                      <a:r>
                        <a:rPr lang="en-US" sz="1600" kern="100" dirty="0">
                          <a:effectLst/>
                        </a:rPr>
                        <a:t>2. </a:t>
                      </a:r>
                      <a:r>
                        <a:rPr lang="zh-CN" sz="1600" kern="100" dirty="0">
                          <a:effectLst/>
                        </a:rPr>
                        <a:t>实现寄存器文件；</a:t>
                      </a:r>
                      <a:r>
                        <a:rPr lang="en-US" sz="1600" kern="100" dirty="0">
                          <a:effectLst/>
                        </a:rPr>
                        <a:t>3. </a:t>
                      </a:r>
                      <a:r>
                        <a:rPr lang="zh-CN" sz="1600" kern="100" dirty="0">
                          <a:effectLst/>
                        </a:rPr>
                        <a:t>设计合理的测试用例，并进行仿真测试。</a:t>
                      </a: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  <a:tab pos="2637155" algn="ctr"/>
                          <a:tab pos="5274310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4. </a:t>
                      </a:r>
                      <a:r>
                        <a:rPr lang="zh-CN" sz="1600" kern="100" dirty="0">
                          <a:effectLst/>
                        </a:rPr>
                        <a:t>内存、寄存器的</a:t>
                      </a:r>
                      <a:r>
                        <a:rPr lang="en-US" sz="1600" kern="100" dirty="0">
                          <a:effectLst/>
                        </a:rPr>
                        <a:t>FPGA</a:t>
                      </a:r>
                      <a:r>
                        <a:rPr lang="zh-CN" sz="1600" kern="100" dirty="0">
                          <a:effectLst/>
                        </a:rPr>
                        <a:t>下载实现（选做）。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extLst>
                  <a:ext uri="{0D108BD9-81ED-4DB2-BD59-A6C34878D82A}">
                    <a16:rowId xmlns:a16="http://schemas.microsoft.com/office/drawing/2014/main" val="531004559"/>
                  </a:ext>
                </a:extLst>
              </a:tr>
              <a:tr h="73375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实验</a:t>
                      </a: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指令译码器设计</a:t>
                      </a: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1. </a:t>
                      </a:r>
                      <a:r>
                        <a:rPr lang="zh-CN" altLang="en-US" sz="1600" kern="100" dirty="0">
                          <a:effectLst/>
                        </a:rPr>
                        <a:t>实现给定指令的译码器设计；</a:t>
                      </a:r>
                      <a:r>
                        <a:rPr lang="en-US" altLang="zh-CN" sz="1600" kern="100" dirty="0">
                          <a:effectLst/>
                        </a:rPr>
                        <a:t>2. </a:t>
                      </a:r>
                      <a:r>
                        <a:rPr lang="zh-CN" altLang="en-US" sz="1600" kern="100" dirty="0">
                          <a:effectLst/>
                        </a:rPr>
                        <a:t>实现指令译码器编码并进行仿真测试；</a:t>
                      </a:r>
                      <a:r>
                        <a:rPr lang="en-US" altLang="zh-CN" sz="1600" kern="100" dirty="0">
                          <a:effectLst/>
                        </a:rPr>
                        <a:t>3. </a:t>
                      </a:r>
                      <a:r>
                        <a:rPr lang="zh-CN" altLang="en-US" sz="1600" kern="100" dirty="0">
                          <a:effectLst/>
                        </a:rPr>
                        <a:t>基于给定的测试环境，验证指令译码器的仿真和下载的正确性。</a:t>
                      </a:r>
                      <a:endParaRPr lang="en-US" altLang="zh-CN" sz="1600" kern="100" dirty="0">
                        <a:effectLst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pc="-2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extLst>
                  <a:ext uri="{0D108BD9-81ED-4DB2-BD59-A6C34878D82A}">
                    <a16:rowId xmlns:a16="http://schemas.microsoft.com/office/drawing/2014/main" val="2234718668"/>
                  </a:ext>
                </a:extLst>
              </a:tr>
              <a:tr h="76534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实验</a:t>
                      </a:r>
                      <a:r>
                        <a:rPr lang="en-US" sz="1600" kern="100" dirty="0">
                          <a:effectLst/>
                        </a:rPr>
                        <a:t>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给定指令集的</a:t>
                      </a:r>
                      <a:r>
                        <a:rPr lang="en-US" sz="1600" kern="100" dirty="0">
                          <a:effectLst/>
                        </a:rPr>
                        <a:t>CPU</a:t>
                      </a:r>
                      <a:r>
                        <a:rPr lang="zh-CN" sz="1600" kern="100" dirty="0">
                          <a:effectLst/>
                        </a:rPr>
                        <a:t>设计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 </a:t>
                      </a:r>
                      <a:r>
                        <a:rPr lang="zh-CN" sz="1600" kern="100" dirty="0">
                          <a:effectLst/>
                        </a:rPr>
                        <a:t>设计</a:t>
                      </a:r>
                      <a:r>
                        <a:rPr lang="en-US" sz="1600" kern="100" dirty="0">
                          <a:effectLst/>
                        </a:rPr>
                        <a:t>CPU</a:t>
                      </a:r>
                      <a:r>
                        <a:rPr lang="zh-CN" sz="1600" kern="100" dirty="0">
                          <a:effectLst/>
                        </a:rPr>
                        <a:t>的指令格式；</a:t>
                      </a:r>
                      <a:r>
                        <a:rPr lang="en-US" sz="1600" kern="100" dirty="0">
                          <a:effectLst/>
                        </a:rPr>
                        <a:t>2. </a:t>
                      </a:r>
                      <a:r>
                        <a:rPr lang="zh-CN" sz="1600" kern="100" dirty="0">
                          <a:effectLst/>
                        </a:rPr>
                        <a:t>设计</a:t>
                      </a:r>
                      <a:r>
                        <a:rPr lang="en-US" sz="1600" kern="100" dirty="0">
                          <a:effectLst/>
                        </a:rPr>
                        <a:t>CPU</a:t>
                      </a:r>
                      <a:r>
                        <a:rPr lang="zh-CN" sz="1600" kern="100" dirty="0">
                          <a:effectLst/>
                        </a:rPr>
                        <a:t>的取指、译码、执行、访存、写回阶段；</a:t>
                      </a:r>
                      <a:r>
                        <a:rPr lang="en-US" sz="1600" kern="100" dirty="0">
                          <a:effectLst/>
                        </a:rPr>
                        <a:t>3. </a:t>
                      </a:r>
                      <a:r>
                        <a:rPr lang="zh-CN" sz="1600" kern="100" dirty="0">
                          <a:effectLst/>
                        </a:rPr>
                        <a:t>实现</a:t>
                      </a:r>
                      <a:r>
                        <a:rPr lang="en-US" sz="1600" kern="100" dirty="0">
                          <a:effectLst/>
                        </a:rPr>
                        <a:t>CPU</a:t>
                      </a:r>
                      <a:r>
                        <a:rPr lang="zh-CN" sz="1600" kern="100" dirty="0">
                          <a:effectLst/>
                        </a:rPr>
                        <a:t>的各阶段代码。</a:t>
                      </a:r>
                      <a:r>
                        <a:rPr lang="en-US" sz="1600" kern="100" dirty="0">
                          <a:effectLst/>
                        </a:rPr>
                        <a:t>4. </a:t>
                      </a:r>
                      <a:r>
                        <a:rPr lang="zh-CN" sz="1600" kern="100" dirty="0">
                          <a:effectLst/>
                        </a:rPr>
                        <a:t>对</a:t>
                      </a:r>
                      <a:r>
                        <a:rPr lang="en-US" sz="1600" kern="100" dirty="0">
                          <a:effectLst/>
                        </a:rPr>
                        <a:t>CPU</a:t>
                      </a:r>
                      <a:r>
                        <a:rPr lang="zh-CN" sz="1600" kern="100" dirty="0">
                          <a:effectLst/>
                        </a:rPr>
                        <a:t>进行测试仿真，验证</a:t>
                      </a:r>
                      <a:r>
                        <a:rPr lang="zh-CN" altLang="en-US" sz="1600" kern="100" dirty="0">
                          <a:effectLst/>
                        </a:rPr>
                        <a:t>运算</a:t>
                      </a:r>
                      <a:r>
                        <a:rPr lang="zh-CN" sz="1600" kern="100" dirty="0">
                          <a:effectLst/>
                        </a:rPr>
                        <a:t>指令</a:t>
                      </a:r>
                      <a:r>
                        <a:rPr lang="zh-CN" altLang="en-US" sz="1600" kern="100" dirty="0">
                          <a:effectLst/>
                        </a:rPr>
                        <a:t>、访存指令、</a:t>
                      </a:r>
                      <a:r>
                        <a:rPr lang="zh-CN" sz="1600" kern="100" dirty="0">
                          <a:effectLst/>
                        </a:rPr>
                        <a:t>执行的正确性。</a:t>
                      </a:r>
                      <a:endParaRPr lang="en-US" altLang="zh-CN" sz="1600" kern="100" dirty="0">
                        <a:effectLst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0" dirty="0">
                          <a:effectLst/>
                        </a:rPr>
                        <a:t>16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extLst>
                  <a:ext uri="{0D108BD9-81ED-4DB2-BD59-A6C34878D82A}">
                    <a16:rowId xmlns:a16="http://schemas.microsoft.com/office/drawing/2014/main" val="1047303299"/>
                  </a:ext>
                </a:extLst>
              </a:tr>
              <a:tr h="108358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alt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处理器下载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本次实验可以在以下两个中二选一：</a:t>
                      </a: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将实验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进行下载验证。</a:t>
                      </a: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6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LoongArch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架构的处理器模板，实现处理器的下载验证。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202" marR="32202" marT="0" marB="0" anchor="ctr"/>
                </a:tc>
                <a:extLst>
                  <a:ext uri="{0D108BD9-81ED-4DB2-BD59-A6C34878D82A}">
                    <a16:rowId xmlns:a16="http://schemas.microsoft.com/office/drawing/2014/main" val="182681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28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A86AA-1FDC-4B73-9EEC-62126D08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62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考核方式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2CF31-6D4D-439D-94F0-F8CF5751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78"/>
            <a:ext cx="10515600" cy="509804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zh-CN" sz="1800" b="1" dirty="0"/>
              <a:t>课程共有</a:t>
            </a:r>
            <a:r>
              <a:rPr lang="en-US" altLang="zh-CN" sz="1800" b="1" dirty="0"/>
              <a:t>6</a:t>
            </a:r>
            <a:r>
              <a:rPr lang="zh-CN" altLang="zh-CN" sz="1800" b="1" dirty="0"/>
              <a:t>个实验题目，每个实验按</a:t>
            </a:r>
            <a:r>
              <a:rPr lang="en-US" altLang="zh-CN" sz="1800" b="1" dirty="0"/>
              <a:t>100</a:t>
            </a:r>
            <a:r>
              <a:rPr lang="zh-CN" altLang="zh-CN" sz="1800" b="1" dirty="0"/>
              <a:t>分计算，其中每次实验的评分方式如下：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）实验出勤</a:t>
            </a:r>
            <a:r>
              <a:rPr lang="en-US" altLang="zh-CN" sz="1800" b="1" dirty="0"/>
              <a:t>20</a:t>
            </a:r>
            <a:r>
              <a:rPr lang="zh-CN" altLang="zh-CN" sz="1800" b="1" dirty="0"/>
              <a:t>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zh-CN" sz="1800" b="1" dirty="0"/>
              <a:t>）课堂操作</a:t>
            </a:r>
            <a:r>
              <a:rPr lang="en-US" altLang="zh-CN" sz="1800" b="1" dirty="0"/>
              <a:t>/</a:t>
            </a:r>
            <a:r>
              <a:rPr lang="zh-CN" altLang="zh-CN" sz="1800" b="1" dirty="0"/>
              <a:t>验收</a:t>
            </a:r>
            <a:r>
              <a:rPr lang="en-US" altLang="zh-CN" sz="1800" b="1" dirty="0"/>
              <a:t>40</a:t>
            </a:r>
            <a:r>
              <a:rPr lang="zh-CN" altLang="zh-CN" sz="1800" b="1" dirty="0"/>
              <a:t>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b="1" dirty="0"/>
              <a:t>         </a:t>
            </a:r>
            <a:r>
              <a:rPr lang="zh-CN" altLang="zh-CN" sz="1800" b="1" dirty="0"/>
              <a:t>① 当堂完成实验题目并完成验收，最高得分</a:t>
            </a:r>
            <a:r>
              <a:rPr lang="en-US" altLang="zh-CN" sz="1800" b="1" dirty="0"/>
              <a:t>40</a:t>
            </a:r>
            <a:r>
              <a:rPr lang="zh-CN" altLang="zh-CN" sz="1800" b="1" dirty="0"/>
              <a:t>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b="1" dirty="0"/>
              <a:t>         </a:t>
            </a:r>
            <a:r>
              <a:rPr lang="zh-CN" altLang="zh-CN" sz="1800" b="1" dirty="0"/>
              <a:t>② 延后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次课完成课堂验收，最高得分</a:t>
            </a:r>
            <a:r>
              <a:rPr lang="en-US" altLang="zh-CN" sz="1800" b="1" dirty="0"/>
              <a:t>36</a:t>
            </a:r>
            <a:r>
              <a:rPr lang="zh-CN" altLang="zh-CN" sz="1800" b="1" dirty="0"/>
              <a:t>分。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b="1" dirty="0"/>
              <a:t>         </a:t>
            </a:r>
            <a:r>
              <a:rPr lang="zh-CN" altLang="zh-CN" sz="1800" b="1" dirty="0"/>
              <a:t>② 延后</a:t>
            </a:r>
            <a:r>
              <a:rPr lang="en-US" altLang="zh-CN" sz="1800" b="1" dirty="0"/>
              <a:t>2</a:t>
            </a:r>
            <a:r>
              <a:rPr lang="zh-CN" altLang="zh-CN" sz="1800" b="1" dirty="0"/>
              <a:t>次课完成课堂验收，最高得分</a:t>
            </a:r>
            <a:r>
              <a:rPr lang="en-US" altLang="zh-CN" sz="1800" b="1" dirty="0"/>
              <a:t>32</a:t>
            </a:r>
            <a:r>
              <a:rPr lang="zh-CN" altLang="zh-CN" sz="1800" b="1" dirty="0"/>
              <a:t>分。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b="1" dirty="0"/>
              <a:t>         </a:t>
            </a:r>
            <a:r>
              <a:rPr lang="zh-CN" altLang="zh-CN" sz="1800" b="1" dirty="0"/>
              <a:t>② 延后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周完成课堂验收，最高得分</a:t>
            </a:r>
            <a:r>
              <a:rPr lang="en-US" altLang="zh-CN" sz="1800" b="1" dirty="0"/>
              <a:t>28</a:t>
            </a:r>
            <a:r>
              <a:rPr lang="zh-CN" altLang="zh-CN" sz="1800" b="1" dirty="0"/>
              <a:t>分。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zh-CN" sz="1800" b="1" dirty="0"/>
              <a:t>）实验报告</a:t>
            </a:r>
            <a:r>
              <a:rPr lang="en-US" altLang="zh-CN" sz="1800" b="1" dirty="0"/>
              <a:t>30</a:t>
            </a:r>
            <a:r>
              <a:rPr lang="zh-CN" altLang="zh-CN" sz="1800" b="1" dirty="0"/>
              <a:t>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b="1" dirty="0"/>
              <a:t>         </a:t>
            </a:r>
            <a:r>
              <a:rPr lang="zh-CN" altLang="zh-CN" sz="1800" b="1" dirty="0"/>
              <a:t>按实验报告模板完成报告的撰写，并依据报告模板中的评分标准评分。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4</a:t>
            </a:r>
            <a:r>
              <a:rPr lang="zh-CN" altLang="zh-CN" sz="1800" b="1" dirty="0"/>
              <a:t>）讲解视频</a:t>
            </a:r>
            <a:r>
              <a:rPr lang="en-US" altLang="zh-CN" sz="1800" b="1" dirty="0"/>
              <a:t>10</a:t>
            </a:r>
            <a:r>
              <a:rPr lang="zh-CN" altLang="zh-CN" sz="1800" b="1" dirty="0"/>
              <a:t>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b="1" dirty="0"/>
              <a:t>         </a:t>
            </a:r>
            <a:r>
              <a:rPr lang="zh-CN" altLang="zh-CN" sz="1800" b="1" dirty="0"/>
              <a:t>录制实验程序的主要内容讲解，包括代码编写、调试遇到的主要问题、解决方法、体会等。</a:t>
            </a:r>
          </a:p>
          <a:p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2705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7168B-190A-4EF8-9461-CCE893F9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" y="1825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课程基础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146F8-C394-4111-89CF-52960485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计算机组成原理</a:t>
            </a:r>
            <a:endParaRPr lang="en-US" altLang="zh-CN" sz="2400" dirty="0"/>
          </a:p>
          <a:p>
            <a:r>
              <a:rPr lang="zh-CN" altLang="en-US" sz="2400" dirty="0"/>
              <a:t>数字逻辑</a:t>
            </a:r>
            <a:endParaRPr lang="en-US" altLang="zh-CN" sz="2400" dirty="0"/>
          </a:p>
          <a:p>
            <a:pPr marL="457200" indent="-4572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0" dirty="0">
                <a:latin typeface="+mn-ea"/>
              </a:rPr>
              <a:t>Verilog</a:t>
            </a:r>
            <a:r>
              <a:rPr lang="zh-CN" altLang="en-US" sz="2400" kern="0" dirty="0">
                <a:latin typeface="+mn-ea"/>
              </a:rPr>
              <a:t>教学视频链接：</a:t>
            </a:r>
            <a:r>
              <a:rPr lang="en-US" altLang="zh-CN" sz="2400" kern="0" dirty="0">
                <a:latin typeface="+mn-ea"/>
              </a:rPr>
              <a:t>https://pan.baidu.com/s/18YkXRUeVm9j_157rT3kW7w?pwd=1453 </a:t>
            </a:r>
          </a:p>
          <a:p>
            <a:pPr marL="0" indent="0">
              <a:spcBef>
                <a:spcPct val="20000"/>
              </a:spcBef>
              <a:buSzPct val="80000"/>
              <a:buNone/>
              <a:defRPr/>
            </a:pPr>
            <a:r>
              <a:rPr lang="en-US" altLang="zh-CN" sz="2400" kern="0" dirty="0">
                <a:latin typeface="+mn-ea"/>
              </a:rPr>
              <a:t>     </a:t>
            </a:r>
            <a:r>
              <a:rPr lang="zh-CN" altLang="en-US" sz="2400" kern="0" dirty="0">
                <a:latin typeface="+mn-ea"/>
              </a:rPr>
              <a:t>提取码：</a:t>
            </a:r>
            <a:r>
              <a:rPr lang="en-US" altLang="zh-CN" sz="2400" kern="0" dirty="0">
                <a:latin typeface="+mn-ea"/>
              </a:rPr>
              <a:t>1453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0" dirty="0">
                <a:latin typeface="+mn-ea"/>
              </a:rPr>
              <a:t>  Verilog</a:t>
            </a:r>
            <a:r>
              <a:rPr lang="zh-CN" altLang="en-US" sz="2400" kern="0" dirty="0">
                <a:latin typeface="+mn-ea"/>
              </a:rPr>
              <a:t>在线学习</a:t>
            </a:r>
            <a:endParaRPr lang="en-US" altLang="zh-CN" sz="2400" kern="0" dirty="0">
              <a:latin typeface="+mn-ea"/>
            </a:endParaRPr>
          </a:p>
          <a:p>
            <a:pPr marL="0" indent="0">
              <a:spcBef>
                <a:spcPct val="20000"/>
              </a:spcBef>
              <a:buSzPct val="80000"/>
              <a:buNone/>
              <a:defRPr/>
            </a:pPr>
            <a:r>
              <a:rPr lang="en-US" altLang="zh-CN" sz="2400" kern="0" dirty="0">
                <a:latin typeface="+mn-ea"/>
              </a:rPr>
              <a:t>     Tutorial </a:t>
            </a:r>
            <a:r>
              <a:rPr lang="en-US" altLang="zh-CN" sz="2400" dirty="0">
                <a:hlinkClick r:id="rId2"/>
              </a:rPr>
              <a:t>Verilog Tutorial (asic-world.com)</a:t>
            </a:r>
            <a:r>
              <a:rPr lang="en-US" altLang="zh-CN" sz="2400" dirty="0"/>
              <a:t> </a:t>
            </a:r>
            <a:r>
              <a:rPr lang="en-US" altLang="zh-CN" sz="2000" dirty="0">
                <a:hlinkClick r:id="rId3"/>
              </a:rPr>
              <a:t>Verilog, Formal Verification and </a:t>
            </a:r>
            <a:r>
              <a:rPr lang="en-US" altLang="zh-CN" sz="2000" dirty="0" err="1">
                <a:hlinkClick r:id="rId3"/>
              </a:rPr>
              <a:t>Verilator</a:t>
            </a:r>
            <a:r>
              <a:rPr lang="en-US" altLang="zh-CN" sz="2000" dirty="0">
                <a:hlinkClick r:id="rId3"/>
              </a:rPr>
              <a:t> Beginner's Tutorial (zipcpu.com)</a:t>
            </a:r>
            <a:endParaRPr lang="en-US" altLang="zh-CN" sz="2000" dirty="0"/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Vivado</a:t>
            </a:r>
            <a:r>
              <a:rPr lang="zh-CN" altLang="en-US" sz="2400" dirty="0"/>
              <a:t>下载</a:t>
            </a:r>
            <a:r>
              <a:rPr lang="en-US" altLang="zh-CN" sz="2400" dirty="0"/>
              <a:t>  </a:t>
            </a:r>
            <a:r>
              <a:rPr lang="en-US" altLang="zh-CN" sz="2400" kern="0" dirty="0"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https://www.xilinx.com/support/download.html</a:t>
            </a:r>
            <a:endParaRPr lang="en-US" altLang="zh-CN" sz="2400" kern="0" dirty="0">
              <a:latin typeface="+mn-ea"/>
            </a:endParaRP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0" dirty="0">
                <a:latin typeface="+mn-ea"/>
              </a:rPr>
              <a:t>  </a:t>
            </a:r>
            <a:r>
              <a:rPr lang="en-US" altLang="zh-CN" sz="2400" kern="0" dirty="0" err="1">
                <a:latin typeface="+mn-ea"/>
              </a:rPr>
              <a:t>Vivado</a:t>
            </a:r>
            <a:r>
              <a:rPr lang="zh-CN" altLang="en-US" sz="2400" kern="0" dirty="0">
                <a:latin typeface="+mn-ea"/>
              </a:rPr>
              <a:t>文档 </a:t>
            </a:r>
            <a:r>
              <a:rPr lang="en-US" altLang="zh-CN" sz="2000" dirty="0">
                <a:hlinkClick r:id="rId5"/>
              </a:rPr>
              <a:t>https://www.xilinx.com/products/design-tools/vivado.html#documentation</a:t>
            </a:r>
            <a:endParaRPr lang="en-US" altLang="zh-CN" sz="2000" kern="0" dirty="0">
              <a:latin typeface="+mn-ea"/>
            </a:endParaRPr>
          </a:p>
          <a:p>
            <a:pPr marL="0" indent="0">
              <a:spcBef>
                <a:spcPct val="20000"/>
              </a:spcBef>
              <a:buSzPct val="80000"/>
              <a:buNone/>
              <a:defRPr/>
            </a:pPr>
            <a:r>
              <a:rPr lang="en-US" altLang="zh-CN" sz="2400" kern="0" dirty="0">
                <a:latin typeface="+mn-ea"/>
              </a:rPr>
              <a:t>     </a:t>
            </a:r>
            <a:endParaRPr lang="zh-CN" altLang="en-US" sz="2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36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EEEAD-6069-4828-9A74-836AE2B1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BB43D-5056-4452-924B-C71D4706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210733"/>
            <a:ext cx="10515600" cy="4695296"/>
          </a:xfrm>
        </p:spPr>
        <p:txBody>
          <a:bodyPr/>
          <a:lstStyle/>
          <a:p>
            <a:r>
              <a:rPr lang="zh-CN" altLang="en-US" dirty="0"/>
              <a:t>实验前请进行预习，完成实验报告的预习部分</a:t>
            </a:r>
            <a:endParaRPr lang="en-US" altLang="zh-CN" dirty="0"/>
          </a:p>
          <a:p>
            <a:r>
              <a:rPr lang="zh-CN" altLang="en-US" dirty="0"/>
              <a:t>课程网站：</a:t>
            </a:r>
            <a:r>
              <a:rPr lang="en-US" altLang="zh-CN" dirty="0"/>
              <a:t>https://hit-coa.gitlab.io/hit-cdp-lab/cs/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、实验</a:t>
            </a:r>
            <a:r>
              <a:rPr lang="en-US" altLang="zh-CN" dirty="0"/>
              <a:t>6</a:t>
            </a:r>
            <a:r>
              <a:rPr lang="zh-CN" altLang="en-US" dirty="0"/>
              <a:t>需要使用实验箱，请大家在做完正确使用实验箱，不要带电插拔实验箱连接线、完成实验将实验箱断电等。</a:t>
            </a:r>
            <a:endParaRPr lang="en-US" altLang="zh-CN" dirty="0"/>
          </a:p>
          <a:p>
            <a:r>
              <a:rPr lang="zh-CN" altLang="en-US" dirty="0"/>
              <a:t>请大家加入计科</a:t>
            </a:r>
            <a:r>
              <a:rPr lang="en-US" altLang="zh-CN" dirty="0"/>
              <a:t>1</a:t>
            </a:r>
            <a:r>
              <a:rPr lang="zh-CN" altLang="en-US" dirty="0"/>
              <a:t>班课程群：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C53BFF-85A5-43BF-ADD7-B6B9EEA2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718" y="3558381"/>
            <a:ext cx="1928282" cy="26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2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650</Words>
  <Application>Microsoft Office PowerPoint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Times New Roman</vt:lpstr>
      <vt:lpstr>Wingdings</vt:lpstr>
      <vt:lpstr>Office 主题​​</vt:lpstr>
      <vt:lpstr>处理器设计与实践</vt:lpstr>
      <vt:lpstr>课程内容</vt:lpstr>
      <vt:lpstr>考核方式</vt:lpstr>
      <vt:lpstr>课程基础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处理器设计与实践</dc:title>
  <dc:creator>YANJUN SHU</dc:creator>
  <cp:lastModifiedBy>YANJUN SHU</cp:lastModifiedBy>
  <cp:revision>16</cp:revision>
  <dcterms:created xsi:type="dcterms:W3CDTF">2023-08-28T06:45:15Z</dcterms:created>
  <dcterms:modified xsi:type="dcterms:W3CDTF">2024-08-25T02:22:50Z</dcterms:modified>
</cp:coreProperties>
</file>