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333" autoAdjust="0"/>
  </p:normalViewPr>
  <p:slideViewPr>
    <p:cSldViewPr snapToGrid="0">
      <p:cViewPr>
        <p:scale>
          <a:sx n="30" d="100"/>
          <a:sy n="30" d="100"/>
        </p:scale>
        <p:origin x="-618" y="1086"/>
      </p:cViewPr>
      <p:guideLst>
        <p:guide orient="horz" pos="10368"/>
        <p:guide pos="13824"/>
      </p:guideLst>
    </p:cSldViewPr>
  </p:slideViewPr>
  <p:notesTextViewPr>
    <p:cViewPr>
      <p:scale>
        <a:sx n="100" d="100"/>
        <a:sy n="100" d="100"/>
      </p:scale>
      <p:origin x="0" y="0"/>
    </p:cViewPr>
  </p:notesTextViewPr>
  <p:gridSpacing cx="1828800" cy="18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F4BB2C-511D-4F52-862D-AB52417B498C}" type="datetimeFigureOut">
              <a:rPr lang="en-US" smtClean="0"/>
              <a:pPr/>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C8B8B-97D8-480E-AD3B-D25B456E41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4BB2C-511D-4F52-862D-AB52417B498C}" type="datetimeFigureOut">
              <a:rPr lang="en-US" smtClean="0"/>
              <a:pPr/>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C8B8B-97D8-480E-AD3B-D25B456E41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4BB2C-511D-4F52-862D-AB52417B498C}" type="datetimeFigureOut">
              <a:rPr lang="en-US" smtClean="0"/>
              <a:pPr/>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C8B8B-97D8-480E-AD3B-D25B456E41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4BB2C-511D-4F52-862D-AB52417B498C}" type="datetimeFigureOut">
              <a:rPr lang="en-US" smtClean="0"/>
              <a:pPr/>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C8B8B-97D8-480E-AD3B-D25B456E41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F4BB2C-511D-4F52-862D-AB52417B498C}" type="datetimeFigureOut">
              <a:rPr lang="en-US" smtClean="0"/>
              <a:pPr/>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C8B8B-97D8-480E-AD3B-D25B456E41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F4BB2C-511D-4F52-862D-AB52417B498C}" type="datetimeFigureOut">
              <a:rPr lang="en-US" smtClean="0"/>
              <a:pPr/>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C8B8B-97D8-480E-AD3B-D25B456E41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F4BB2C-511D-4F52-862D-AB52417B498C}" type="datetimeFigureOut">
              <a:rPr lang="en-US" smtClean="0"/>
              <a:pPr/>
              <a:t>4/9/2016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BC8B8B-97D8-480E-AD3B-D25B456E41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F4BB2C-511D-4F52-862D-AB52417B498C}" type="datetimeFigureOut">
              <a:rPr lang="en-US" smtClean="0"/>
              <a:pPr/>
              <a:t>4/9/2016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BC8B8B-97D8-480E-AD3B-D25B456E41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4BB2C-511D-4F52-862D-AB52417B498C}" type="datetimeFigureOut">
              <a:rPr lang="en-US" smtClean="0"/>
              <a:pPr/>
              <a:t>4/9/2016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BC8B8B-97D8-480E-AD3B-D25B456E41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4BB2C-511D-4F52-862D-AB52417B498C}" type="datetimeFigureOut">
              <a:rPr lang="en-US" smtClean="0"/>
              <a:pPr/>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C8B8B-97D8-480E-AD3B-D25B456E41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4BB2C-511D-4F52-862D-AB52417B498C}" type="datetimeFigureOut">
              <a:rPr lang="en-US" smtClean="0"/>
              <a:pPr/>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C8B8B-97D8-480E-AD3B-D25B456E41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2CF4BB2C-511D-4F52-862D-AB52417B498C}" type="datetimeFigureOut">
              <a:rPr lang="en-US" smtClean="0"/>
              <a:pPr/>
              <a:t>4/9/2016</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0BC8B8B-97D8-480E-AD3B-D25B456E41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06286" y="5291978"/>
            <a:ext cx="11821886" cy="1381756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6000" dirty="0" smtClean="0"/>
              <a:t>Introduction</a:t>
            </a:r>
          </a:p>
          <a:p>
            <a:endParaRPr lang="en-US" sz="4000" dirty="0" smtClean="0"/>
          </a:p>
          <a:p>
            <a:pPr algn="just"/>
            <a:r>
              <a:rPr lang="en-US" sz="4000" dirty="0" smtClean="0"/>
              <a:t>Radio controlled multirotors or “drones” are all controlled by some sort of flight controller. The flight controller involved in this project is the Naze32, which is commonly used in small racing drones. The Naze32 flight controller must be configured by a desktop application called the Cleanflight Configurator. The problem is that a desktop computer may not always be accessible while out in the field operating the drone.</a:t>
            </a:r>
          </a:p>
          <a:p>
            <a:pPr algn="just"/>
            <a:endParaRPr lang="en-US" sz="4000" dirty="0"/>
          </a:p>
          <a:p>
            <a:pPr algn="just"/>
            <a:r>
              <a:rPr lang="en-US" sz="4000" dirty="0" smtClean="0"/>
              <a:t>The primary focus of this project is to develop a system that enables WiFi configuration of the Naze32 flight controller. The ESP8266 WiFi microcontroller is used to interface with the drone flight controller to enable wireless connectivity. This solves the problem of having limited access to a desktop computer by enabling configuration with mobile devices capable of WiFi.</a:t>
            </a:r>
          </a:p>
        </p:txBody>
      </p:sp>
      <p:sp>
        <p:nvSpPr>
          <p:cNvPr id="9" name="TextBox 8"/>
          <p:cNvSpPr txBox="1"/>
          <p:nvPr/>
        </p:nvSpPr>
        <p:spPr>
          <a:xfrm>
            <a:off x="1306292" y="26543947"/>
            <a:ext cx="11821886" cy="466510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6000" dirty="0" smtClean="0"/>
              <a:t>Hypothesis</a:t>
            </a:r>
          </a:p>
          <a:p>
            <a:r>
              <a:rPr lang="en-US" sz="2400" dirty="0" smtClean="0"/>
              <a:t> </a:t>
            </a:r>
            <a:endParaRPr lang="en-US" sz="3200" dirty="0" smtClean="0"/>
          </a:p>
          <a:p>
            <a:pPr algn="just"/>
            <a:r>
              <a:rPr lang="en-US" sz="4000" dirty="0"/>
              <a:t>Features of the Cleanflight Configurator can be implemented on the ESP8266 microcontroller, which can then be used to configure the Naze32 flight controller wirelessly over a WiFi network</a:t>
            </a:r>
            <a:r>
              <a:rPr lang="en-US" sz="4000" dirty="0" smtClean="0"/>
              <a:t>.  </a:t>
            </a:r>
          </a:p>
          <a:p>
            <a:endParaRPr lang="en-US" sz="2400" dirty="0"/>
          </a:p>
        </p:txBody>
      </p:sp>
      <p:sp>
        <p:nvSpPr>
          <p:cNvPr id="10" name="TextBox 9"/>
          <p:cNvSpPr txBox="1"/>
          <p:nvPr/>
        </p:nvSpPr>
        <p:spPr>
          <a:xfrm>
            <a:off x="14429993" y="24637042"/>
            <a:ext cx="14441214" cy="657201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6000" dirty="0" smtClean="0"/>
              <a:t>Method</a:t>
            </a:r>
          </a:p>
          <a:p>
            <a:pPr marL="457200" indent="-457200">
              <a:buFont typeface="Wingdings" pitchFamily="2" charset="2"/>
              <a:buChar char="§"/>
            </a:pPr>
            <a:r>
              <a:rPr lang="en-US" sz="4000" dirty="0" smtClean="0"/>
              <a:t>Establish communication between the Naze32 flight controller and the ESP8266 microcontroller using the Serial Communication Protocol</a:t>
            </a:r>
            <a:r>
              <a:rPr lang="en-US" sz="4000" dirty="0" smtClean="0"/>
              <a:t>.</a:t>
            </a:r>
            <a:endParaRPr lang="en-US" sz="4000" dirty="0"/>
          </a:p>
          <a:p>
            <a:pPr marL="457200" indent="-457200">
              <a:buFont typeface="Wingdings" pitchFamily="2" charset="2"/>
              <a:buChar char="§"/>
            </a:pPr>
            <a:r>
              <a:rPr lang="en-US" sz="4000" dirty="0" smtClean="0"/>
              <a:t>Parse Naze32 settings into Javascript Object Notation format to be sent to the client side</a:t>
            </a:r>
            <a:r>
              <a:rPr lang="en-US" sz="4000" dirty="0" smtClean="0"/>
              <a:t>.</a:t>
            </a:r>
            <a:endParaRPr lang="en-US" sz="4000" dirty="0"/>
          </a:p>
          <a:p>
            <a:pPr marL="457200" indent="-457200">
              <a:buFont typeface="Wingdings" pitchFamily="2" charset="2"/>
              <a:buChar char="§"/>
            </a:pPr>
            <a:r>
              <a:rPr lang="en-US" sz="4000" dirty="0" smtClean="0"/>
              <a:t>Develop a responsive user </a:t>
            </a:r>
            <a:r>
              <a:rPr lang="en-US" sz="4000" dirty="0" smtClean="0"/>
              <a:t>interface </a:t>
            </a:r>
            <a:r>
              <a:rPr lang="en-US" sz="4000" dirty="0" smtClean="0"/>
              <a:t>that is consistent across a wide array of devices that vary in screen resolutions</a:t>
            </a:r>
            <a:r>
              <a:rPr lang="en-US" sz="4000" dirty="0" smtClean="0"/>
              <a:t>.</a:t>
            </a:r>
            <a:endParaRPr lang="en-US" sz="4000" dirty="0"/>
          </a:p>
          <a:p>
            <a:pPr marL="457200" indent="-457200">
              <a:buFont typeface="Wingdings" pitchFamily="2" charset="2"/>
              <a:buChar char="§"/>
            </a:pPr>
            <a:r>
              <a:rPr lang="en-US" sz="4000" dirty="0" smtClean="0"/>
              <a:t>Perform tests on web pages served by the ESP8266.</a:t>
            </a:r>
          </a:p>
        </p:txBody>
      </p:sp>
      <p:sp>
        <p:nvSpPr>
          <p:cNvPr id="12" name="TextBox 11"/>
          <p:cNvSpPr txBox="1"/>
          <p:nvPr/>
        </p:nvSpPr>
        <p:spPr>
          <a:xfrm>
            <a:off x="30086236" y="5291978"/>
            <a:ext cx="12344400" cy="861512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6000" dirty="0" smtClean="0"/>
              <a:t>Results</a:t>
            </a:r>
          </a:p>
          <a:p>
            <a:pPr marL="571500" indent="-571500">
              <a:buFont typeface="Wingdings" pitchFamily="2" charset="2"/>
              <a:buChar char="§"/>
            </a:pPr>
            <a:r>
              <a:rPr lang="en-US" sz="4000" dirty="0" smtClean="0"/>
              <a:t>Development and testing has proven that WiFi configuration of the Naze32 drone flight controller is a possibility. Access to configuration settings of the drone is quicker and easier by using a mobile device</a:t>
            </a:r>
            <a:r>
              <a:rPr lang="en-US" sz="4000" dirty="0" smtClean="0"/>
              <a:t>.</a:t>
            </a:r>
            <a:endParaRPr lang="en-US" sz="4000" dirty="0"/>
          </a:p>
          <a:p>
            <a:pPr marL="571500" indent="-571500">
              <a:buFont typeface="Wingdings" pitchFamily="2" charset="2"/>
              <a:buChar char="§"/>
            </a:pPr>
            <a:r>
              <a:rPr lang="en-US" sz="4000" dirty="0" smtClean="0"/>
              <a:t>Testing has concluded that the ESP8266 is capable of serving web pages under 35kb in size</a:t>
            </a:r>
            <a:r>
              <a:rPr lang="en-US" sz="4000" dirty="0" smtClean="0"/>
              <a:t>.</a:t>
            </a:r>
            <a:endParaRPr lang="en-US" sz="4000" dirty="0"/>
          </a:p>
          <a:p>
            <a:pPr marL="571500" indent="-571500">
              <a:buFont typeface="Wingdings" pitchFamily="2" charset="2"/>
              <a:buChar char="§"/>
            </a:pPr>
            <a:r>
              <a:rPr lang="en-US" sz="4000" dirty="0" smtClean="0"/>
              <a:t>Responsive of the web interface was tested with the Google Chrome mobile device simulator. The web interface was consistent across a wide array of devices.</a:t>
            </a:r>
          </a:p>
        </p:txBody>
      </p:sp>
      <p:sp>
        <p:nvSpPr>
          <p:cNvPr id="13" name="TextBox 12"/>
          <p:cNvSpPr txBox="1"/>
          <p:nvPr/>
        </p:nvSpPr>
        <p:spPr>
          <a:xfrm>
            <a:off x="30086236" y="24773250"/>
            <a:ext cx="12344400" cy="643580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6000" dirty="0" smtClean="0"/>
              <a:t>Conclusion</a:t>
            </a:r>
          </a:p>
          <a:p>
            <a:endParaRPr lang="en-US" sz="3200" dirty="0" smtClean="0"/>
          </a:p>
          <a:p>
            <a:pPr algn="just"/>
            <a:r>
              <a:rPr lang="en-US" sz="4000" dirty="0" smtClean="0"/>
              <a:t>Throughout the process of development and testing I learned that working with microcontrollers can be finicky. Dealing with size constraints and serial communication requires very careful attention to detail in program structure. Future development may include adding more features to the user interface such as real time telemetry data.</a:t>
            </a:r>
            <a:endParaRPr lang="en-US" sz="4000" dirty="0"/>
          </a:p>
        </p:txBody>
      </p:sp>
      <p:sp>
        <p:nvSpPr>
          <p:cNvPr id="16" name="TextBox 15"/>
          <p:cNvSpPr txBox="1"/>
          <p:nvPr/>
        </p:nvSpPr>
        <p:spPr>
          <a:xfrm>
            <a:off x="9885484" y="1110341"/>
            <a:ext cx="23530224" cy="4247317"/>
          </a:xfrm>
          <a:prstGeom prst="rect">
            <a:avLst/>
          </a:prstGeom>
          <a:noFill/>
        </p:spPr>
        <p:txBody>
          <a:bodyPr wrap="none" rtlCol="0">
            <a:spAutoFit/>
          </a:bodyPr>
          <a:lstStyle/>
          <a:p>
            <a:pPr algn="ctr"/>
            <a:r>
              <a:rPr lang="en-US" sz="9600" dirty="0" smtClean="0"/>
              <a:t>Configuring a Drone Flight Controller over WiFi</a:t>
            </a:r>
          </a:p>
          <a:p>
            <a:pPr algn="ctr"/>
            <a:r>
              <a:rPr lang="en-US" sz="6600" dirty="0" smtClean="0"/>
              <a:t>Mitchell Gerber</a:t>
            </a:r>
          </a:p>
          <a:p>
            <a:pPr algn="ctr"/>
            <a:r>
              <a:rPr lang="en-US" sz="5400" dirty="0" smtClean="0"/>
              <a:t>Computer Science Department</a:t>
            </a:r>
          </a:p>
          <a:p>
            <a:pPr algn="ctr"/>
            <a:r>
              <a:rPr lang="en-US" sz="5400" dirty="0" smtClean="0"/>
              <a:t>Advisor: </a:t>
            </a:r>
            <a:r>
              <a:rPr lang="en-US" sz="5400" dirty="0" smtClean="0"/>
              <a:t>Dr</a:t>
            </a:r>
            <a:r>
              <a:rPr lang="en-US" sz="5400" dirty="0" smtClean="0"/>
              <a:t>. Joan </a:t>
            </a:r>
            <a:r>
              <a:rPr lang="en-US" sz="5400" dirty="0" smtClean="0"/>
              <a:t>Francioni</a:t>
            </a:r>
            <a:endParaRPr lang="en-US" sz="5400" dirty="0"/>
          </a:p>
        </p:txBody>
      </p:sp>
      <p:pic>
        <p:nvPicPr>
          <p:cNvPr id="4" name="Picture 2" descr="\\store\department\compsci\CSDept\Classes\Senior Seminar\2011\CS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15708" y="1110342"/>
            <a:ext cx="8520135" cy="37174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281465" y="23497052"/>
            <a:ext cx="5953938" cy="707886"/>
          </a:xfrm>
          <a:prstGeom prst="rect">
            <a:avLst/>
          </a:prstGeom>
          <a:noFill/>
        </p:spPr>
        <p:txBody>
          <a:bodyPr wrap="none" rtlCol="0">
            <a:spAutoFit/>
          </a:bodyPr>
          <a:lstStyle/>
          <a:p>
            <a:pPr algn="ctr"/>
            <a:r>
              <a:rPr lang="en-US" sz="4000" dirty="0" smtClean="0"/>
              <a:t>Figure 3: Responsive Design</a:t>
            </a:r>
            <a:endParaRPr lang="en-US" sz="4000" dirty="0"/>
          </a:p>
        </p:txBody>
      </p:sp>
      <p:pic>
        <p:nvPicPr>
          <p:cNvPr id="1028" name="Picture 4" descr="C:\Users\Mitchell\Dropbox\College\Classes\Semester 8\CS495\responsiv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4699" y="14971913"/>
            <a:ext cx="10147473" cy="82652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Mitchell\Dropbox\College\Classes\Semester 8\CS495\fig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449" y="19950531"/>
            <a:ext cx="11037560" cy="526075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Mitchell\Dropbox\College\Classes\Semester 8\CS495\illustr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07011" y="7042042"/>
            <a:ext cx="13487170" cy="1665129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8333630" y="23850995"/>
            <a:ext cx="6633932" cy="707886"/>
          </a:xfrm>
          <a:prstGeom prst="rect">
            <a:avLst/>
          </a:prstGeom>
          <a:noFill/>
        </p:spPr>
        <p:txBody>
          <a:bodyPr wrap="none" rtlCol="0">
            <a:spAutoFit/>
          </a:bodyPr>
          <a:lstStyle/>
          <a:p>
            <a:pPr algn="ctr"/>
            <a:r>
              <a:rPr lang="en-US" sz="4000" dirty="0" smtClean="0"/>
              <a:t>Figure 2: Configuration Process</a:t>
            </a:r>
            <a:endParaRPr lang="en-US" sz="4000" dirty="0"/>
          </a:p>
        </p:txBody>
      </p:sp>
      <p:sp>
        <p:nvSpPr>
          <p:cNvPr id="18" name="TextBox 17"/>
          <p:cNvSpPr txBox="1"/>
          <p:nvPr/>
        </p:nvSpPr>
        <p:spPr>
          <a:xfrm>
            <a:off x="3881065" y="25231513"/>
            <a:ext cx="6672340" cy="707886"/>
          </a:xfrm>
          <a:prstGeom prst="rect">
            <a:avLst/>
          </a:prstGeom>
          <a:noFill/>
        </p:spPr>
        <p:txBody>
          <a:bodyPr wrap="none" rtlCol="0">
            <a:spAutoFit/>
          </a:bodyPr>
          <a:lstStyle/>
          <a:p>
            <a:pPr algn="ctr"/>
            <a:r>
              <a:rPr lang="en-US" sz="4000" dirty="0" smtClean="0"/>
              <a:t>Figure 1: Serial Communication</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TotalTime>
  <Words>367</Words>
  <Application>Microsoft Office PowerPoint</Application>
  <PresentationFormat>Custom</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Setup</dc:creator>
  <cp:lastModifiedBy>Mitchell</cp:lastModifiedBy>
  <cp:revision>58</cp:revision>
  <dcterms:created xsi:type="dcterms:W3CDTF">2011-04-05T15:59:28Z</dcterms:created>
  <dcterms:modified xsi:type="dcterms:W3CDTF">2016-04-09T18:21:38Z</dcterms:modified>
</cp:coreProperties>
</file>