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8"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10" autoAdjust="0"/>
    <p:restoredTop sz="94660"/>
  </p:normalViewPr>
  <p:slideViewPr>
    <p:cSldViewPr snapToGrid="0">
      <p:cViewPr varScale="1">
        <p:scale>
          <a:sx n="21" d="100"/>
          <a:sy n="21" d="100"/>
        </p:scale>
        <p:origin x="427"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Martin11\Desktop\WSU%20Classes\Super%20Senior\super%20senior%20spring\Research%20Seminar\test%20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Martin11\Desktop\WSU%20Classes\Super%20Senior\super%20senior%20spring\Research%20Seminar\test%20resul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Martin11\Desktop\WSU%20Classes\Super%20Senior\super%20senior%20spring\Research%20Seminar\test%20resul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Martin11\Desktop\WSU%20Classes\Super%20Senior\super%20senior%20spring\Research%20Seminar\test%20resul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Martin11\Desktop\WSU%20Classes\Super%20Senior\super%20senior%20spring\Research%20Seminar\test%20result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Background Model</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808365038040527"/>
          <c:y val="0.11557925051035285"/>
          <c:w val="0.86136071398625003"/>
          <c:h val="0.77702136191309423"/>
        </c:manualLayout>
      </c:layout>
      <c:lineChart>
        <c:grouping val="standard"/>
        <c:varyColors val="0"/>
        <c:ser>
          <c:idx val="0"/>
          <c:order val="0"/>
          <c:tx>
            <c:strRef>
              <c:f>Sheet1!$B$1</c:f>
              <c:strCache>
                <c:ptCount val="1"/>
                <c:pt idx="0">
                  <c:v>R Derived</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Sheet1!$A$2:$A$62</c:f>
              <c:numCache>
                <c:formatCode>General</c:formatCode>
                <c:ptCount val="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numCache>
            </c:numRef>
          </c:cat>
          <c:val>
            <c:numRef>
              <c:f>Sheet1!$B$2:$B$62</c:f>
              <c:numCache>
                <c:formatCode>General</c:formatCode>
                <c:ptCount val="61"/>
                <c:pt idx="0">
                  <c:v>0.99963872899999995</c:v>
                </c:pt>
                <c:pt idx="1">
                  <c:v>0.98119411499999998</c:v>
                </c:pt>
                <c:pt idx="2">
                  <c:v>0.95777553500000001</c:v>
                </c:pt>
                <c:pt idx="3">
                  <c:v>0.93245937499999998</c:v>
                </c:pt>
                <c:pt idx="4">
                  <c:v>0.91043432000000002</c:v>
                </c:pt>
                <c:pt idx="5">
                  <c:v>0.89133170699999997</c:v>
                </c:pt>
                <c:pt idx="6">
                  <c:v>0.87158780599999996</c:v>
                </c:pt>
                <c:pt idx="7">
                  <c:v>0.85235733599999997</c:v>
                </c:pt>
                <c:pt idx="8">
                  <c:v>0.83290772999999996</c:v>
                </c:pt>
                <c:pt idx="9">
                  <c:v>0.81316546300000003</c:v>
                </c:pt>
                <c:pt idx="10">
                  <c:v>0.79521939600000002</c:v>
                </c:pt>
                <c:pt idx="11">
                  <c:v>0.77796578299999997</c:v>
                </c:pt>
                <c:pt idx="12">
                  <c:v>0.75892363299999999</c:v>
                </c:pt>
                <c:pt idx="13">
                  <c:v>0.74051172499999995</c:v>
                </c:pt>
                <c:pt idx="14">
                  <c:v>0.72520103999999996</c:v>
                </c:pt>
                <c:pt idx="15">
                  <c:v>0.70833060699999995</c:v>
                </c:pt>
                <c:pt idx="16">
                  <c:v>0.69371860600000002</c:v>
                </c:pt>
                <c:pt idx="17">
                  <c:v>0.67853669999999999</c:v>
                </c:pt>
                <c:pt idx="18">
                  <c:v>0.665091231</c:v>
                </c:pt>
                <c:pt idx="19">
                  <c:v>0.65165895500000004</c:v>
                </c:pt>
                <c:pt idx="20">
                  <c:v>0.63913105199999998</c:v>
                </c:pt>
                <c:pt idx="21">
                  <c:v>0.62599227700000004</c:v>
                </c:pt>
                <c:pt idx="22">
                  <c:v>0.61486793200000001</c:v>
                </c:pt>
                <c:pt idx="23">
                  <c:v>0.60288450900000001</c:v>
                </c:pt>
                <c:pt idx="24">
                  <c:v>0.59236200500000002</c:v>
                </c:pt>
                <c:pt idx="25">
                  <c:v>0.58213497599999997</c:v>
                </c:pt>
                <c:pt idx="26">
                  <c:v>0.57236494999999998</c:v>
                </c:pt>
                <c:pt idx="27">
                  <c:v>0.55992328599999996</c:v>
                </c:pt>
                <c:pt idx="28">
                  <c:v>0.548785941</c:v>
                </c:pt>
                <c:pt idx="29">
                  <c:v>0.54022980499999995</c:v>
                </c:pt>
                <c:pt idx="30">
                  <c:v>0.53173965999999995</c:v>
                </c:pt>
                <c:pt idx="31">
                  <c:v>0.52313275599999998</c:v>
                </c:pt>
                <c:pt idx="32">
                  <c:v>0.51315765700000004</c:v>
                </c:pt>
                <c:pt idx="33">
                  <c:v>0.50387876499999995</c:v>
                </c:pt>
                <c:pt idx="34">
                  <c:v>0.498541277</c:v>
                </c:pt>
                <c:pt idx="35">
                  <c:v>0.49123031700000003</c:v>
                </c:pt>
                <c:pt idx="36">
                  <c:v>0.48409232299999999</c:v>
                </c:pt>
                <c:pt idx="37">
                  <c:v>0.47710214400000001</c:v>
                </c:pt>
                <c:pt idx="38">
                  <c:v>0.47174724800000001</c:v>
                </c:pt>
                <c:pt idx="39">
                  <c:v>0.46413806000000002</c:v>
                </c:pt>
                <c:pt idx="40">
                  <c:v>0.455844743</c:v>
                </c:pt>
                <c:pt idx="41">
                  <c:v>0.45026332200000002</c:v>
                </c:pt>
                <c:pt idx="42">
                  <c:v>0.44265481200000001</c:v>
                </c:pt>
                <c:pt idx="43">
                  <c:v>0.43652999300000001</c:v>
                </c:pt>
                <c:pt idx="44">
                  <c:v>0.42847463600000002</c:v>
                </c:pt>
                <c:pt idx="45">
                  <c:v>0.42248822699999999</c:v>
                </c:pt>
                <c:pt idx="46">
                  <c:v>0.41731185999999998</c:v>
                </c:pt>
                <c:pt idx="47">
                  <c:v>0.41146566299999998</c:v>
                </c:pt>
                <c:pt idx="48">
                  <c:v>0.40630928100000002</c:v>
                </c:pt>
                <c:pt idx="49">
                  <c:v>0.40046927799999998</c:v>
                </c:pt>
                <c:pt idx="50">
                  <c:v>0.39501430100000001</c:v>
                </c:pt>
                <c:pt idx="51">
                  <c:v>0.39059096999999998</c:v>
                </c:pt>
                <c:pt idx="52">
                  <c:v>0.385024545</c:v>
                </c:pt>
                <c:pt idx="53">
                  <c:v>0.37990147099999999</c:v>
                </c:pt>
                <c:pt idx="54">
                  <c:v>0.37618138600000001</c:v>
                </c:pt>
                <c:pt idx="55">
                  <c:v>0.371122591</c:v>
                </c:pt>
                <c:pt idx="56">
                  <c:v>0.36700493299999998</c:v>
                </c:pt>
                <c:pt idx="57">
                  <c:v>0.362685963</c:v>
                </c:pt>
                <c:pt idx="58">
                  <c:v>0.35831236900000002</c:v>
                </c:pt>
                <c:pt idx="59">
                  <c:v>0.35406352499999999</c:v>
                </c:pt>
                <c:pt idx="60">
                  <c:v>0.34943102599999998</c:v>
                </c:pt>
              </c:numCache>
            </c:numRef>
          </c:val>
          <c:smooth val="0"/>
        </c:ser>
        <c:ser>
          <c:idx val="1"/>
          <c:order val="1"/>
          <c:tx>
            <c:strRef>
              <c:f>Sheet1!$C$1</c:f>
              <c:strCache>
                <c:ptCount val="1"/>
                <c:pt idx="0">
                  <c:v>Java Derived</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Sheet1!$A$2:$A$62</c:f>
              <c:numCache>
                <c:formatCode>General</c:formatCode>
                <c:ptCount val="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numCache>
            </c:numRef>
          </c:cat>
          <c:val>
            <c:numRef>
              <c:f>Sheet1!$C$2:$C$62</c:f>
              <c:numCache>
                <c:formatCode>General</c:formatCode>
                <c:ptCount val="61"/>
                <c:pt idx="0">
                  <c:v>0.99963873150000004</c:v>
                </c:pt>
                <c:pt idx="1">
                  <c:v>0.98119426119999997</c:v>
                </c:pt>
                <c:pt idx="2">
                  <c:v>0.95777585899999995</c:v>
                </c:pt>
                <c:pt idx="3">
                  <c:v>0.93245988639999999</c:v>
                </c:pt>
                <c:pt idx="4">
                  <c:v>0.91043498970000003</c:v>
                </c:pt>
                <c:pt idx="5">
                  <c:v>0.89133251160000004</c:v>
                </c:pt>
                <c:pt idx="6">
                  <c:v>0.87158874539999998</c:v>
                </c:pt>
                <c:pt idx="7">
                  <c:v>0.85235840409999997</c:v>
                </c:pt>
                <c:pt idx="8">
                  <c:v>0.83290892429999996</c:v>
                </c:pt>
                <c:pt idx="9">
                  <c:v>0.81316678229999995</c:v>
                </c:pt>
                <c:pt idx="10">
                  <c:v>0.79522082490000001</c:v>
                </c:pt>
                <c:pt idx="11">
                  <c:v>0.77796731480000003</c:v>
                </c:pt>
                <c:pt idx="12">
                  <c:v>0.75892527519999997</c:v>
                </c:pt>
                <c:pt idx="13">
                  <c:v>0.7405134699</c:v>
                </c:pt>
                <c:pt idx="14">
                  <c:v>0.72520286810000001</c:v>
                </c:pt>
                <c:pt idx="15">
                  <c:v>0.70833252280000003</c:v>
                </c:pt>
                <c:pt idx="16">
                  <c:v>0.69372059620000004</c:v>
                </c:pt>
                <c:pt idx="17">
                  <c:v>0.67853876410000002</c:v>
                </c:pt>
                <c:pt idx="18">
                  <c:v>0.665093359</c:v>
                </c:pt>
                <c:pt idx="19">
                  <c:v>0.65166114389999996</c:v>
                </c:pt>
                <c:pt idx="20">
                  <c:v>0.63913329569999999</c:v>
                </c:pt>
                <c:pt idx="21">
                  <c:v>0.62599457729999997</c:v>
                </c:pt>
                <c:pt idx="22">
                  <c:v>0.61487027790000004</c:v>
                </c:pt>
                <c:pt idx="23">
                  <c:v>0.60288690190000005</c:v>
                </c:pt>
                <c:pt idx="24">
                  <c:v>0.59236443819999995</c:v>
                </c:pt>
                <c:pt idx="25">
                  <c:v>0.58213744639999998</c:v>
                </c:pt>
                <c:pt idx="26">
                  <c:v>0.57236745469999994</c:v>
                </c:pt>
                <c:pt idx="27">
                  <c:v>0.55992583340000002</c:v>
                </c:pt>
                <c:pt idx="28">
                  <c:v>0.54878852379999998</c:v>
                </c:pt>
                <c:pt idx="29">
                  <c:v>0.54023241420000001</c:v>
                </c:pt>
                <c:pt idx="30">
                  <c:v>0.53174229439999998</c:v>
                </c:pt>
                <c:pt idx="31">
                  <c:v>0.52313541500000005</c:v>
                </c:pt>
                <c:pt idx="32">
                  <c:v>0.51316034300000002</c:v>
                </c:pt>
                <c:pt idx="33">
                  <c:v>0.50388147429999997</c:v>
                </c:pt>
                <c:pt idx="34">
                  <c:v>0.49854399929999998</c:v>
                </c:pt>
                <c:pt idx="35">
                  <c:v>0.491233056</c:v>
                </c:pt>
                <c:pt idx="36">
                  <c:v>0.48409507759999998</c:v>
                </c:pt>
                <c:pt idx="37">
                  <c:v>0.47710491310000003</c:v>
                </c:pt>
                <c:pt idx="38">
                  <c:v>0.47175002789999998</c:v>
                </c:pt>
                <c:pt idx="39">
                  <c:v>0.46414085449999998</c:v>
                </c:pt>
                <c:pt idx="40">
                  <c:v>0.45584755189999998</c:v>
                </c:pt>
                <c:pt idx="41">
                  <c:v>0.45026614059999998</c:v>
                </c:pt>
                <c:pt idx="42">
                  <c:v>0.44265764140000002</c:v>
                </c:pt>
                <c:pt idx="43">
                  <c:v>0.43653283180000002</c:v>
                </c:pt>
                <c:pt idx="44">
                  <c:v>0.42847748429999999</c:v>
                </c:pt>
                <c:pt idx="45">
                  <c:v>0.4224910825</c:v>
                </c:pt>
                <c:pt idx="46">
                  <c:v>0.4173147203</c:v>
                </c:pt>
                <c:pt idx="47">
                  <c:v>0.41146852919999999</c:v>
                </c:pt>
                <c:pt idx="48">
                  <c:v>0.40631215129999998</c:v>
                </c:pt>
                <c:pt idx="49">
                  <c:v>0.400472153</c:v>
                </c:pt>
                <c:pt idx="50">
                  <c:v>0.39501717939999997</c:v>
                </c:pt>
                <c:pt idx="51">
                  <c:v>0.39059385000000002</c:v>
                </c:pt>
                <c:pt idx="52">
                  <c:v>0.38502742709999999</c:v>
                </c:pt>
                <c:pt idx="53">
                  <c:v>0.37990435519999999</c:v>
                </c:pt>
                <c:pt idx="54">
                  <c:v>0.37618427100000001</c:v>
                </c:pt>
                <c:pt idx="55">
                  <c:v>0.37112547680000002</c:v>
                </c:pt>
                <c:pt idx="56">
                  <c:v>0.3670078188</c:v>
                </c:pt>
                <c:pt idx="57">
                  <c:v>0.3626888479</c:v>
                </c:pt>
                <c:pt idx="58">
                  <c:v>0.35831525380000001</c:v>
                </c:pt>
                <c:pt idx="59">
                  <c:v>0.35406640839999998</c:v>
                </c:pt>
                <c:pt idx="60">
                  <c:v>0.34943390810000002</c:v>
                </c:pt>
              </c:numCache>
            </c:numRef>
          </c:val>
          <c:smooth val="0"/>
        </c:ser>
        <c:dLbls>
          <c:showLegendKey val="0"/>
          <c:showVal val="0"/>
          <c:showCatName val="0"/>
          <c:showSerName val="0"/>
          <c:showPercent val="0"/>
          <c:showBubbleSize val="0"/>
        </c:dLbls>
        <c:smooth val="0"/>
        <c:axId val="212941128"/>
        <c:axId val="233300656"/>
      </c:lineChart>
      <c:dateAx>
        <c:axId val="212941128"/>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sz="1400" dirty="0" smtClean="0"/>
                  <a:t>Time in</a:t>
                </a:r>
                <a:r>
                  <a:rPr lang="en-US" sz="1400" baseline="0" dirty="0" smtClean="0"/>
                  <a:t> Months</a:t>
                </a:r>
                <a:endParaRPr lang="en-US" sz="1400" dirty="0"/>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3300656"/>
        <c:crosses val="autoZero"/>
        <c:auto val="0"/>
        <c:lblOffset val="100"/>
        <c:baseTimeUnit val="days"/>
        <c:majorUnit val="6"/>
        <c:majorTimeUnit val="days"/>
      </c:dateAx>
      <c:valAx>
        <c:axId val="23330065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sz="1400" dirty="0" smtClean="0"/>
                  <a:t>Survival</a:t>
                </a:r>
                <a:r>
                  <a:rPr lang="en-US" sz="1400" baseline="0" dirty="0" smtClean="0"/>
                  <a:t> Rate</a:t>
                </a:r>
                <a:endParaRPr lang="en-US" sz="1400" dirty="0"/>
              </a:p>
            </c:rich>
          </c:tx>
          <c:layout>
            <c:manualLayout>
              <c:xMode val="edge"/>
              <c:yMode val="edge"/>
              <c:x val="4.4518047720736543E-3"/>
              <c:y val="0.40236107502344126"/>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941128"/>
        <c:crosses val="autoZero"/>
        <c:crossBetween val="between"/>
      </c:valAx>
      <c:spPr>
        <a:noFill/>
        <a:ln>
          <a:noFill/>
        </a:ln>
        <a:effectLst/>
      </c:spPr>
    </c:plotArea>
    <c:legend>
      <c:legendPos val="b"/>
      <c:layout>
        <c:manualLayout>
          <c:xMode val="edge"/>
          <c:yMode val="edge"/>
          <c:x val="0.32562401287865472"/>
          <c:y val="0.12635886080954375"/>
          <c:w val="0.37238447175368555"/>
          <c:h val="6.336616089209817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Extensive Small Cell Model</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'[test results.xlsx]Sheet1'!$F$1</c:f>
              <c:strCache>
                <c:ptCount val="1"/>
                <c:pt idx="0">
                  <c:v>Rderived</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'[test results.xlsx]Sheet1'!$E$2:$E$62</c:f>
              <c:numCache>
                <c:formatCode>General</c:formatCode>
                <c:ptCount val="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numCache>
            </c:numRef>
          </c:cat>
          <c:val>
            <c:numRef>
              <c:f>'[test results.xlsx]Sheet1'!$F$2:$F$62</c:f>
              <c:numCache>
                <c:formatCode>General</c:formatCode>
                <c:ptCount val="61"/>
                <c:pt idx="0">
                  <c:v>0.991631135</c:v>
                </c:pt>
                <c:pt idx="1">
                  <c:v>0.97622967299999996</c:v>
                </c:pt>
                <c:pt idx="2">
                  <c:v>0.96226198900000004</c:v>
                </c:pt>
                <c:pt idx="3">
                  <c:v>0.95043145900000003</c:v>
                </c:pt>
                <c:pt idx="4">
                  <c:v>0.93454100699999998</c:v>
                </c:pt>
                <c:pt idx="5">
                  <c:v>0.91667859500000004</c:v>
                </c:pt>
                <c:pt idx="6">
                  <c:v>0.90597699799999998</c:v>
                </c:pt>
                <c:pt idx="7">
                  <c:v>0.88439993100000003</c:v>
                </c:pt>
                <c:pt idx="8">
                  <c:v>0.85441431599999995</c:v>
                </c:pt>
                <c:pt idx="9">
                  <c:v>0.83249631000000002</c:v>
                </c:pt>
                <c:pt idx="10">
                  <c:v>0.81202033699999998</c:v>
                </c:pt>
                <c:pt idx="11">
                  <c:v>0.78282474300000005</c:v>
                </c:pt>
                <c:pt idx="12">
                  <c:v>0.74848426199999996</c:v>
                </c:pt>
                <c:pt idx="13">
                  <c:v>0.71802368000000005</c:v>
                </c:pt>
                <c:pt idx="14">
                  <c:v>0.68845545399999997</c:v>
                </c:pt>
                <c:pt idx="15">
                  <c:v>0.66970762399999995</c:v>
                </c:pt>
                <c:pt idx="16">
                  <c:v>0.65115368600000001</c:v>
                </c:pt>
                <c:pt idx="17">
                  <c:v>0.61363640699999999</c:v>
                </c:pt>
                <c:pt idx="18">
                  <c:v>0.59774596899999999</c:v>
                </c:pt>
                <c:pt idx="19">
                  <c:v>0.568846136</c:v>
                </c:pt>
                <c:pt idx="20">
                  <c:v>0.55644468000000002</c:v>
                </c:pt>
                <c:pt idx="21">
                  <c:v>0.536792559</c:v>
                </c:pt>
                <c:pt idx="22">
                  <c:v>0.51944511999999998</c:v>
                </c:pt>
                <c:pt idx="23">
                  <c:v>0.50805379699999997</c:v>
                </c:pt>
                <c:pt idx="24">
                  <c:v>0.491812427</c:v>
                </c:pt>
                <c:pt idx="25">
                  <c:v>0.48329947299999998</c:v>
                </c:pt>
                <c:pt idx="26">
                  <c:v>0.47890877799999998</c:v>
                </c:pt>
                <c:pt idx="27">
                  <c:v>0.46491273300000002</c:v>
                </c:pt>
                <c:pt idx="28">
                  <c:v>0.46013828800000001</c:v>
                </c:pt>
                <c:pt idx="29">
                  <c:v>0.44453868099999999</c:v>
                </c:pt>
                <c:pt idx="30">
                  <c:v>0.439067349</c:v>
                </c:pt>
                <c:pt idx="31">
                  <c:v>0.433074976</c:v>
                </c:pt>
                <c:pt idx="32">
                  <c:v>0.42058452400000002</c:v>
                </c:pt>
                <c:pt idx="33">
                  <c:v>0.40099130399999999</c:v>
                </c:pt>
                <c:pt idx="34">
                  <c:v>0.38698875500000002</c:v>
                </c:pt>
                <c:pt idx="35">
                  <c:v>0.37871327700000001</c:v>
                </c:pt>
                <c:pt idx="36">
                  <c:v>0.37014928000000002</c:v>
                </c:pt>
                <c:pt idx="37">
                  <c:v>0.36135512600000003</c:v>
                </c:pt>
                <c:pt idx="38">
                  <c:v>0.34343880999999998</c:v>
                </c:pt>
                <c:pt idx="39">
                  <c:v>0.33312393899999998</c:v>
                </c:pt>
                <c:pt idx="40">
                  <c:v>0.32143258099999999</c:v>
                </c:pt>
                <c:pt idx="41">
                  <c:v>0.30941488700000003</c:v>
                </c:pt>
              </c:numCache>
            </c:numRef>
          </c:val>
          <c:smooth val="0"/>
        </c:ser>
        <c:ser>
          <c:idx val="1"/>
          <c:order val="1"/>
          <c:tx>
            <c:strRef>
              <c:f>'[test results.xlsx]Sheet1'!$G$1</c:f>
              <c:strCache>
                <c:ptCount val="1"/>
                <c:pt idx="0">
                  <c:v>Java Derived</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'[test results.xlsx]Sheet1'!$E$2:$E$62</c:f>
              <c:numCache>
                <c:formatCode>General</c:formatCode>
                <c:ptCount val="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numCache>
            </c:numRef>
          </c:cat>
          <c:val>
            <c:numRef>
              <c:f>'[test results.xlsx]Sheet1'!$G$2:$G$62</c:f>
              <c:numCache>
                <c:formatCode>General</c:formatCode>
                <c:ptCount val="61"/>
                <c:pt idx="0">
                  <c:v>0.99163129159999996</c:v>
                </c:pt>
                <c:pt idx="1">
                  <c:v>0.9762301149</c:v>
                </c:pt>
                <c:pt idx="2">
                  <c:v>0.96226268619999999</c:v>
                </c:pt>
                <c:pt idx="3">
                  <c:v>0.95043236860000002</c:v>
                </c:pt>
                <c:pt idx="4">
                  <c:v>0.93454219800000005</c:v>
                </c:pt>
                <c:pt idx="5">
                  <c:v>0.91668009689999996</c:v>
                </c:pt>
                <c:pt idx="6">
                  <c:v>0.90597868290000005</c:v>
                </c:pt>
                <c:pt idx="7">
                  <c:v>0.88440197730000003</c:v>
                </c:pt>
                <c:pt idx="8">
                  <c:v>0.85441684770000004</c:v>
                </c:pt>
                <c:pt idx="9">
                  <c:v>0.83249918420000002</c:v>
                </c:pt>
                <c:pt idx="10">
                  <c:v>0.81202352069999995</c:v>
                </c:pt>
                <c:pt idx="11">
                  <c:v>0.78282835220000002</c:v>
                </c:pt>
                <c:pt idx="12">
                  <c:v>0.74848834509999995</c:v>
                </c:pt>
                <c:pt idx="13">
                  <c:v>0.71802815870000003</c:v>
                </c:pt>
                <c:pt idx="14">
                  <c:v>0.68846029369999995</c:v>
                </c:pt>
                <c:pt idx="15">
                  <c:v>0.66971267990000005</c:v>
                </c:pt>
                <c:pt idx="16">
                  <c:v>0.65115894620000003</c:v>
                </c:pt>
                <c:pt idx="17">
                  <c:v>0.61364205029999996</c:v>
                </c:pt>
                <c:pt idx="18">
                  <c:v>0.59775176139999997</c:v>
                </c:pt>
                <c:pt idx="19">
                  <c:v>0.56885217880000005</c:v>
                </c:pt>
                <c:pt idx="20">
                  <c:v>0.55645082219999997</c:v>
                </c:pt>
                <c:pt idx="21">
                  <c:v>0.53679884730000005</c:v>
                </c:pt>
                <c:pt idx="22">
                  <c:v>0.51945152729999999</c:v>
                </c:pt>
                <c:pt idx="23">
                  <c:v>0.50806027570000001</c:v>
                </c:pt>
                <c:pt idx="24">
                  <c:v>0.49181899950000002</c:v>
                </c:pt>
                <c:pt idx="25">
                  <c:v>0.48330609000000002</c:v>
                </c:pt>
                <c:pt idx="26">
                  <c:v>0.47891541789999997</c:v>
                </c:pt>
                <c:pt idx="27">
                  <c:v>0.46491943870000002</c:v>
                </c:pt>
                <c:pt idx="28">
                  <c:v>0.46014501419999998</c:v>
                </c:pt>
                <c:pt idx="29">
                  <c:v>0.44454546750000001</c:v>
                </c:pt>
                <c:pt idx="30">
                  <c:v>0.43907415430000002</c:v>
                </c:pt>
                <c:pt idx="31">
                  <c:v>0.43308180089999998</c:v>
                </c:pt>
                <c:pt idx="32">
                  <c:v>0.4205913838</c:v>
                </c:pt>
                <c:pt idx="33">
                  <c:v>0.40099820429999999</c:v>
                </c:pt>
                <c:pt idx="34">
                  <c:v>0.3869956732</c:v>
                </c:pt>
                <c:pt idx="35">
                  <c:v>0.3869956732</c:v>
                </c:pt>
                <c:pt idx="36">
                  <c:v>0.37872020109999999</c:v>
                </c:pt>
                <c:pt idx="37">
                  <c:v>0.37872020109999999</c:v>
                </c:pt>
                <c:pt idx="38">
                  <c:v>0.37872020109999999</c:v>
                </c:pt>
                <c:pt idx="39">
                  <c:v>0.37015620700000001</c:v>
                </c:pt>
                <c:pt idx="40">
                  <c:v>0.36136205189999998</c:v>
                </c:pt>
                <c:pt idx="41">
                  <c:v>0.36136205189999998</c:v>
                </c:pt>
                <c:pt idx="42">
                  <c:v>0.36136205189999998</c:v>
                </c:pt>
                <c:pt idx="43">
                  <c:v>0.36136205189999998</c:v>
                </c:pt>
                <c:pt idx="44">
                  <c:v>0.34344572220000003</c:v>
                </c:pt>
                <c:pt idx="45">
                  <c:v>0.34344572220000003</c:v>
                </c:pt>
                <c:pt idx="46">
                  <c:v>0.34344572220000003</c:v>
                </c:pt>
                <c:pt idx="47">
                  <c:v>0.34344572220000003</c:v>
                </c:pt>
                <c:pt idx="48">
                  <c:v>0.34344572220000003</c:v>
                </c:pt>
                <c:pt idx="49">
                  <c:v>0.34344572220000003</c:v>
                </c:pt>
                <c:pt idx="50">
                  <c:v>0.33313083430000001</c:v>
                </c:pt>
                <c:pt idx="51">
                  <c:v>0.33313083430000001</c:v>
                </c:pt>
                <c:pt idx="52">
                  <c:v>0.33313083430000001</c:v>
                </c:pt>
                <c:pt idx="53">
                  <c:v>0.33313083430000001</c:v>
                </c:pt>
                <c:pt idx="54">
                  <c:v>0.33313083430000001</c:v>
                </c:pt>
                <c:pt idx="55">
                  <c:v>0.3214394505</c:v>
                </c:pt>
                <c:pt idx="56">
                  <c:v>0.3214394505</c:v>
                </c:pt>
                <c:pt idx="57">
                  <c:v>0.3214394505</c:v>
                </c:pt>
                <c:pt idx="58">
                  <c:v>0.3214394505</c:v>
                </c:pt>
                <c:pt idx="59">
                  <c:v>0.3214394505</c:v>
                </c:pt>
                <c:pt idx="60">
                  <c:v>0.3214394505</c:v>
                </c:pt>
              </c:numCache>
            </c:numRef>
          </c:val>
          <c:smooth val="0"/>
        </c:ser>
        <c:dLbls>
          <c:showLegendKey val="0"/>
          <c:showVal val="0"/>
          <c:showCatName val="0"/>
          <c:showSerName val="0"/>
          <c:showPercent val="0"/>
          <c:showBubbleSize val="0"/>
        </c:dLbls>
        <c:smooth val="0"/>
        <c:axId val="232194440"/>
        <c:axId val="232196792"/>
      </c:lineChart>
      <c:catAx>
        <c:axId val="2321944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400" dirty="0" smtClean="0"/>
                  <a:t>Time in Months</a:t>
                </a:r>
                <a:endParaRPr lang="en-US" sz="1400" dirty="0"/>
              </a:p>
            </c:rich>
          </c:tx>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196792"/>
        <c:crosses val="autoZero"/>
        <c:auto val="1"/>
        <c:lblAlgn val="ctr"/>
        <c:lblOffset val="100"/>
        <c:tickLblSkip val="6"/>
        <c:tickMarkSkip val="6"/>
        <c:noMultiLvlLbl val="0"/>
      </c:catAx>
      <c:valAx>
        <c:axId val="23219679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400" dirty="0" smtClean="0"/>
                  <a:t>Survival</a:t>
                </a:r>
                <a:r>
                  <a:rPr lang="en-US" sz="1400" baseline="0" dirty="0" smtClean="0"/>
                  <a:t> Rate</a:t>
                </a:r>
                <a:endParaRPr lang="en-US" sz="1400" dirty="0"/>
              </a:p>
            </c:rich>
          </c:tx>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19444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Limited Small Cell Model</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'[test results.xlsx]Sheet1'!$J$1</c:f>
              <c:strCache>
                <c:ptCount val="1"/>
                <c:pt idx="0">
                  <c:v>R Derived</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'[test results.xlsx]Sheet1'!$I$2:$I$62</c:f>
              <c:numCache>
                <c:formatCode>General</c:formatCode>
                <c:ptCount val="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numCache>
            </c:numRef>
          </c:cat>
          <c:val>
            <c:numRef>
              <c:f>'[test results.xlsx]Sheet1'!$J$2:$J$62</c:f>
              <c:numCache>
                <c:formatCode>General</c:formatCode>
                <c:ptCount val="61"/>
                <c:pt idx="0">
                  <c:v>0.99738185099999999</c:v>
                </c:pt>
                <c:pt idx="1">
                  <c:v>0.98306921199999997</c:v>
                </c:pt>
                <c:pt idx="2">
                  <c:v>0.976548058</c:v>
                </c:pt>
                <c:pt idx="3">
                  <c:v>0.96971613400000001</c:v>
                </c:pt>
                <c:pt idx="4">
                  <c:v>0.96253108399999998</c:v>
                </c:pt>
                <c:pt idx="5">
                  <c:v>0.95406200100000005</c:v>
                </c:pt>
                <c:pt idx="6">
                  <c:v>0.94538913400000002</c:v>
                </c:pt>
                <c:pt idx="7">
                  <c:v>0.93991208299999995</c:v>
                </c:pt>
                <c:pt idx="8">
                  <c:v>0.93321004200000002</c:v>
                </c:pt>
                <c:pt idx="9">
                  <c:v>0.91465244899999998</c:v>
                </c:pt>
                <c:pt idx="10">
                  <c:v>0.89659947500000003</c:v>
                </c:pt>
                <c:pt idx="11">
                  <c:v>0.86556575599999996</c:v>
                </c:pt>
                <c:pt idx="12">
                  <c:v>0.839654821</c:v>
                </c:pt>
                <c:pt idx="13">
                  <c:v>0.81367195199999998</c:v>
                </c:pt>
                <c:pt idx="14">
                  <c:v>0.78966333700000002</c:v>
                </c:pt>
                <c:pt idx="15">
                  <c:v>0.77183974600000005</c:v>
                </c:pt>
                <c:pt idx="16">
                  <c:v>0.75957324199999998</c:v>
                </c:pt>
                <c:pt idx="17">
                  <c:v>0.74299185899999998</c:v>
                </c:pt>
                <c:pt idx="18">
                  <c:v>0.71947245000000004</c:v>
                </c:pt>
                <c:pt idx="19">
                  <c:v>0.70143916299999998</c:v>
                </c:pt>
                <c:pt idx="20">
                  <c:v>0.69433350599999999</c:v>
                </c:pt>
                <c:pt idx="21">
                  <c:v>0.67739095199999999</c:v>
                </c:pt>
                <c:pt idx="22">
                  <c:v>0.67002877199999999</c:v>
                </c:pt>
                <c:pt idx="23">
                  <c:v>0.66509236199999999</c:v>
                </c:pt>
                <c:pt idx="24">
                  <c:v>0.66012641000000005</c:v>
                </c:pt>
                <c:pt idx="25">
                  <c:v>0.65512629099999997</c:v>
                </c:pt>
                <c:pt idx="26">
                  <c:v>0.63685148700000005</c:v>
                </c:pt>
                <c:pt idx="27">
                  <c:v>0.623609619</c:v>
                </c:pt>
                <c:pt idx="28">
                  <c:v>0.61275293399999997</c:v>
                </c:pt>
                <c:pt idx="29">
                  <c:v>0.60158462800000001</c:v>
                </c:pt>
                <c:pt idx="30">
                  <c:v>0.59310065999999995</c:v>
                </c:pt>
                <c:pt idx="31">
                  <c:v>0.58742317700000002</c:v>
                </c:pt>
                <c:pt idx="32">
                  <c:v>0.56711378999999995</c:v>
                </c:pt>
                <c:pt idx="33">
                  <c:v>0.55826688599999996</c:v>
                </c:pt>
                <c:pt idx="34">
                  <c:v>0.55526856499999999</c:v>
                </c:pt>
                <c:pt idx="35">
                  <c:v>0.552258154</c:v>
                </c:pt>
                <c:pt idx="36">
                  <c:v>0.53985457999999997</c:v>
                </c:pt>
                <c:pt idx="37">
                  <c:v>0.53352297599999998</c:v>
                </c:pt>
                <c:pt idx="38">
                  <c:v>0.53035255199999998</c:v>
                </c:pt>
                <c:pt idx="39">
                  <c:v>0.52713962700000006</c:v>
                </c:pt>
                <c:pt idx="40">
                  <c:v>0.52381716099999998</c:v>
                </c:pt>
                <c:pt idx="41">
                  <c:v>0.52047008800000005</c:v>
                </c:pt>
                <c:pt idx="42">
                  <c:v>0.51708646400000002</c:v>
                </c:pt>
                <c:pt idx="43">
                  <c:v>0.51370586600000001</c:v>
                </c:pt>
                <c:pt idx="44">
                  <c:v>0.51028606200000004</c:v>
                </c:pt>
                <c:pt idx="45">
                  <c:v>0.50685048399999999</c:v>
                </c:pt>
                <c:pt idx="46">
                  <c:v>0.49270967100000002</c:v>
                </c:pt>
                <c:pt idx="47">
                  <c:v>0.48908316899999998</c:v>
                </c:pt>
                <c:pt idx="48">
                  <c:v>0.48543804400000001</c:v>
                </c:pt>
                <c:pt idx="49">
                  <c:v>0.48178339399999998</c:v>
                </c:pt>
                <c:pt idx="50">
                  <c:v>0.47790411399999999</c:v>
                </c:pt>
                <c:pt idx="51">
                  <c:v>0.47401370399999998</c:v>
                </c:pt>
                <c:pt idx="52">
                  <c:v>0.47003394900000001</c:v>
                </c:pt>
              </c:numCache>
            </c:numRef>
          </c:val>
          <c:smooth val="0"/>
        </c:ser>
        <c:ser>
          <c:idx val="1"/>
          <c:order val="1"/>
          <c:tx>
            <c:strRef>
              <c:f>'[test results.xlsx]Sheet1'!$K$1</c:f>
              <c:strCache>
                <c:ptCount val="1"/>
                <c:pt idx="0">
                  <c:v>Java Derived</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'[test results.xlsx]Sheet1'!$I$2:$I$62</c:f>
              <c:numCache>
                <c:formatCode>General</c:formatCode>
                <c:ptCount val="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numCache>
            </c:numRef>
          </c:cat>
          <c:val>
            <c:numRef>
              <c:f>'[test results.xlsx]Sheet1'!$K$2:$K$62</c:f>
              <c:numCache>
                <c:formatCode>General</c:formatCode>
                <c:ptCount val="61"/>
                <c:pt idx="0">
                  <c:v>0.99738186969999998</c:v>
                </c:pt>
                <c:pt idx="1">
                  <c:v>0.98306933149999998</c:v>
                </c:pt>
                <c:pt idx="2">
                  <c:v>0.97654822299999999</c:v>
                </c:pt>
                <c:pt idx="3">
                  <c:v>0.96971634689999997</c:v>
                </c:pt>
                <c:pt idx="4">
                  <c:v>0.9625313459</c:v>
                </c:pt>
                <c:pt idx="5">
                  <c:v>0.95406232099999999</c:v>
                </c:pt>
                <c:pt idx="6">
                  <c:v>0.9453895121</c:v>
                </c:pt>
                <c:pt idx="7">
                  <c:v>0.93991249759999995</c:v>
                </c:pt>
                <c:pt idx="8">
                  <c:v>0.93321050120000004</c:v>
                </c:pt>
                <c:pt idx="9">
                  <c:v>0.91465302999999998</c:v>
                </c:pt>
                <c:pt idx="10">
                  <c:v>0.89660017209999998</c:v>
                </c:pt>
                <c:pt idx="11">
                  <c:v>0.86556664640000003</c:v>
                </c:pt>
                <c:pt idx="12">
                  <c:v>0.83965586660000002</c:v>
                </c:pt>
                <c:pt idx="13">
                  <c:v>0.81367314749999997</c:v>
                </c:pt>
                <c:pt idx="14">
                  <c:v>0.78966466560000004</c:v>
                </c:pt>
                <c:pt idx="15">
                  <c:v>0.7718411704</c:v>
                </c:pt>
                <c:pt idx="16">
                  <c:v>0.75957472989999997</c:v>
                </c:pt>
                <c:pt idx="17">
                  <c:v>0.74299343120000005</c:v>
                </c:pt>
                <c:pt idx="18">
                  <c:v>0.71947413760000001</c:v>
                </c:pt>
                <c:pt idx="19">
                  <c:v>0.70144093480000003</c:v>
                </c:pt>
                <c:pt idx="20">
                  <c:v>0.69433531010000005</c:v>
                </c:pt>
                <c:pt idx="21">
                  <c:v>0.67739283189999999</c:v>
                </c:pt>
                <c:pt idx="22">
                  <c:v>0.67003068330000004</c:v>
                </c:pt>
                <c:pt idx="23">
                  <c:v>0.66509429470000003</c:v>
                </c:pt>
                <c:pt idx="24">
                  <c:v>0.66012836279999998</c:v>
                </c:pt>
                <c:pt idx="25">
                  <c:v>0.65512826479999997</c:v>
                </c:pt>
                <c:pt idx="26">
                  <c:v>0.63685353410000001</c:v>
                </c:pt>
                <c:pt idx="27">
                  <c:v>0.62361171640000002</c:v>
                </c:pt>
                <c:pt idx="28">
                  <c:v>0.61275507220000003</c:v>
                </c:pt>
                <c:pt idx="29">
                  <c:v>0.60158680549999999</c:v>
                </c:pt>
                <c:pt idx="30">
                  <c:v>0.59310286690000003</c:v>
                </c:pt>
                <c:pt idx="31">
                  <c:v>0.58742540330000004</c:v>
                </c:pt>
                <c:pt idx="32">
                  <c:v>0.56711608160000004</c:v>
                </c:pt>
                <c:pt idx="33">
                  <c:v>0.55826920400000002</c:v>
                </c:pt>
                <c:pt idx="34">
                  <c:v>0.55527089169999999</c:v>
                </c:pt>
                <c:pt idx="35">
                  <c:v>0.55226048949999995</c:v>
                </c:pt>
                <c:pt idx="36">
                  <c:v>0.53985695119999999</c:v>
                </c:pt>
                <c:pt idx="37">
                  <c:v>0.53352536390000005</c:v>
                </c:pt>
                <c:pt idx="38">
                  <c:v>0.53035494829999996</c:v>
                </c:pt>
                <c:pt idx="39">
                  <c:v>0.53035494829999996</c:v>
                </c:pt>
                <c:pt idx="40">
                  <c:v>0.52714203130000004</c:v>
                </c:pt>
                <c:pt idx="41">
                  <c:v>0.52381957379999999</c:v>
                </c:pt>
                <c:pt idx="42">
                  <c:v>0.52047250950000001</c:v>
                </c:pt>
                <c:pt idx="43">
                  <c:v>0.52047250950000001</c:v>
                </c:pt>
                <c:pt idx="44">
                  <c:v>0.52047250950000001</c:v>
                </c:pt>
                <c:pt idx="45">
                  <c:v>0.5170888937</c:v>
                </c:pt>
                <c:pt idx="46">
                  <c:v>0.51370830339999995</c:v>
                </c:pt>
                <c:pt idx="47">
                  <c:v>0.51028850729999997</c:v>
                </c:pt>
                <c:pt idx="48">
                  <c:v>0.50685293769999995</c:v>
                </c:pt>
                <c:pt idx="49">
                  <c:v>0.50685293769999995</c:v>
                </c:pt>
                <c:pt idx="50">
                  <c:v>0.49271215569999999</c:v>
                </c:pt>
                <c:pt idx="51">
                  <c:v>0.48908566139999998</c:v>
                </c:pt>
                <c:pt idx="52">
                  <c:v>0.48544054289999999</c:v>
                </c:pt>
                <c:pt idx="53">
                  <c:v>0.48178590040000002</c:v>
                </c:pt>
                <c:pt idx="54">
                  <c:v>0.48178590040000002</c:v>
                </c:pt>
                <c:pt idx="55">
                  <c:v>0.48178590040000002</c:v>
                </c:pt>
                <c:pt idx="56">
                  <c:v>0.477906628</c:v>
                </c:pt>
                <c:pt idx="57">
                  <c:v>0.477906628</c:v>
                </c:pt>
                <c:pt idx="58">
                  <c:v>0.47401622529999998</c:v>
                </c:pt>
                <c:pt idx="59">
                  <c:v>0.47401622529999998</c:v>
                </c:pt>
                <c:pt idx="60">
                  <c:v>0.47003647739999999</c:v>
                </c:pt>
              </c:numCache>
            </c:numRef>
          </c:val>
          <c:smooth val="0"/>
        </c:ser>
        <c:dLbls>
          <c:showLegendKey val="0"/>
          <c:showVal val="0"/>
          <c:showCatName val="0"/>
          <c:showSerName val="0"/>
          <c:showPercent val="0"/>
          <c:showBubbleSize val="0"/>
        </c:dLbls>
        <c:smooth val="0"/>
        <c:axId val="232194832"/>
        <c:axId val="232191696"/>
      </c:lineChart>
      <c:catAx>
        <c:axId val="232194832"/>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400" dirty="0" smtClean="0"/>
                  <a:t>Time in Months</a:t>
                </a:r>
                <a:endParaRPr lang="en-US" sz="1400" dirty="0"/>
              </a:p>
            </c:rich>
          </c:tx>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191696"/>
        <c:crosses val="autoZero"/>
        <c:auto val="1"/>
        <c:lblAlgn val="ctr"/>
        <c:lblOffset val="100"/>
        <c:tickLblSkip val="6"/>
        <c:noMultiLvlLbl val="0"/>
      </c:catAx>
      <c:valAx>
        <c:axId val="23219169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400" dirty="0" smtClean="0"/>
                  <a:t>Survival Rate</a:t>
                </a:r>
                <a:endParaRPr lang="en-US" sz="1400" dirty="0"/>
              </a:p>
            </c:rich>
          </c:tx>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194832"/>
        <c:crosses val="autoZero"/>
        <c:crossBetween val="between"/>
        <c:majorUnit val="0.1"/>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Quality Of Life Model </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'[test results.xlsx]Sheet1'!$N$1</c:f>
              <c:strCache>
                <c:ptCount val="1"/>
                <c:pt idx="0">
                  <c:v>R Derived</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'[test results.xlsx]Sheet1'!$M$2:$M$62</c:f>
              <c:numCache>
                <c:formatCode>General</c:formatCode>
                <c:ptCount val="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numCache>
            </c:numRef>
          </c:cat>
          <c:val>
            <c:numRef>
              <c:f>'[test results.xlsx]Sheet1'!$N$2:$N$62</c:f>
              <c:numCache>
                <c:formatCode>General</c:formatCode>
                <c:ptCount val="61"/>
                <c:pt idx="0">
                  <c:v>0.99965579299999996</c:v>
                </c:pt>
                <c:pt idx="1">
                  <c:v>0.99931098299999999</c:v>
                </c:pt>
                <c:pt idx="2">
                  <c:v>0.99861898800000004</c:v>
                </c:pt>
                <c:pt idx="3">
                  <c:v>0.99827068799999996</c:v>
                </c:pt>
                <c:pt idx="4">
                  <c:v>0.99616163400000002</c:v>
                </c:pt>
                <c:pt idx="5">
                  <c:v>0.99009323599999999</c:v>
                </c:pt>
                <c:pt idx="6">
                  <c:v>0.98271932399999995</c:v>
                </c:pt>
                <c:pt idx="7">
                  <c:v>0.97548197400000003</c:v>
                </c:pt>
                <c:pt idx="8">
                  <c:v>0.96690188200000005</c:v>
                </c:pt>
                <c:pt idx="9">
                  <c:v>0.95335657699999998</c:v>
                </c:pt>
                <c:pt idx="10">
                  <c:v>0.93721718200000004</c:v>
                </c:pt>
                <c:pt idx="11">
                  <c:v>0.92314575300000001</c:v>
                </c:pt>
                <c:pt idx="12">
                  <c:v>0.90538517699999999</c:v>
                </c:pt>
                <c:pt idx="13">
                  <c:v>0.88801382100000004</c:v>
                </c:pt>
                <c:pt idx="14">
                  <c:v>0.86951453199999995</c:v>
                </c:pt>
                <c:pt idx="15">
                  <c:v>0.85015133899999995</c:v>
                </c:pt>
                <c:pt idx="16">
                  <c:v>0.82842169300000001</c:v>
                </c:pt>
                <c:pt idx="17">
                  <c:v>0.81269261500000001</c:v>
                </c:pt>
                <c:pt idx="18">
                  <c:v>0.79829647599999998</c:v>
                </c:pt>
                <c:pt idx="19">
                  <c:v>0.78106067700000004</c:v>
                </c:pt>
                <c:pt idx="20">
                  <c:v>0.77303444200000004</c:v>
                </c:pt>
                <c:pt idx="21">
                  <c:v>0.76303431200000005</c:v>
                </c:pt>
                <c:pt idx="22">
                  <c:v>0.75099452799999999</c:v>
                </c:pt>
                <c:pt idx="23">
                  <c:v>0.73866162000000002</c:v>
                </c:pt>
                <c:pt idx="24">
                  <c:v>0.72810981200000002</c:v>
                </c:pt>
                <c:pt idx="25">
                  <c:v>0.71320114800000001</c:v>
                </c:pt>
                <c:pt idx="26">
                  <c:v>0.70251875500000005</c:v>
                </c:pt>
                <c:pt idx="27">
                  <c:v>0.69626836700000005</c:v>
                </c:pt>
                <c:pt idx="28">
                  <c:v>0.68422300400000002</c:v>
                </c:pt>
                <c:pt idx="29">
                  <c:v>0.67441554400000003</c:v>
                </c:pt>
                <c:pt idx="30">
                  <c:v>0.66276524199999998</c:v>
                </c:pt>
                <c:pt idx="31">
                  <c:v>0.64659016000000002</c:v>
                </c:pt>
                <c:pt idx="32">
                  <c:v>0.63526321100000005</c:v>
                </c:pt>
                <c:pt idx="33">
                  <c:v>0.62816243699999996</c:v>
                </c:pt>
                <c:pt idx="34">
                  <c:v>0.620071119</c:v>
                </c:pt>
                <c:pt idx="35">
                  <c:v>0.61361349600000004</c:v>
                </c:pt>
                <c:pt idx="36">
                  <c:v>0.601922917</c:v>
                </c:pt>
                <c:pt idx="37">
                  <c:v>0.59575193299999996</c:v>
                </c:pt>
                <c:pt idx="38">
                  <c:v>0.59252760199999999</c:v>
                </c:pt>
                <c:pt idx="39">
                  <c:v>0.58373651299999996</c:v>
                </c:pt>
                <c:pt idx="40">
                  <c:v>0.57812595200000005</c:v>
                </c:pt>
                <c:pt idx="41">
                  <c:v>0.57004210799999999</c:v>
                </c:pt>
                <c:pt idx="42">
                  <c:v>0.56423152600000004</c:v>
                </c:pt>
                <c:pt idx="43">
                  <c:v>0.55839882699999999</c:v>
                </c:pt>
                <c:pt idx="44">
                  <c:v>0.54757118699999996</c:v>
                </c:pt>
                <c:pt idx="45">
                  <c:v>0.53779531000000003</c:v>
                </c:pt>
                <c:pt idx="46">
                  <c:v>0.53158711199999997</c:v>
                </c:pt>
                <c:pt idx="47">
                  <c:v>0.51914953600000002</c:v>
                </c:pt>
                <c:pt idx="48">
                  <c:v>0.51500153900000001</c:v>
                </c:pt>
                <c:pt idx="49">
                  <c:v>0.51046814100000004</c:v>
                </c:pt>
                <c:pt idx="50">
                  <c:v>0.50574525400000003</c:v>
                </c:pt>
                <c:pt idx="51">
                  <c:v>0.50414816500000004</c:v>
                </c:pt>
                <c:pt idx="52">
                  <c:v>0.49767459200000003</c:v>
                </c:pt>
                <c:pt idx="53">
                  <c:v>0.49603308699999998</c:v>
                </c:pt>
                <c:pt idx="54">
                  <c:v>0.48944923899999998</c:v>
                </c:pt>
                <c:pt idx="55">
                  <c:v>0.48611526599999999</c:v>
                </c:pt>
                <c:pt idx="56">
                  <c:v>0.48107949799999999</c:v>
                </c:pt>
                <c:pt idx="57">
                  <c:v>0.465802887</c:v>
                </c:pt>
                <c:pt idx="58">
                  <c:v>0.46407973699999999</c:v>
                </c:pt>
                <c:pt idx="59">
                  <c:v>0.45885597900000002</c:v>
                </c:pt>
              </c:numCache>
            </c:numRef>
          </c:val>
          <c:smooth val="0"/>
        </c:ser>
        <c:ser>
          <c:idx val="1"/>
          <c:order val="1"/>
          <c:tx>
            <c:strRef>
              <c:f>'[test results.xlsx]Sheet1'!$O$1</c:f>
              <c:strCache>
                <c:ptCount val="1"/>
                <c:pt idx="0">
                  <c:v>Java Derived</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'[test results.xlsx]Sheet1'!$M$2:$M$62</c:f>
              <c:numCache>
                <c:formatCode>General</c:formatCode>
                <c:ptCount val="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numCache>
            </c:numRef>
          </c:cat>
          <c:val>
            <c:numRef>
              <c:f>'[test results.xlsx]Sheet1'!$O$2:$O$62</c:f>
              <c:numCache>
                <c:formatCode>General</c:formatCode>
                <c:ptCount val="61"/>
                <c:pt idx="0">
                  <c:v>0.99965580009999999</c:v>
                </c:pt>
                <c:pt idx="1">
                  <c:v>0.99965580009999999</c:v>
                </c:pt>
                <c:pt idx="2">
                  <c:v>0.99931099710000004</c:v>
                </c:pt>
                <c:pt idx="3">
                  <c:v>0.99861901509999995</c:v>
                </c:pt>
                <c:pt idx="4">
                  <c:v>0.99827072220000002</c:v>
                </c:pt>
                <c:pt idx="5">
                  <c:v>0.99616171019999999</c:v>
                </c:pt>
                <c:pt idx="6">
                  <c:v>0.99009343139999995</c:v>
                </c:pt>
                <c:pt idx="7">
                  <c:v>0.98271966330000005</c:v>
                </c:pt>
                <c:pt idx="8">
                  <c:v>0.97548245349999996</c:v>
                </c:pt>
                <c:pt idx="9">
                  <c:v>0.9669025269</c:v>
                </c:pt>
                <c:pt idx="10">
                  <c:v>0.95335747910000002</c:v>
                </c:pt>
                <c:pt idx="11">
                  <c:v>0.93721838690000003</c:v>
                </c:pt>
                <c:pt idx="12">
                  <c:v>0.92314721590000004</c:v>
                </c:pt>
                <c:pt idx="13">
                  <c:v>0.90538696119999995</c:v>
                </c:pt>
                <c:pt idx="14">
                  <c:v>0.8880159111</c:v>
                </c:pt>
                <c:pt idx="15">
                  <c:v>0.86951694170000005</c:v>
                </c:pt>
                <c:pt idx="16">
                  <c:v>0.85015407470000004</c:v>
                </c:pt>
                <c:pt idx="17">
                  <c:v>0.82842478369999994</c:v>
                </c:pt>
                <c:pt idx="18">
                  <c:v>0.81269595640000003</c:v>
                </c:pt>
                <c:pt idx="19">
                  <c:v>0.7983000401</c:v>
                </c:pt>
                <c:pt idx="20">
                  <c:v>0.78106450230000002</c:v>
                </c:pt>
                <c:pt idx="21">
                  <c:v>0.77303838650000001</c:v>
                </c:pt>
                <c:pt idx="22">
                  <c:v>0.76303840249999999</c:v>
                </c:pt>
                <c:pt idx="23">
                  <c:v>0.75099879020000004</c:v>
                </c:pt>
                <c:pt idx="24">
                  <c:v>0.73866605539999997</c:v>
                </c:pt>
                <c:pt idx="25">
                  <c:v>0.72811439119999999</c:v>
                </c:pt>
                <c:pt idx="26">
                  <c:v>0.71320592549999995</c:v>
                </c:pt>
                <c:pt idx="27">
                  <c:v>0.70252367149999995</c:v>
                </c:pt>
                <c:pt idx="28">
                  <c:v>0.69627336279999996</c:v>
                </c:pt>
                <c:pt idx="29">
                  <c:v>0.68422815000000003</c:v>
                </c:pt>
                <c:pt idx="30">
                  <c:v>0.67442080969999996</c:v>
                </c:pt>
                <c:pt idx="31">
                  <c:v>0.66277064519999995</c:v>
                </c:pt>
                <c:pt idx="32">
                  <c:v>0.64659574789999996</c:v>
                </c:pt>
                <c:pt idx="33">
                  <c:v>0.63526892400000001</c:v>
                </c:pt>
                <c:pt idx="34">
                  <c:v>0.62816822630000002</c:v>
                </c:pt>
                <c:pt idx="35">
                  <c:v>0.62007699299999997</c:v>
                </c:pt>
                <c:pt idx="36">
                  <c:v>0.61361943630000004</c:v>
                </c:pt>
                <c:pt idx="37">
                  <c:v>0.60192897349999996</c:v>
                </c:pt>
                <c:pt idx="38">
                  <c:v>0.59575804870000004</c:v>
                </c:pt>
                <c:pt idx="39">
                  <c:v>0.592533749</c:v>
                </c:pt>
                <c:pt idx="40">
                  <c:v>0.5837427409</c:v>
                </c:pt>
                <c:pt idx="41">
                  <c:v>0.57813223069999997</c:v>
                </c:pt>
                <c:pt idx="42">
                  <c:v>0.57004845869999998</c:v>
                </c:pt>
                <c:pt idx="43">
                  <c:v>0.56423792610000001</c:v>
                </c:pt>
                <c:pt idx="44">
                  <c:v>0.55840527559999997</c:v>
                </c:pt>
                <c:pt idx="45">
                  <c:v>0.54757772410000005</c:v>
                </c:pt>
                <c:pt idx="46">
                  <c:v>0.53780192149999995</c:v>
                </c:pt>
                <c:pt idx="47">
                  <c:v>0.53159376989999996</c:v>
                </c:pt>
                <c:pt idx="48">
                  <c:v>0.51915628179999995</c:v>
                </c:pt>
                <c:pt idx="49">
                  <c:v>0.51500831280000003</c:v>
                </c:pt>
                <c:pt idx="50">
                  <c:v>0.51047494419999995</c:v>
                </c:pt>
                <c:pt idx="51">
                  <c:v>0.50575208819999995</c:v>
                </c:pt>
                <c:pt idx="52">
                  <c:v>0.50415500859999995</c:v>
                </c:pt>
                <c:pt idx="53">
                  <c:v>0.49768147540000002</c:v>
                </c:pt>
                <c:pt idx="54">
                  <c:v>0.49603998069999999</c:v>
                </c:pt>
                <c:pt idx="55">
                  <c:v>0.48945617070000003</c:v>
                </c:pt>
                <c:pt idx="56">
                  <c:v>0.48612221639999997</c:v>
                </c:pt>
                <c:pt idx="57">
                  <c:v>0.48108647519999997</c:v>
                </c:pt>
                <c:pt idx="58">
                  <c:v>0.4658099403</c:v>
                </c:pt>
                <c:pt idx="59">
                  <c:v>0.46408679870000002</c:v>
                </c:pt>
                <c:pt idx="60">
                  <c:v>0.45886306449999997</c:v>
                </c:pt>
              </c:numCache>
            </c:numRef>
          </c:val>
          <c:smooth val="0"/>
        </c:ser>
        <c:dLbls>
          <c:showLegendKey val="0"/>
          <c:showVal val="0"/>
          <c:showCatName val="0"/>
          <c:showSerName val="0"/>
          <c:showPercent val="0"/>
          <c:showBubbleSize val="0"/>
        </c:dLbls>
        <c:smooth val="0"/>
        <c:axId val="232191304"/>
        <c:axId val="232192088"/>
      </c:lineChart>
      <c:catAx>
        <c:axId val="232191304"/>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400" dirty="0" smtClean="0"/>
                  <a:t>Time in Months</a:t>
                </a:r>
                <a:endParaRPr lang="en-US" sz="1400" dirty="0"/>
              </a:p>
            </c:rich>
          </c:tx>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192088"/>
        <c:crosses val="autoZero"/>
        <c:auto val="1"/>
        <c:lblAlgn val="ctr"/>
        <c:lblOffset val="100"/>
        <c:tickLblSkip val="6"/>
        <c:noMultiLvlLbl val="0"/>
      </c:catAx>
      <c:valAx>
        <c:axId val="23219208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400" dirty="0" smtClean="0"/>
                  <a:t>Survival Rate</a:t>
                </a:r>
                <a:endParaRPr lang="en-US" sz="1400" dirty="0"/>
              </a:p>
            </c:rich>
          </c:tx>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19130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Post Recurrence Model</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'[test results.xlsx]Sheet1'!$R$1</c:f>
              <c:strCache>
                <c:ptCount val="1"/>
                <c:pt idx="0">
                  <c:v>R Derived</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'[test results.xlsx]Sheet1'!$Q$2:$Q$62</c:f>
              <c:numCache>
                <c:formatCode>General</c:formatCode>
                <c:ptCount val="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numCache>
            </c:numRef>
          </c:cat>
          <c:val>
            <c:numRef>
              <c:f>'[test results.xlsx]Sheet1'!$R$2:$R$62</c:f>
              <c:numCache>
                <c:formatCode>General</c:formatCode>
                <c:ptCount val="61"/>
                <c:pt idx="0">
                  <c:v>0.97038403200000001</c:v>
                </c:pt>
                <c:pt idx="1">
                  <c:v>0.86676687299999999</c:v>
                </c:pt>
                <c:pt idx="2">
                  <c:v>0.80848173700000003</c:v>
                </c:pt>
                <c:pt idx="3">
                  <c:v>0.71629520400000002</c:v>
                </c:pt>
                <c:pt idx="4">
                  <c:v>0.63788617199999997</c:v>
                </c:pt>
                <c:pt idx="5">
                  <c:v>0.60090120899999999</c:v>
                </c:pt>
                <c:pt idx="6">
                  <c:v>0.54907716200000001</c:v>
                </c:pt>
                <c:pt idx="7">
                  <c:v>0.50597240099999996</c:v>
                </c:pt>
                <c:pt idx="8">
                  <c:v>0.46233077900000003</c:v>
                </c:pt>
                <c:pt idx="9">
                  <c:v>0.43548706799999998</c:v>
                </c:pt>
                <c:pt idx="10">
                  <c:v>0.40290695599999998</c:v>
                </c:pt>
                <c:pt idx="11">
                  <c:v>0.36416599599999999</c:v>
                </c:pt>
                <c:pt idx="12">
                  <c:v>0.33993140399999999</c:v>
                </c:pt>
                <c:pt idx="13">
                  <c:v>0.31247856400000001</c:v>
                </c:pt>
                <c:pt idx="14">
                  <c:v>0.29434197400000001</c:v>
                </c:pt>
                <c:pt idx="15">
                  <c:v>0.27900863599999998</c:v>
                </c:pt>
                <c:pt idx="16">
                  <c:v>0.255143752</c:v>
                </c:pt>
                <c:pt idx="17">
                  <c:v>0.24343157900000001</c:v>
                </c:pt>
                <c:pt idx="18">
                  <c:v>0.23446504200000001</c:v>
                </c:pt>
                <c:pt idx="19">
                  <c:v>0.22821254299999999</c:v>
                </c:pt>
                <c:pt idx="20">
                  <c:v>0.21252731599999999</c:v>
                </c:pt>
                <c:pt idx="21">
                  <c:v>0.193937043</c:v>
                </c:pt>
                <c:pt idx="22">
                  <c:v>0.181261058</c:v>
                </c:pt>
                <c:pt idx="23">
                  <c:v>0.171458318</c:v>
                </c:pt>
                <c:pt idx="24">
                  <c:v>0.168227872</c:v>
                </c:pt>
                <c:pt idx="25">
                  <c:v>0.165058291</c:v>
                </c:pt>
                <c:pt idx="26">
                  <c:v>0.15562840999999999</c:v>
                </c:pt>
                <c:pt idx="27">
                  <c:v>0.152254153</c:v>
                </c:pt>
                <c:pt idx="28">
                  <c:v>0.14869666200000001</c:v>
                </c:pt>
                <c:pt idx="29">
                  <c:v>0.14483743299999999</c:v>
                </c:pt>
                <c:pt idx="30">
                  <c:v>0.13682214500000001</c:v>
                </c:pt>
                <c:pt idx="31">
                  <c:v>0.12850530099999999</c:v>
                </c:pt>
                <c:pt idx="32">
                  <c:v>0.118761197</c:v>
                </c:pt>
                <c:pt idx="33">
                  <c:v>0.107893056</c:v>
                </c:pt>
                <c:pt idx="34">
                  <c:v>9.8219510999999995E-2</c:v>
                </c:pt>
              </c:numCache>
            </c:numRef>
          </c:val>
          <c:smooth val="0"/>
        </c:ser>
        <c:ser>
          <c:idx val="1"/>
          <c:order val="1"/>
          <c:tx>
            <c:strRef>
              <c:f>'[test results.xlsx]Sheet1'!$S$1</c:f>
              <c:strCache>
                <c:ptCount val="1"/>
                <c:pt idx="0">
                  <c:v>Java Derived</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'[test results.xlsx]Sheet1'!$Q$2:$Q$62</c:f>
              <c:numCache>
                <c:formatCode>General</c:formatCode>
                <c:ptCount val="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numCache>
            </c:numRef>
          </c:cat>
          <c:val>
            <c:numRef>
              <c:f>'[test results.xlsx]Sheet1'!$S$2:$S$62</c:f>
              <c:numCache>
                <c:formatCode>General</c:formatCode>
                <c:ptCount val="61"/>
                <c:pt idx="0">
                  <c:v>0.97038401910000005</c:v>
                </c:pt>
                <c:pt idx="1">
                  <c:v>0.86676681600000005</c:v>
                </c:pt>
                <c:pt idx="2">
                  <c:v>0.80848165630000002</c:v>
                </c:pt>
                <c:pt idx="3">
                  <c:v>0.7162950911</c:v>
                </c:pt>
                <c:pt idx="4">
                  <c:v>0.63788603850000003</c:v>
                </c:pt>
                <c:pt idx="5">
                  <c:v>0.60090106489999995</c:v>
                </c:pt>
                <c:pt idx="6">
                  <c:v>0.54907700780000002</c:v>
                </c:pt>
                <c:pt idx="7">
                  <c:v>0.5059722391</c:v>
                </c:pt>
                <c:pt idx="8">
                  <c:v>0.46233061240000001</c:v>
                </c:pt>
                <c:pt idx="9">
                  <c:v>0.43548689800000001</c:v>
                </c:pt>
                <c:pt idx="10">
                  <c:v>0.40290678499999999</c:v>
                </c:pt>
                <c:pt idx="11">
                  <c:v>0.36416582390000002</c:v>
                </c:pt>
                <c:pt idx="12">
                  <c:v>0.3399312317</c:v>
                </c:pt>
                <c:pt idx="13">
                  <c:v>0.31247839449999998</c:v>
                </c:pt>
                <c:pt idx="14">
                  <c:v>0.29434180459999998</c:v>
                </c:pt>
                <c:pt idx="15">
                  <c:v>0.2790084692</c:v>
                </c:pt>
                <c:pt idx="16">
                  <c:v>0.25514358920000002</c:v>
                </c:pt>
                <c:pt idx="17">
                  <c:v>0.24343141839999999</c:v>
                </c:pt>
                <c:pt idx="18">
                  <c:v>0.23446488200000001</c:v>
                </c:pt>
                <c:pt idx="19">
                  <c:v>0.2282123851</c:v>
                </c:pt>
                <c:pt idx="20">
                  <c:v>0.21252716150000001</c:v>
                </c:pt>
                <c:pt idx="21">
                  <c:v>0.19393689359999999</c:v>
                </c:pt>
                <c:pt idx="22">
                  <c:v>0.1812609127</c:v>
                </c:pt>
                <c:pt idx="23">
                  <c:v>0.17145817660000001</c:v>
                </c:pt>
                <c:pt idx="24">
                  <c:v>0.16822773129999999</c:v>
                </c:pt>
                <c:pt idx="25">
                  <c:v>0.16505815139999999</c:v>
                </c:pt>
                <c:pt idx="26">
                  <c:v>0.1556282742</c:v>
                </c:pt>
                <c:pt idx="27">
                  <c:v>0.1556282742</c:v>
                </c:pt>
                <c:pt idx="28">
                  <c:v>0.1522540188</c:v>
                </c:pt>
                <c:pt idx="29">
                  <c:v>0.1522540188</c:v>
                </c:pt>
                <c:pt idx="30">
                  <c:v>0.1522540188</c:v>
                </c:pt>
                <c:pt idx="31">
                  <c:v>0.14869652880000001</c:v>
                </c:pt>
                <c:pt idx="32">
                  <c:v>0.14483730219999999</c:v>
                </c:pt>
                <c:pt idx="33">
                  <c:v>0.13682201720000001</c:v>
                </c:pt>
                <c:pt idx="34">
                  <c:v>0.128505178</c:v>
                </c:pt>
                <c:pt idx="35">
                  <c:v>0.128505178</c:v>
                </c:pt>
                <c:pt idx="36">
                  <c:v>0.128505178</c:v>
                </c:pt>
                <c:pt idx="37">
                  <c:v>0.128505178</c:v>
                </c:pt>
                <c:pt idx="38">
                  <c:v>0.128505178</c:v>
                </c:pt>
                <c:pt idx="39">
                  <c:v>0.128505178</c:v>
                </c:pt>
                <c:pt idx="40">
                  <c:v>0.128505178</c:v>
                </c:pt>
                <c:pt idx="41">
                  <c:v>0.1187610783</c:v>
                </c:pt>
                <c:pt idx="42">
                  <c:v>0.1078929435</c:v>
                </c:pt>
                <c:pt idx="43">
                  <c:v>0.1078929435</c:v>
                </c:pt>
                <c:pt idx="44">
                  <c:v>0.1078929435</c:v>
                </c:pt>
                <c:pt idx="45">
                  <c:v>0.1078929435</c:v>
                </c:pt>
                <c:pt idx="46">
                  <c:v>0.1078929435</c:v>
                </c:pt>
                <c:pt idx="47">
                  <c:v>0.1078929435</c:v>
                </c:pt>
                <c:pt idx="48">
                  <c:v>9.8219403699999999E-2</c:v>
                </c:pt>
                <c:pt idx="49">
                  <c:v>9.8219403699999999E-2</c:v>
                </c:pt>
                <c:pt idx="50">
                  <c:v>9.8219403699999999E-2</c:v>
                </c:pt>
                <c:pt idx="51">
                  <c:v>9.8219403699999999E-2</c:v>
                </c:pt>
                <c:pt idx="52">
                  <c:v>9.8219403699999999E-2</c:v>
                </c:pt>
                <c:pt idx="53">
                  <c:v>9.8219403699999999E-2</c:v>
                </c:pt>
                <c:pt idx="54">
                  <c:v>9.8219403699999999E-2</c:v>
                </c:pt>
                <c:pt idx="55">
                  <c:v>9.8219403699999999E-2</c:v>
                </c:pt>
                <c:pt idx="56">
                  <c:v>9.8219403699999999E-2</c:v>
                </c:pt>
                <c:pt idx="57">
                  <c:v>9.8219403699999999E-2</c:v>
                </c:pt>
                <c:pt idx="58">
                  <c:v>9.8219403699999999E-2</c:v>
                </c:pt>
                <c:pt idx="59">
                  <c:v>9.8219403699999999E-2</c:v>
                </c:pt>
                <c:pt idx="60">
                  <c:v>9.8219403699999999E-2</c:v>
                </c:pt>
              </c:numCache>
            </c:numRef>
          </c:val>
          <c:smooth val="0"/>
        </c:ser>
        <c:dLbls>
          <c:showLegendKey val="0"/>
          <c:showVal val="0"/>
          <c:showCatName val="0"/>
          <c:showSerName val="0"/>
          <c:showPercent val="0"/>
          <c:showBubbleSize val="0"/>
        </c:dLbls>
        <c:smooth val="0"/>
        <c:axId val="232226816"/>
        <c:axId val="232227208"/>
      </c:lineChart>
      <c:catAx>
        <c:axId val="232226816"/>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400" dirty="0" smtClean="0"/>
                  <a:t>Time in Months</a:t>
                </a:r>
                <a:endParaRPr lang="en-US" sz="1400" dirty="0"/>
              </a:p>
            </c:rich>
          </c:tx>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227208"/>
        <c:crosses val="autoZero"/>
        <c:auto val="1"/>
        <c:lblAlgn val="ctr"/>
        <c:lblOffset val="100"/>
        <c:tickLblSkip val="6"/>
        <c:noMultiLvlLbl val="0"/>
      </c:catAx>
      <c:valAx>
        <c:axId val="23222720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400" dirty="0" smtClean="0"/>
                  <a:t>Survival</a:t>
                </a:r>
                <a:r>
                  <a:rPr lang="en-US" sz="1400" baseline="0" dirty="0" smtClean="0"/>
                  <a:t> Rate</a:t>
                </a:r>
                <a:endParaRPr lang="en-US" sz="1400" dirty="0"/>
              </a:p>
            </c:rich>
          </c:tx>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22681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68D4F1-5DF9-4DA1-9B2A-3C68F24A8E4D}" type="datetimeFigureOut">
              <a:rPr lang="en-US" smtClean="0"/>
              <a:t>4/10/2016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1E25F-8C25-4471-A07E-DCAD6E05F62C}" type="slidenum">
              <a:rPr lang="en-US" smtClean="0"/>
              <a:t>‹#›</a:t>
            </a:fld>
            <a:endParaRPr lang="en-US"/>
          </a:p>
        </p:txBody>
      </p:sp>
    </p:spTree>
    <p:extLst>
      <p:ext uri="{BB962C8B-B14F-4D97-AF65-F5344CB8AC3E}">
        <p14:creationId xmlns:p14="http://schemas.microsoft.com/office/powerpoint/2010/main" val="56476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8D4F1-5DF9-4DA1-9B2A-3C68F24A8E4D}" type="datetimeFigureOut">
              <a:rPr lang="en-US" smtClean="0"/>
              <a:t>4/10/2016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1E25F-8C25-4471-A07E-DCAD6E05F62C}" type="slidenum">
              <a:rPr lang="en-US" smtClean="0"/>
              <a:t>‹#›</a:t>
            </a:fld>
            <a:endParaRPr lang="en-US"/>
          </a:p>
        </p:txBody>
      </p:sp>
    </p:spTree>
    <p:extLst>
      <p:ext uri="{BB962C8B-B14F-4D97-AF65-F5344CB8AC3E}">
        <p14:creationId xmlns:p14="http://schemas.microsoft.com/office/powerpoint/2010/main" val="29926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8D4F1-5DF9-4DA1-9B2A-3C68F24A8E4D}" type="datetimeFigureOut">
              <a:rPr lang="en-US" smtClean="0"/>
              <a:t>4/10/2016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1E25F-8C25-4471-A07E-DCAD6E05F62C}" type="slidenum">
              <a:rPr lang="en-US" smtClean="0"/>
              <a:t>‹#›</a:t>
            </a:fld>
            <a:endParaRPr lang="en-US"/>
          </a:p>
        </p:txBody>
      </p:sp>
    </p:spTree>
    <p:extLst>
      <p:ext uri="{BB962C8B-B14F-4D97-AF65-F5344CB8AC3E}">
        <p14:creationId xmlns:p14="http://schemas.microsoft.com/office/powerpoint/2010/main" val="4102188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3"/>
            <a:ext cx="31089600" cy="2514542"/>
          </a:xfrm>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6400800" y="3588605"/>
            <a:ext cx="31089600" cy="830995"/>
          </a:xfrm>
        </p:spPr>
        <p:txBody>
          <a:bodyPr>
            <a:noAutofit/>
          </a:bodyPr>
          <a:lstStyle>
            <a:lvl1pPr marL="0" indent="0">
              <a:spcBef>
                <a:spcPts val="0"/>
              </a:spcBef>
              <a:buNone/>
              <a:defRPr sz="500">
                <a:solidFill>
                  <a:schemeClr val="bg1"/>
                </a:solidFill>
              </a:defRPr>
            </a:lvl1pPr>
            <a:lvl2pPr marL="0" indent="0">
              <a:spcBef>
                <a:spcPts val="0"/>
              </a:spcBef>
              <a:buNone/>
              <a:defRPr sz="500">
                <a:solidFill>
                  <a:schemeClr val="bg1"/>
                </a:solidFill>
              </a:defRPr>
            </a:lvl2pPr>
            <a:lvl3pPr marL="0" indent="0">
              <a:spcBef>
                <a:spcPts val="0"/>
              </a:spcBef>
              <a:buNone/>
              <a:defRPr sz="500">
                <a:solidFill>
                  <a:schemeClr val="bg1"/>
                </a:solidFill>
              </a:defRPr>
            </a:lvl3pPr>
            <a:lvl4pPr marL="0" indent="0">
              <a:spcBef>
                <a:spcPts val="0"/>
              </a:spcBef>
              <a:buNone/>
              <a:defRPr sz="500">
                <a:solidFill>
                  <a:schemeClr val="bg1"/>
                </a:solidFill>
              </a:defRPr>
            </a:lvl4pPr>
            <a:lvl5pPr marL="0" indent="0">
              <a:spcBef>
                <a:spcPts val="0"/>
              </a:spcBef>
              <a:buNone/>
              <a:defRPr sz="500">
                <a:solidFill>
                  <a:schemeClr val="bg1"/>
                </a:solidFill>
              </a:defRPr>
            </a:lvl5pPr>
            <a:lvl6pPr marL="0" indent="0">
              <a:spcBef>
                <a:spcPts val="0"/>
              </a:spcBef>
              <a:buNone/>
              <a:defRPr sz="500">
                <a:solidFill>
                  <a:schemeClr val="bg1"/>
                </a:solidFill>
              </a:defRPr>
            </a:lvl6pPr>
            <a:lvl7pPr marL="0" indent="0">
              <a:spcBef>
                <a:spcPts val="0"/>
              </a:spcBef>
              <a:buNone/>
              <a:defRPr sz="500">
                <a:solidFill>
                  <a:schemeClr val="bg1"/>
                </a:solidFill>
              </a:defRPr>
            </a:lvl7pPr>
            <a:lvl8pPr marL="0" indent="0">
              <a:spcBef>
                <a:spcPts val="0"/>
              </a:spcBef>
              <a:buNone/>
              <a:defRPr sz="500">
                <a:solidFill>
                  <a:schemeClr val="bg1"/>
                </a:solidFill>
              </a:defRPr>
            </a:lvl8pPr>
            <a:lvl9pPr marL="0" indent="0">
              <a:spcBef>
                <a:spcPts val="0"/>
              </a:spcBef>
              <a:buNone/>
              <a:defRPr sz="500">
                <a:solidFill>
                  <a:schemeClr val="bg1"/>
                </a:solidFill>
              </a:defRPr>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4/10/2016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1250" cap="all" baseline="0">
                <a:solidFill>
                  <a:schemeClr val="bg1"/>
                </a:solidFill>
                <a:latin typeface="+mj-lt"/>
              </a:defRPr>
            </a:lvl1pPr>
            <a:lvl2pPr marL="0" indent="0">
              <a:spcBef>
                <a:spcPts val="0"/>
              </a:spcBef>
              <a:buNone/>
              <a:defRPr sz="1250" cap="all" baseline="0">
                <a:solidFill>
                  <a:schemeClr val="bg1"/>
                </a:solidFill>
                <a:latin typeface="+mj-lt"/>
              </a:defRPr>
            </a:lvl2pPr>
            <a:lvl3pPr marL="0" indent="0">
              <a:spcBef>
                <a:spcPts val="0"/>
              </a:spcBef>
              <a:buNone/>
              <a:defRPr sz="1250" cap="all" baseline="0">
                <a:solidFill>
                  <a:schemeClr val="bg1"/>
                </a:solidFill>
                <a:latin typeface="+mj-lt"/>
              </a:defRPr>
            </a:lvl3pPr>
            <a:lvl4pPr marL="0" indent="0">
              <a:spcBef>
                <a:spcPts val="0"/>
              </a:spcBef>
              <a:buNone/>
              <a:defRPr sz="1250" cap="all" baseline="0">
                <a:solidFill>
                  <a:schemeClr val="bg1"/>
                </a:solidFill>
                <a:latin typeface="+mj-lt"/>
              </a:defRPr>
            </a:lvl4pPr>
            <a:lvl5pPr marL="0" indent="0">
              <a:spcBef>
                <a:spcPts val="0"/>
              </a:spcBef>
              <a:buNone/>
              <a:defRPr sz="1250" cap="all" baseline="0">
                <a:solidFill>
                  <a:schemeClr val="bg1"/>
                </a:solidFill>
                <a:latin typeface="+mj-lt"/>
              </a:defRPr>
            </a:lvl5pPr>
            <a:lvl6pPr marL="0" indent="0">
              <a:spcBef>
                <a:spcPts val="0"/>
              </a:spcBef>
              <a:buNone/>
              <a:defRPr sz="1250" cap="all" baseline="0">
                <a:solidFill>
                  <a:schemeClr val="bg1"/>
                </a:solidFill>
                <a:latin typeface="+mj-lt"/>
              </a:defRPr>
            </a:lvl6pPr>
            <a:lvl7pPr marL="0" indent="0">
              <a:spcBef>
                <a:spcPts val="0"/>
              </a:spcBef>
              <a:buNone/>
              <a:defRPr sz="1250" cap="all" baseline="0">
                <a:solidFill>
                  <a:schemeClr val="bg1"/>
                </a:solidFill>
                <a:latin typeface="+mj-lt"/>
              </a:defRPr>
            </a:lvl7pPr>
            <a:lvl8pPr marL="0" indent="0">
              <a:spcBef>
                <a:spcPts val="0"/>
              </a:spcBef>
              <a:buNone/>
              <a:defRPr sz="1250" cap="all" baseline="0">
                <a:solidFill>
                  <a:schemeClr val="bg1"/>
                </a:solidFill>
                <a:latin typeface="+mj-lt"/>
              </a:defRPr>
            </a:lvl8pPr>
            <a:lvl9pPr marL="0" indent="0">
              <a:spcBef>
                <a:spcPts val="0"/>
              </a:spcBef>
              <a:buNone/>
              <a:defRPr sz="1250" cap="all" baseline="0">
                <a:solidFill>
                  <a:schemeClr val="bg1"/>
                </a:solidFill>
                <a:latin typeface="+mj-lt"/>
              </a:defRPr>
            </a:lvl9pPr>
          </a:lstStyle>
          <a:p>
            <a:pPr lvl="0"/>
            <a:r>
              <a:rPr lang="en-US" dirty="0" smtClean="0"/>
              <a:t>Heading</a:t>
            </a:r>
            <a:endParaRPr lang="en-US" dirty="0"/>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1250" cap="all" baseline="0">
                <a:solidFill>
                  <a:schemeClr val="bg1"/>
                </a:solidFill>
                <a:latin typeface="+mj-lt"/>
              </a:defRPr>
            </a:lvl1pPr>
            <a:lvl2pPr marL="0" indent="0">
              <a:spcBef>
                <a:spcPts val="0"/>
              </a:spcBef>
              <a:buNone/>
              <a:defRPr sz="1250" cap="all" baseline="0">
                <a:solidFill>
                  <a:schemeClr val="bg1"/>
                </a:solidFill>
                <a:latin typeface="+mj-lt"/>
              </a:defRPr>
            </a:lvl2pPr>
            <a:lvl3pPr marL="0" indent="0">
              <a:spcBef>
                <a:spcPts val="0"/>
              </a:spcBef>
              <a:buNone/>
              <a:defRPr sz="1250" cap="all" baseline="0">
                <a:solidFill>
                  <a:schemeClr val="bg1"/>
                </a:solidFill>
                <a:latin typeface="+mj-lt"/>
              </a:defRPr>
            </a:lvl3pPr>
            <a:lvl4pPr marL="0" indent="0">
              <a:spcBef>
                <a:spcPts val="0"/>
              </a:spcBef>
              <a:buNone/>
              <a:defRPr sz="1250" cap="all" baseline="0">
                <a:solidFill>
                  <a:schemeClr val="bg1"/>
                </a:solidFill>
                <a:latin typeface="+mj-lt"/>
              </a:defRPr>
            </a:lvl4pPr>
            <a:lvl5pPr marL="0" indent="0">
              <a:spcBef>
                <a:spcPts val="0"/>
              </a:spcBef>
              <a:buNone/>
              <a:defRPr sz="1250" cap="all" baseline="0">
                <a:solidFill>
                  <a:schemeClr val="bg1"/>
                </a:solidFill>
                <a:latin typeface="+mj-lt"/>
              </a:defRPr>
            </a:lvl5pPr>
            <a:lvl6pPr marL="0" indent="0">
              <a:spcBef>
                <a:spcPts val="0"/>
              </a:spcBef>
              <a:buNone/>
              <a:defRPr sz="1250" cap="all" baseline="0">
                <a:solidFill>
                  <a:schemeClr val="bg1"/>
                </a:solidFill>
                <a:latin typeface="+mj-lt"/>
              </a:defRPr>
            </a:lvl6pPr>
            <a:lvl7pPr marL="0" indent="0">
              <a:spcBef>
                <a:spcPts val="0"/>
              </a:spcBef>
              <a:buNone/>
              <a:defRPr sz="1250" cap="all" baseline="0">
                <a:solidFill>
                  <a:schemeClr val="bg1"/>
                </a:solidFill>
                <a:latin typeface="+mj-lt"/>
              </a:defRPr>
            </a:lvl7pPr>
            <a:lvl8pPr marL="0" indent="0">
              <a:spcBef>
                <a:spcPts val="0"/>
              </a:spcBef>
              <a:buNone/>
              <a:defRPr sz="1250" cap="all" baseline="0">
                <a:solidFill>
                  <a:schemeClr val="bg1"/>
                </a:solidFill>
                <a:latin typeface="+mj-lt"/>
              </a:defRPr>
            </a:lvl8pPr>
            <a:lvl9pPr marL="0" indent="0">
              <a:spcBef>
                <a:spcPts val="0"/>
              </a:spcBef>
              <a:buNone/>
              <a:defRPr sz="125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251936"/>
            <a:ext cx="12801600" cy="9088166"/>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1250" cap="all" baseline="0">
                <a:solidFill>
                  <a:schemeClr val="bg1"/>
                </a:solidFill>
                <a:latin typeface="+mj-lt"/>
              </a:defRPr>
            </a:lvl1pPr>
            <a:lvl2pPr marL="0" indent="0">
              <a:spcBef>
                <a:spcPts val="0"/>
              </a:spcBef>
              <a:buNone/>
              <a:defRPr sz="1250" cap="all" baseline="0">
                <a:solidFill>
                  <a:schemeClr val="bg1"/>
                </a:solidFill>
                <a:latin typeface="+mj-lt"/>
              </a:defRPr>
            </a:lvl2pPr>
            <a:lvl3pPr marL="0" indent="0">
              <a:spcBef>
                <a:spcPts val="0"/>
              </a:spcBef>
              <a:buNone/>
              <a:defRPr sz="1250" cap="all" baseline="0">
                <a:solidFill>
                  <a:schemeClr val="bg1"/>
                </a:solidFill>
                <a:latin typeface="+mj-lt"/>
              </a:defRPr>
            </a:lvl3pPr>
            <a:lvl4pPr marL="0" indent="0">
              <a:spcBef>
                <a:spcPts val="0"/>
              </a:spcBef>
              <a:buNone/>
              <a:defRPr sz="1250" cap="all" baseline="0">
                <a:solidFill>
                  <a:schemeClr val="bg1"/>
                </a:solidFill>
                <a:latin typeface="+mj-lt"/>
              </a:defRPr>
            </a:lvl4pPr>
            <a:lvl5pPr marL="0" indent="0">
              <a:spcBef>
                <a:spcPts val="0"/>
              </a:spcBef>
              <a:buNone/>
              <a:defRPr sz="1250" cap="all" baseline="0">
                <a:solidFill>
                  <a:schemeClr val="bg1"/>
                </a:solidFill>
                <a:latin typeface="+mj-lt"/>
              </a:defRPr>
            </a:lvl5pPr>
            <a:lvl6pPr marL="0" indent="0">
              <a:spcBef>
                <a:spcPts val="0"/>
              </a:spcBef>
              <a:buNone/>
              <a:defRPr sz="1250" cap="all" baseline="0">
                <a:solidFill>
                  <a:schemeClr val="bg1"/>
                </a:solidFill>
                <a:latin typeface="+mj-lt"/>
              </a:defRPr>
            </a:lvl6pPr>
            <a:lvl7pPr marL="0" indent="0">
              <a:spcBef>
                <a:spcPts val="0"/>
              </a:spcBef>
              <a:buNone/>
              <a:defRPr sz="1250" cap="all" baseline="0">
                <a:solidFill>
                  <a:schemeClr val="bg1"/>
                </a:solidFill>
                <a:latin typeface="+mj-lt"/>
              </a:defRPr>
            </a:lvl7pPr>
            <a:lvl8pPr marL="0" indent="0">
              <a:spcBef>
                <a:spcPts val="0"/>
              </a:spcBef>
              <a:buNone/>
              <a:defRPr sz="1250" cap="all" baseline="0">
                <a:solidFill>
                  <a:schemeClr val="bg1"/>
                </a:solidFill>
                <a:latin typeface="+mj-lt"/>
              </a:defRPr>
            </a:lvl8pPr>
            <a:lvl9pPr marL="0" indent="0">
              <a:spcBef>
                <a:spcPts val="0"/>
              </a:spcBef>
              <a:buNone/>
              <a:defRPr sz="125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1250" cap="all" baseline="0">
                <a:solidFill>
                  <a:schemeClr val="bg1"/>
                </a:solidFill>
                <a:latin typeface="+mj-lt"/>
              </a:defRPr>
            </a:lvl1pPr>
            <a:lvl2pPr marL="0" indent="0">
              <a:spcBef>
                <a:spcPts val="0"/>
              </a:spcBef>
              <a:buNone/>
              <a:defRPr sz="1250" cap="all" baseline="0">
                <a:solidFill>
                  <a:schemeClr val="bg1"/>
                </a:solidFill>
                <a:latin typeface="+mj-lt"/>
              </a:defRPr>
            </a:lvl2pPr>
            <a:lvl3pPr marL="0" indent="0">
              <a:spcBef>
                <a:spcPts val="0"/>
              </a:spcBef>
              <a:buNone/>
              <a:defRPr sz="1250" cap="all" baseline="0">
                <a:solidFill>
                  <a:schemeClr val="bg1"/>
                </a:solidFill>
                <a:latin typeface="+mj-lt"/>
              </a:defRPr>
            </a:lvl3pPr>
            <a:lvl4pPr marL="0" indent="0">
              <a:spcBef>
                <a:spcPts val="0"/>
              </a:spcBef>
              <a:buNone/>
              <a:defRPr sz="1250" cap="all" baseline="0">
                <a:solidFill>
                  <a:schemeClr val="bg1"/>
                </a:solidFill>
                <a:latin typeface="+mj-lt"/>
              </a:defRPr>
            </a:lvl4pPr>
            <a:lvl5pPr marL="0" indent="0">
              <a:spcBef>
                <a:spcPts val="0"/>
              </a:spcBef>
              <a:buNone/>
              <a:defRPr sz="1250" cap="all" baseline="0">
                <a:solidFill>
                  <a:schemeClr val="bg1"/>
                </a:solidFill>
                <a:latin typeface="+mj-lt"/>
              </a:defRPr>
            </a:lvl5pPr>
            <a:lvl6pPr marL="0" indent="0">
              <a:spcBef>
                <a:spcPts val="0"/>
              </a:spcBef>
              <a:buNone/>
              <a:defRPr sz="1250" cap="all" baseline="0">
                <a:solidFill>
                  <a:schemeClr val="bg1"/>
                </a:solidFill>
                <a:latin typeface="+mj-lt"/>
              </a:defRPr>
            </a:lvl6pPr>
            <a:lvl7pPr marL="0" indent="0">
              <a:spcBef>
                <a:spcPts val="0"/>
              </a:spcBef>
              <a:buNone/>
              <a:defRPr sz="1250" cap="all" baseline="0">
                <a:solidFill>
                  <a:schemeClr val="bg1"/>
                </a:solidFill>
                <a:latin typeface="+mj-lt"/>
              </a:defRPr>
            </a:lvl7pPr>
            <a:lvl8pPr marL="0" indent="0">
              <a:spcBef>
                <a:spcPts val="0"/>
              </a:spcBef>
              <a:buNone/>
              <a:defRPr sz="1250" cap="all" baseline="0">
                <a:solidFill>
                  <a:schemeClr val="bg1"/>
                </a:solidFill>
                <a:latin typeface="+mj-lt"/>
              </a:defRPr>
            </a:lvl8pPr>
            <a:lvl9pPr marL="0" indent="0">
              <a:spcBef>
                <a:spcPts val="0"/>
              </a:spcBef>
              <a:buNone/>
              <a:defRPr sz="125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p:ph sz="quarter" idx="23" hasCustomPrompt="1"/>
          </p:nvPr>
        </p:nvSpPr>
        <p:spPr>
          <a:xfrm>
            <a:off x="15544800" y="11948162"/>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3" name="Content Placeholder 17"/>
          <p:cNvSpPr>
            <a:spLocks noGrp="1"/>
          </p:cNvSpPr>
          <p:nvPr>
            <p:ph sz="quarter" idx="28" hasCustomPrompt="1"/>
          </p:nvPr>
        </p:nvSpPr>
        <p:spPr>
          <a:xfrm>
            <a:off x="15544800" y="23469602"/>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1250" cap="all" baseline="0">
                <a:solidFill>
                  <a:schemeClr val="bg1"/>
                </a:solidFill>
                <a:latin typeface="+mj-lt"/>
              </a:defRPr>
            </a:lvl1pPr>
            <a:lvl2pPr marL="0" indent="0">
              <a:spcBef>
                <a:spcPts val="0"/>
              </a:spcBef>
              <a:buNone/>
              <a:defRPr sz="1250" cap="all" baseline="0">
                <a:solidFill>
                  <a:schemeClr val="bg1"/>
                </a:solidFill>
                <a:latin typeface="+mj-lt"/>
              </a:defRPr>
            </a:lvl2pPr>
            <a:lvl3pPr marL="0" indent="0">
              <a:spcBef>
                <a:spcPts val="0"/>
              </a:spcBef>
              <a:buNone/>
              <a:defRPr sz="1250" cap="all" baseline="0">
                <a:solidFill>
                  <a:schemeClr val="bg1"/>
                </a:solidFill>
                <a:latin typeface="+mj-lt"/>
              </a:defRPr>
            </a:lvl3pPr>
            <a:lvl4pPr marL="0" indent="0">
              <a:spcBef>
                <a:spcPts val="0"/>
              </a:spcBef>
              <a:buNone/>
              <a:defRPr sz="1250" cap="all" baseline="0">
                <a:solidFill>
                  <a:schemeClr val="bg1"/>
                </a:solidFill>
                <a:latin typeface="+mj-lt"/>
              </a:defRPr>
            </a:lvl4pPr>
            <a:lvl5pPr marL="0" indent="0">
              <a:spcBef>
                <a:spcPts val="0"/>
              </a:spcBef>
              <a:buNone/>
              <a:defRPr sz="1250" cap="all" baseline="0">
                <a:solidFill>
                  <a:schemeClr val="bg1"/>
                </a:solidFill>
                <a:latin typeface="+mj-lt"/>
              </a:defRPr>
            </a:lvl5pPr>
            <a:lvl6pPr marL="0" indent="0">
              <a:spcBef>
                <a:spcPts val="0"/>
              </a:spcBef>
              <a:buNone/>
              <a:defRPr sz="1250" cap="all" baseline="0">
                <a:solidFill>
                  <a:schemeClr val="bg1"/>
                </a:solidFill>
                <a:latin typeface="+mj-lt"/>
              </a:defRPr>
            </a:lvl6pPr>
            <a:lvl7pPr marL="0" indent="0">
              <a:spcBef>
                <a:spcPts val="0"/>
              </a:spcBef>
              <a:buNone/>
              <a:defRPr sz="1250" cap="all" baseline="0">
                <a:solidFill>
                  <a:schemeClr val="bg1"/>
                </a:solidFill>
                <a:latin typeface="+mj-lt"/>
              </a:defRPr>
            </a:lvl7pPr>
            <a:lvl8pPr marL="0" indent="0">
              <a:spcBef>
                <a:spcPts val="0"/>
              </a:spcBef>
              <a:buNone/>
              <a:defRPr sz="1250" cap="all" baseline="0">
                <a:solidFill>
                  <a:schemeClr val="bg1"/>
                </a:solidFill>
                <a:latin typeface="+mj-lt"/>
              </a:defRPr>
            </a:lvl8pPr>
            <a:lvl9pPr marL="0" indent="0">
              <a:spcBef>
                <a:spcPts val="0"/>
              </a:spcBef>
              <a:buNone/>
              <a:defRPr sz="125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1250" cap="all" baseline="0">
                <a:solidFill>
                  <a:schemeClr val="bg1"/>
                </a:solidFill>
                <a:latin typeface="+mj-lt"/>
              </a:defRPr>
            </a:lvl1pPr>
            <a:lvl2pPr marL="0" indent="0">
              <a:spcBef>
                <a:spcPts val="0"/>
              </a:spcBef>
              <a:buNone/>
              <a:defRPr sz="1250" cap="all" baseline="0">
                <a:solidFill>
                  <a:schemeClr val="bg1"/>
                </a:solidFill>
                <a:latin typeface="+mj-lt"/>
              </a:defRPr>
            </a:lvl2pPr>
            <a:lvl3pPr marL="0" indent="0">
              <a:spcBef>
                <a:spcPts val="0"/>
              </a:spcBef>
              <a:buNone/>
              <a:defRPr sz="1250" cap="all" baseline="0">
                <a:solidFill>
                  <a:schemeClr val="bg1"/>
                </a:solidFill>
                <a:latin typeface="+mj-lt"/>
              </a:defRPr>
            </a:lvl3pPr>
            <a:lvl4pPr marL="0" indent="0">
              <a:spcBef>
                <a:spcPts val="0"/>
              </a:spcBef>
              <a:buNone/>
              <a:defRPr sz="1250" cap="all" baseline="0">
                <a:solidFill>
                  <a:schemeClr val="bg1"/>
                </a:solidFill>
                <a:latin typeface="+mj-lt"/>
              </a:defRPr>
            </a:lvl4pPr>
            <a:lvl5pPr marL="0" indent="0">
              <a:spcBef>
                <a:spcPts val="0"/>
              </a:spcBef>
              <a:buNone/>
              <a:defRPr sz="1250" cap="all" baseline="0">
                <a:solidFill>
                  <a:schemeClr val="bg1"/>
                </a:solidFill>
                <a:latin typeface="+mj-lt"/>
              </a:defRPr>
            </a:lvl5pPr>
            <a:lvl6pPr marL="0" indent="0">
              <a:spcBef>
                <a:spcPts val="0"/>
              </a:spcBef>
              <a:buNone/>
              <a:defRPr sz="1250" cap="all" baseline="0">
                <a:solidFill>
                  <a:schemeClr val="bg1"/>
                </a:solidFill>
                <a:latin typeface="+mj-lt"/>
              </a:defRPr>
            </a:lvl6pPr>
            <a:lvl7pPr marL="0" indent="0">
              <a:spcBef>
                <a:spcPts val="0"/>
              </a:spcBef>
              <a:buNone/>
              <a:defRPr sz="1250" cap="all" baseline="0">
                <a:solidFill>
                  <a:schemeClr val="bg1"/>
                </a:solidFill>
                <a:latin typeface="+mj-lt"/>
              </a:defRPr>
            </a:lvl7pPr>
            <a:lvl8pPr marL="0" indent="0">
              <a:spcBef>
                <a:spcPts val="0"/>
              </a:spcBef>
              <a:buNone/>
              <a:defRPr sz="1250" cap="all" baseline="0">
                <a:solidFill>
                  <a:schemeClr val="bg1"/>
                </a:solidFill>
                <a:latin typeface="+mj-lt"/>
              </a:defRPr>
            </a:lvl8pPr>
            <a:lvl9pPr marL="0" indent="0">
              <a:spcBef>
                <a:spcPts val="0"/>
              </a:spcBef>
              <a:buNone/>
              <a:defRPr sz="125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1250" cap="all" baseline="0">
                <a:solidFill>
                  <a:schemeClr val="bg1"/>
                </a:solidFill>
                <a:latin typeface="+mj-lt"/>
              </a:defRPr>
            </a:lvl1pPr>
            <a:lvl2pPr marL="0" indent="0">
              <a:spcBef>
                <a:spcPts val="0"/>
              </a:spcBef>
              <a:buNone/>
              <a:defRPr sz="1250" cap="all" baseline="0">
                <a:solidFill>
                  <a:schemeClr val="bg1"/>
                </a:solidFill>
                <a:latin typeface="+mj-lt"/>
              </a:defRPr>
            </a:lvl2pPr>
            <a:lvl3pPr marL="0" indent="0">
              <a:spcBef>
                <a:spcPts val="0"/>
              </a:spcBef>
              <a:buNone/>
              <a:defRPr sz="1250" cap="all" baseline="0">
                <a:solidFill>
                  <a:schemeClr val="bg1"/>
                </a:solidFill>
                <a:latin typeface="+mj-lt"/>
              </a:defRPr>
            </a:lvl3pPr>
            <a:lvl4pPr marL="0" indent="0">
              <a:spcBef>
                <a:spcPts val="0"/>
              </a:spcBef>
              <a:buNone/>
              <a:defRPr sz="1250" cap="all" baseline="0">
                <a:solidFill>
                  <a:schemeClr val="bg1"/>
                </a:solidFill>
                <a:latin typeface="+mj-lt"/>
              </a:defRPr>
            </a:lvl4pPr>
            <a:lvl5pPr marL="0" indent="0">
              <a:spcBef>
                <a:spcPts val="0"/>
              </a:spcBef>
              <a:buNone/>
              <a:defRPr sz="1250" cap="all" baseline="0">
                <a:solidFill>
                  <a:schemeClr val="bg1"/>
                </a:solidFill>
                <a:latin typeface="+mj-lt"/>
              </a:defRPr>
            </a:lvl5pPr>
            <a:lvl6pPr marL="0" indent="0">
              <a:spcBef>
                <a:spcPts val="0"/>
              </a:spcBef>
              <a:buNone/>
              <a:defRPr sz="1250" cap="all" baseline="0">
                <a:solidFill>
                  <a:schemeClr val="bg1"/>
                </a:solidFill>
                <a:latin typeface="+mj-lt"/>
              </a:defRPr>
            </a:lvl6pPr>
            <a:lvl7pPr marL="0" indent="0">
              <a:spcBef>
                <a:spcPts val="0"/>
              </a:spcBef>
              <a:buNone/>
              <a:defRPr sz="1250" cap="all" baseline="0">
                <a:solidFill>
                  <a:schemeClr val="bg1"/>
                </a:solidFill>
                <a:latin typeface="+mj-lt"/>
              </a:defRPr>
            </a:lvl7pPr>
            <a:lvl8pPr marL="0" indent="0">
              <a:spcBef>
                <a:spcPts val="0"/>
              </a:spcBef>
              <a:buNone/>
              <a:defRPr sz="1250" cap="all" baseline="0">
                <a:solidFill>
                  <a:schemeClr val="bg1"/>
                </a:solidFill>
                <a:latin typeface="+mj-lt"/>
              </a:defRPr>
            </a:lvl8pPr>
            <a:lvl9pPr marL="0" indent="0">
              <a:spcBef>
                <a:spcPts val="0"/>
              </a:spcBef>
              <a:buNone/>
              <a:defRPr sz="125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2" name="Instructions"/>
          <p:cNvSpPr/>
          <p:nvPr userDrawn="1"/>
        </p:nvSpPr>
        <p:spPr>
          <a:xfrm>
            <a:off x="43891202" y="2552698"/>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rIns="57150" rtlCol="0" anchor="t"/>
          <a:lstStyle/>
          <a:p>
            <a:pPr lvl="0">
              <a:spcBef>
                <a:spcPts val="250"/>
              </a:spcBef>
            </a:pPr>
            <a:r>
              <a:rPr sz="20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250"/>
              </a:spcBef>
            </a:pPr>
            <a:r>
              <a:rPr lang="en-US" sz="1375"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62"/>
              </a:spcBef>
            </a:pPr>
            <a:endParaRPr sz="1250" dirty="0">
              <a:solidFill>
                <a:prstClr val="white">
                  <a:lumMod val="50000"/>
                </a:prstClr>
              </a:solidFill>
              <a:latin typeface="Calibri Light" panose="020F0302020204030204" pitchFamily="34" charset="0"/>
              <a:cs typeface="Calibri" panose="020F0502020204030204" pitchFamily="34" charset="0"/>
            </a:endParaRPr>
          </a:p>
          <a:p>
            <a:pPr lvl="0">
              <a:spcBef>
                <a:spcPts val="250"/>
              </a:spcBef>
            </a:pPr>
            <a:r>
              <a:rPr sz="1833"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250"/>
              </a:spcBef>
            </a:pPr>
            <a:r>
              <a:rPr sz="1375"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1375" dirty="0" smtClean="0">
                <a:solidFill>
                  <a:prstClr val="white">
                    <a:lumMod val="50000"/>
                  </a:prstClr>
                </a:solidFill>
                <a:latin typeface="Calibri Light" panose="020F0302020204030204" pitchFamily="34" charset="0"/>
                <a:cs typeface="Calibri" panose="020F0502020204030204" pitchFamily="34" charset="0"/>
              </a:rPr>
              <a:t>poster </a:t>
            </a:r>
            <a:r>
              <a:rPr sz="1375" dirty="0" smtClean="0">
                <a:solidFill>
                  <a:prstClr val="white">
                    <a:lumMod val="50000"/>
                  </a:prstClr>
                </a:solidFill>
                <a:latin typeface="Calibri Light" panose="020F0302020204030204" pitchFamily="34" charset="0"/>
                <a:cs typeface="Calibri" panose="020F0502020204030204" pitchFamily="34" charset="0"/>
              </a:rPr>
              <a:t>are </a:t>
            </a:r>
            <a:r>
              <a:rPr sz="1375" dirty="0">
                <a:solidFill>
                  <a:prstClr val="white">
                    <a:lumMod val="50000"/>
                  </a:prstClr>
                </a:solidFill>
                <a:latin typeface="Calibri Light" panose="020F0302020204030204" pitchFamily="34" charset="0"/>
                <a:cs typeface="Calibri" panose="020F0502020204030204" pitchFamily="34" charset="0"/>
              </a:rPr>
              <a:t>formatted for you. </a:t>
            </a:r>
            <a:r>
              <a:rPr lang="en-US" sz="1375" dirty="0" smtClean="0">
                <a:solidFill>
                  <a:prstClr val="white">
                    <a:lumMod val="50000"/>
                  </a:prstClr>
                </a:solidFill>
                <a:latin typeface="Calibri Light" panose="020F0302020204030204" pitchFamily="34" charset="0"/>
                <a:cs typeface="Calibri" panose="020F0502020204030204" pitchFamily="34" charset="0"/>
              </a:rPr>
              <a:t>Type</a:t>
            </a:r>
            <a:r>
              <a:rPr lang="en-US" sz="1375"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1375"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1375"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500"/>
              </a:spcBef>
            </a:pPr>
            <a:r>
              <a:rPr lang="en-US" sz="1375" dirty="0" smtClean="0">
                <a:solidFill>
                  <a:prstClr val="white">
                    <a:lumMod val="50000"/>
                  </a:prstClr>
                </a:solidFill>
                <a:latin typeface="Calibri Light" panose="020F0302020204030204" pitchFamily="34" charset="0"/>
                <a:cs typeface="Calibri" panose="020F0502020204030204" pitchFamily="34" charset="0"/>
              </a:rPr>
              <a:t>T</a:t>
            </a:r>
            <a:r>
              <a:rPr sz="1375" dirty="0" smtClean="0">
                <a:solidFill>
                  <a:prstClr val="white">
                    <a:lumMod val="50000"/>
                  </a:prstClr>
                </a:solidFill>
                <a:latin typeface="Calibri Light" panose="020F0302020204030204" pitchFamily="34" charset="0"/>
                <a:cs typeface="Calibri" panose="020F0502020204030204" pitchFamily="34" charset="0"/>
              </a:rPr>
              <a:t>o </a:t>
            </a:r>
            <a:r>
              <a:rPr sz="1375" dirty="0">
                <a:solidFill>
                  <a:prstClr val="white">
                    <a:lumMod val="50000"/>
                  </a:prstClr>
                </a:solidFill>
                <a:latin typeface="Calibri Light" panose="020F0302020204030204" pitchFamily="34" charset="0"/>
                <a:cs typeface="Calibri" panose="020F0502020204030204" pitchFamily="34" charset="0"/>
              </a:rPr>
              <a:t>add or remove bullet points from text, just click the Bullets button on the Home tab.</a:t>
            </a:r>
          </a:p>
          <a:p>
            <a:pPr lvl="0">
              <a:spcBef>
                <a:spcPts val="500"/>
              </a:spcBef>
            </a:pPr>
            <a:r>
              <a:rPr sz="1375"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1375" dirty="0" smtClean="0">
                <a:solidFill>
                  <a:prstClr val="white">
                    <a:lumMod val="50000"/>
                  </a:prstClr>
                </a:solidFill>
                <a:latin typeface="Calibri Light" panose="020F0302020204030204" pitchFamily="34" charset="0"/>
                <a:cs typeface="Calibri" panose="020F0502020204030204" pitchFamily="34" charset="0"/>
              </a:rPr>
              <a:t>content</a:t>
            </a:r>
            <a:r>
              <a:rPr sz="1375" dirty="0" smtClean="0">
                <a:solidFill>
                  <a:prstClr val="white">
                    <a:lumMod val="50000"/>
                  </a:prstClr>
                </a:solidFill>
                <a:latin typeface="Calibri Light" panose="020F0302020204030204" pitchFamily="34" charset="0"/>
                <a:cs typeface="Calibri" panose="020F0502020204030204" pitchFamily="34" charset="0"/>
              </a:rPr>
              <a:t> </a:t>
            </a:r>
            <a:r>
              <a:rPr sz="1375" dirty="0">
                <a:solidFill>
                  <a:prstClr val="white">
                    <a:lumMod val="50000"/>
                  </a:prstClr>
                </a:solidFill>
                <a:latin typeface="Calibri Light" panose="020F0302020204030204" pitchFamily="34" charset="0"/>
                <a:cs typeface="Calibri" panose="020F0502020204030204" pitchFamily="34" charset="0"/>
              </a:rPr>
              <a:t>or body text, just make a copy of what you need and drag it into place. PowerPoint’s Smart Guides will help you align it with everything else.</a:t>
            </a:r>
          </a:p>
          <a:p>
            <a:pPr lvl="0">
              <a:spcBef>
                <a:spcPts val="500"/>
              </a:spcBef>
            </a:pPr>
            <a:r>
              <a:rPr sz="1375"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1375" dirty="0" smtClean="0">
                <a:solidFill>
                  <a:prstClr val="white">
                    <a:lumMod val="50000"/>
                  </a:prstClr>
                </a:solidFill>
                <a:latin typeface="Calibri Light" panose="020F0302020204030204" pitchFamily="34" charset="0"/>
                <a:cs typeface="Calibri" panose="020F0502020204030204" pitchFamily="34" charset="0"/>
              </a:rPr>
              <a:t>right-</a:t>
            </a:r>
            <a:r>
              <a:rPr sz="1375" dirty="0" smtClean="0">
                <a:solidFill>
                  <a:prstClr val="white">
                    <a:lumMod val="50000"/>
                  </a:prstClr>
                </a:solidFill>
                <a:latin typeface="Calibri Light" panose="020F0302020204030204" pitchFamily="34" charset="0"/>
                <a:cs typeface="Calibri" panose="020F0502020204030204" pitchFamily="34" charset="0"/>
              </a:rPr>
              <a:t>click </a:t>
            </a:r>
            <a:r>
              <a:rPr sz="1375" dirty="0">
                <a:solidFill>
                  <a:prstClr val="white">
                    <a:lumMod val="50000"/>
                  </a:prstClr>
                </a:solidFill>
                <a:latin typeface="Calibri Light" panose="020F0302020204030204" pitchFamily="34" charset="0"/>
                <a:cs typeface="Calibri" panose="020F0502020204030204" pitchFamily="34" charset="0"/>
              </a:rPr>
              <a:t>a </a:t>
            </a:r>
            <a:r>
              <a:rPr sz="1375" dirty="0" smtClean="0">
                <a:solidFill>
                  <a:prstClr val="white">
                    <a:lumMod val="50000"/>
                  </a:prstClr>
                </a:solidFill>
                <a:latin typeface="Calibri Light" panose="020F0302020204030204" pitchFamily="34" charset="0"/>
                <a:cs typeface="Calibri" panose="020F0502020204030204" pitchFamily="34" charset="0"/>
              </a:rPr>
              <a:t>picture</a:t>
            </a:r>
            <a:r>
              <a:rPr lang="en-US" sz="1375" dirty="0" smtClean="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1375" baseline="0" dirty="0" smtClean="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1375" dirty="0" smtClean="0">
                <a:solidFill>
                  <a:prstClr val="white">
                    <a:lumMod val="50000"/>
                  </a:prstClr>
                </a:solidFill>
                <a:latin typeface="Calibri Light" panose="020F0302020204030204" pitchFamily="34" charset="0"/>
                <a:cs typeface="Calibri" panose="020F0502020204030204" pitchFamily="34" charset="0"/>
              </a:rPr>
              <a:t>esize</a:t>
            </a:r>
            <a:r>
              <a:rPr lang="en-US" sz="1375" baseline="0" dirty="0" smtClean="0">
                <a:solidFill>
                  <a:prstClr val="white">
                    <a:lumMod val="50000"/>
                  </a:prstClr>
                </a:solidFill>
                <a:latin typeface="Calibri Light" panose="020F0302020204030204" pitchFamily="34" charset="0"/>
                <a:cs typeface="Calibri" panose="020F0502020204030204" pitchFamily="34" charset="0"/>
              </a:rPr>
              <a:t> by dragging a corner.</a:t>
            </a:r>
            <a:endParaRPr sz="1375"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3992919979"/>
      </p:ext>
    </p:extLst>
  </p:cSld>
  <p:clrMapOvr>
    <a:masterClrMapping/>
  </p:clrMapOvr>
  <p:extLst mod="1">
    <p:ext uri="{DCECCB84-F9BA-43D5-87BE-67443E8EF086}">
      <p15:sldGuideLst xmlns:p15="http://schemas.microsoft.com/office/powerpoint/2012/main">
        <p15:guide id="1" pos="33005">
          <p15:clr>
            <a:srgbClr val="A4A3A4"/>
          </p15:clr>
        </p15:guide>
        <p15:guide id="2" pos="66528">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8D4F1-5DF9-4DA1-9B2A-3C68F24A8E4D}" type="datetimeFigureOut">
              <a:rPr lang="en-US" smtClean="0"/>
              <a:t>4/10/2016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1E25F-8C25-4471-A07E-DCAD6E05F62C}" type="slidenum">
              <a:rPr lang="en-US" smtClean="0"/>
              <a:t>‹#›</a:t>
            </a:fld>
            <a:endParaRPr lang="en-US"/>
          </a:p>
        </p:txBody>
      </p:sp>
    </p:spTree>
    <p:extLst>
      <p:ext uri="{BB962C8B-B14F-4D97-AF65-F5344CB8AC3E}">
        <p14:creationId xmlns:p14="http://schemas.microsoft.com/office/powerpoint/2010/main" val="168783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68D4F1-5DF9-4DA1-9B2A-3C68F24A8E4D}" type="datetimeFigureOut">
              <a:rPr lang="en-US" smtClean="0"/>
              <a:t>4/10/2016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1E25F-8C25-4471-A07E-DCAD6E05F62C}" type="slidenum">
              <a:rPr lang="en-US" smtClean="0"/>
              <a:t>‹#›</a:t>
            </a:fld>
            <a:endParaRPr lang="en-US"/>
          </a:p>
        </p:txBody>
      </p:sp>
    </p:spTree>
    <p:extLst>
      <p:ext uri="{BB962C8B-B14F-4D97-AF65-F5344CB8AC3E}">
        <p14:creationId xmlns:p14="http://schemas.microsoft.com/office/powerpoint/2010/main" val="4179325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68D4F1-5DF9-4DA1-9B2A-3C68F24A8E4D}" type="datetimeFigureOut">
              <a:rPr lang="en-US" smtClean="0"/>
              <a:t>4/10/2016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01E25F-8C25-4471-A07E-DCAD6E05F62C}" type="slidenum">
              <a:rPr lang="en-US" smtClean="0"/>
              <a:t>‹#›</a:t>
            </a:fld>
            <a:endParaRPr lang="en-US"/>
          </a:p>
        </p:txBody>
      </p:sp>
    </p:spTree>
    <p:extLst>
      <p:ext uri="{BB962C8B-B14F-4D97-AF65-F5344CB8AC3E}">
        <p14:creationId xmlns:p14="http://schemas.microsoft.com/office/powerpoint/2010/main" val="561870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68D4F1-5DF9-4DA1-9B2A-3C68F24A8E4D}" type="datetimeFigureOut">
              <a:rPr lang="en-US" smtClean="0"/>
              <a:t>4/10/2016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01E25F-8C25-4471-A07E-DCAD6E05F62C}" type="slidenum">
              <a:rPr lang="en-US" smtClean="0"/>
              <a:t>‹#›</a:t>
            </a:fld>
            <a:endParaRPr lang="en-US"/>
          </a:p>
        </p:txBody>
      </p:sp>
    </p:spTree>
    <p:extLst>
      <p:ext uri="{BB962C8B-B14F-4D97-AF65-F5344CB8AC3E}">
        <p14:creationId xmlns:p14="http://schemas.microsoft.com/office/powerpoint/2010/main" val="3607544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68D4F1-5DF9-4DA1-9B2A-3C68F24A8E4D}" type="datetimeFigureOut">
              <a:rPr lang="en-US" smtClean="0"/>
              <a:t>4/10/2016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01E25F-8C25-4471-A07E-DCAD6E05F62C}" type="slidenum">
              <a:rPr lang="en-US" smtClean="0"/>
              <a:t>‹#›</a:t>
            </a:fld>
            <a:endParaRPr lang="en-US"/>
          </a:p>
        </p:txBody>
      </p:sp>
    </p:spTree>
    <p:extLst>
      <p:ext uri="{BB962C8B-B14F-4D97-AF65-F5344CB8AC3E}">
        <p14:creationId xmlns:p14="http://schemas.microsoft.com/office/powerpoint/2010/main" val="3151652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68D4F1-5DF9-4DA1-9B2A-3C68F24A8E4D}" type="datetimeFigureOut">
              <a:rPr lang="en-US" smtClean="0"/>
              <a:t>4/10/2016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01E25F-8C25-4471-A07E-DCAD6E05F62C}" type="slidenum">
              <a:rPr lang="en-US" smtClean="0"/>
              <a:t>‹#›</a:t>
            </a:fld>
            <a:endParaRPr lang="en-US"/>
          </a:p>
        </p:txBody>
      </p:sp>
    </p:spTree>
    <p:extLst>
      <p:ext uri="{BB962C8B-B14F-4D97-AF65-F5344CB8AC3E}">
        <p14:creationId xmlns:p14="http://schemas.microsoft.com/office/powerpoint/2010/main" val="410578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68D4F1-5DF9-4DA1-9B2A-3C68F24A8E4D}" type="datetimeFigureOut">
              <a:rPr lang="en-US" smtClean="0"/>
              <a:t>4/10/2016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01E25F-8C25-4471-A07E-DCAD6E05F62C}" type="slidenum">
              <a:rPr lang="en-US" smtClean="0"/>
              <a:t>‹#›</a:t>
            </a:fld>
            <a:endParaRPr lang="en-US"/>
          </a:p>
        </p:txBody>
      </p:sp>
    </p:spTree>
    <p:extLst>
      <p:ext uri="{BB962C8B-B14F-4D97-AF65-F5344CB8AC3E}">
        <p14:creationId xmlns:p14="http://schemas.microsoft.com/office/powerpoint/2010/main" val="3902439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68D4F1-5DF9-4DA1-9B2A-3C68F24A8E4D}" type="datetimeFigureOut">
              <a:rPr lang="en-US" smtClean="0"/>
              <a:t>4/10/2016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01E25F-8C25-4471-A07E-DCAD6E05F62C}" type="slidenum">
              <a:rPr lang="en-US" smtClean="0"/>
              <a:t>‹#›</a:t>
            </a:fld>
            <a:endParaRPr lang="en-US"/>
          </a:p>
        </p:txBody>
      </p:sp>
    </p:spTree>
    <p:extLst>
      <p:ext uri="{BB962C8B-B14F-4D97-AF65-F5344CB8AC3E}">
        <p14:creationId xmlns:p14="http://schemas.microsoft.com/office/powerpoint/2010/main" val="4141609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268D4F1-5DF9-4DA1-9B2A-3C68F24A8E4D}" type="datetimeFigureOut">
              <a:rPr lang="en-US" smtClean="0"/>
              <a:t>4/10/2016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001E25F-8C25-4471-A07E-DCAD6E05F62C}" type="slidenum">
              <a:rPr lang="en-US" smtClean="0"/>
              <a:t>‹#›</a:t>
            </a:fld>
            <a:endParaRPr lang="en-US"/>
          </a:p>
        </p:txBody>
      </p:sp>
    </p:spTree>
    <p:extLst>
      <p:ext uri="{BB962C8B-B14F-4D97-AF65-F5344CB8AC3E}">
        <p14:creationId xmlns:p14="http://schemas.microsoft.com/office/powerpoint/2010/main" val="160946853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2.png"/><Relationship Id="rId7"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chart" Target="../charts/chart2.xml"/><Relationship Id="rId5" Type="http://schemas.openxmlformats.org/officeDocument/2006/relationships/chart" Target="../charts/chart1.xml"/><Relationship Id="rId10"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721600" y="710472"/>
            <a:ext cx="29768800" cy="3050756"/>
          </a:xfrm>
        </p:spPr>
        <p:txBody>
          <a:bodyPr>
            <a:noAutofit/>
          </a:bodyPr>
          <a:lstStyle/>
          <a:p>
            <a:pPr algn="ctr"/>
            <a:r>
              <a:rPr lang="en-US" sz="9600" b="1" dirty="0" smtClean="0">
                <a:solidFill>
                  <a:schemeClr val="tx1"/>
                </a:solidFill>
              </a:rPr>
              <a:t>Java Implementation of Cox Proportional Hazard Model</a:t>
            </a:r>
            <a:endParaRPr lang="en-US" sz="9600" b="1" dirty="0">
              <a:solidFill>
                <a:schemeClr val="tx1"/>
              </a:solidFill>
            </a:endParaRPr>
          </a:p>
        </p:txBody>
      </p:sp>
      <p:sp>
        <p:nvSpPr>
          <p:cNvPr id="23" name="Text Placeholder 22"/>
          <p:cNvSpPr>
            <a:spLocks noGrp="1"/>
          </p:cNvSpPr>
          <p:nvPr>
            <p:ph type="body" sz="quarter" idx="36"/>
          </p:nvPr>
        </p:nvSpPr>
        <p:spPr>
          <a:xfrm>
            <a:off x="6400800" y="3932789"/>
            <a:ext cx="31089600" cy="1585336"/>
          </a:xfrm>
        </p:spPr>
        <p:txBody>
          <a:bodyPr/>
          <a:lstStyle/>
          <a:p>
            <a:pPr algn="ctr"/>
            <a:r>
              <a:rPr lang="en-US" sz="4800" b="1" dirty="0" smtClean="0">
                <a:solidFill>
                  <a:schemeClr val="tx1"/>
                </a:solidFill>
              </a:rPr>
              <a:t>Author: </a:t>
            </a:r>
            <a:r>
              <a:rPr lang="en-US" sz="4800" b="1" dirty="0">
                <a:solidFill>
                  <a:schemeClr val="tx1"/>
                </a:solidFill>
              </a:rPr>
              <a:t>Nathan Martin </a:t>
            </a:r>
            <a:r>
              <a:rPr lang="en-US" sz="4800" b="1" dirty="0" smtClean="0">
                <a:solidFill>
                  <a:schemeClr val="tx1"/>
                </a:solidFill>
              </a:rPr>
              <a:t> Advisor</a:t>
            </a:r>
            <a:r>
              <a:rPr lang="en-US" sz="4800" b="1" dirty="0">
                <a:solidFill>
                  <a:schemeClr val="tx1"/>
                </a:solidFill>
              </a:rPr>
              <a:t>: Dr. </a:t>
            </a:r>
            <a:r>
              <a:rPr lang="en-US" sz="4800" b="1" dirty="0" smtClean="0">
                <a:solidFill>
                  <a:schemeClr val="tx1"/>
                </a:solidFill>
              </a:rPr>
              <a:t>Mingrui Zhang</a:t>
            </a:r>
          </a:p>
          <a:p>
            <a:pPr algn="ctr"/>
            <a:r>
              <a:rPr lang="en-US" sz="4800" b="1" dirty="0" smtClean="0">
                <a:solidFill>
                  <a:schemeClr val="tx1"/>
                </a:solidFill>
              </a:rPr>
              <a:t>Computer Science Department, Winona State University</a:t>
            </a:r>
          </a:p>
        </p:txBody>
      </p:sp>
      <p:sp>
        <p:nvSpPr>
          <p:cNvPr id="5" name="Text Placeholder 4"/>
          <p:cNvSpPr>
            <a:spLocks noGrp="1"/>
          </p:cNvSpPr>
          <p:nvPr>
            <p:ph type="body" sz="quarter" idx="13"/>
          </p:nvPr>
        </p:nvSpPr>
        <p:spPr>
          <a:xfrm>
            <a:off x="1143000" y="6607537"/>
            <a:ext cx="12801600" cy="1219200"/>
          </a:xfrm>
          <a:solidFill>
            <a:srgbClr val="7030A0"/>
          </a:solidFill>
        </p:spPr>
        <p:txBody>
          <a:bodyPr/>
          <a:lstStyle/>
          <a:p>
            <a:r>
              <a:rPr lang="en-US" sz="5400" dirty="0" smtClean="0"/>
              <a:t>abstract</a:t>
            </a:r>
            <a:endParaRPr lang="en-US" dirty="0"/>
          </a:p>
        </p:txBody>
      </p:sp>
      <p:sp>
        <p:nvSpPr>
          <p:cNvPr id="11" name="Content Placeholder 10"/>
          <p:cNvSpPr>
            <a:spLocks noGrp="1"/>
          </p:cNvSpPr>
          <p:nvPr>
            <p:ph sz="quarter" idx="24"/>
          </p:nvPr>
        </p:nvSpPr>
        <p:spPr>
          <a:xfrm>
            <a:off x="1143000" y="7826737"/>
            <a:ext cx="12801600" cy="5812208"/>
          </a:xfrm>
        </p:spPr>
        <p:txBody>
          <a:bodyPr>
            <a:noAutofit/>
          </a:bodyPr>
          <a:lstStyle/>
          <a:p>
            <a:pPr marL="0" indent="0" algn="just">
              <a:lnSpc>
                <a:spcPct val="100000"/>
              </a:lnSpc>
              <a:spcBef>
                <a:spcPts val="5400"/>
              </a:spcBef>
              <a:buNone/>
            </a:pPr>
            <a:r>
              <a:rPr lang="en-US" sz="4000" dirty="0" smtClean="0"/>
              <a:t>Limited </a:t>
            </a:r>
            <a:r>
              <a:rPr lang="en-US" sz="4000" dirty="0"/>
              <a:t>availability of statistical analysis functions in Java, including the Cox PH model, limits </a:t>
            </a:r>
            <a:r>
              <a:rPr lang="en-US" sz="4000" dirty="0" smtClean="0"/>
              <a:t>the Java </a:t>
            </a:r>
            <a:r>
              <a:rPr lang="en-US" sz="4000" dirty="0"/>
              <a:t>users to replicate needed functions that are provided by other languages. By creating a function in Java that will replicate the Cox Proportional Hazard Model we can generate accurate results that are comparable to results from other statistical analysis software like R. Rather than being a full statistical </a:t>
            </a:r>
            <a:r>
              <a:rPr lang="en-US" sz="4000" dirty="0" smtClean="0"/>
              <a:t>package, </a:t>
            </a:r>
            <a:r>
              <a:rPr lang="en-US" sz="4000" dirty="0"/>
              <a:t>this </a:t>
            </a:r>
            <a:r>
              <a:rPr lang="en-US" sz="4000" dirty="0" smtClean="0"/>
              <a:t>project encompasses </a:t>
            </a:r>
            <a:r>
              <a:rPr lang="en-US" sz="4000" dirty="0"/>
              <a:t>a generic implementation of the Cox PH model that allows for multiple different models to be used for computing survival analysis data. </a:t>
            </a:r>
          </a:p>
        </p:txBody>
      </p:sp>
      <p:sp>
        <p:nvSpPr>
          <p:cNvPr id="7" name="Text Placeholder 6"/>
          <p:cNvSpPr>
            <a:spLocks noGrp="1"/>
          </p:cNvSpPr>
          <p:nvPr>
            <p:ph type="body" sz="quarter" idx="17"/>
          </p:nvPr>
        </p:nvSpPr>
        <p:spPr>
          <a:xfrm>
            <a:off x="1166019" y="15157576"/>
            <a:ext cx="12801600" cy="1219200"/>
          </a:xfrm>
          <a:solidFill>
            <a:srgbClr val="7030A0"/>
          </a:solidFill>
        </p:spPr>
        <p:txBody>
          <a:bodyPr/>
          <a:lstStyle/>
          <a:p>
            <a:r>
              <a:rPr lang="en-US" sz="5400" dirty="0" smtClean="0"/>
              <a:t>Objectives of the project</a:t>
            </a:r>
            <a:endParaRPr lang="en-US" sz="5400" dirty="0"/>
          </a:p>
        </p:txBody>
      </p:sp>
      <p:sp>
        <p:nvSpPr>
          <p:cNvPr id="12" name="Content Placeholder 11"/>
          <p:cNvSpPr>
            <a:spLocks noGrp="1"/>
          </p:cNvSpPr>
          <p:nvPr>
            <p:ph sz="quarter" idx="25"/>
          </p:nvPr>
        </p:nvSpPr>
        <p:spPr>
          <a:xfrm>
            <a:off x="1084764" y="16712038"/>
            <a:ext cx="12801600" cy="2114875"/>
          </a:xfrm>
        </p:spPr>
        <p:txBody>
          <a:bodyPr>
            <a:normAutofit/>
          </a:bodyPr>
          <a:lstStyle/>
          <a:p>
            <a:pPr marL="0" indent="0" algn="just">
              <a:buNone/>
            </a:pPr>
            <a:r>
              <a:rPr lang="en-US" sz="4000" dirty="0" smtClean="0"/>
              <a:t>To develop a </a:t>
            </a:r>
            <a:r>
              <a:rPr lang="en-US" sz="4000" dirty="0"/>
              <a:t>Java </a:t>
            </a:r>
            <a:r>
              <a:rPr lang="en-US" sz="4000" dirty="0" smtClean="0"/>
              <a:t>implementation of </a:t>
            </a:r>
            <a:r>
              <a:rPr lang="en-US" sz="4000" dirty="0"/>
              <a:t>Cox Proportional Hazard </a:t>
            </a:r>
            <a:r>
              <a:rPr lang="en-US" sz="4000" dirty="0" smtClean="0"/>
              <a:t>Model and use it in web-based user interfaces to predict lung </a:t>
            </a:r>
            <a:r>
              <a:rPr lang="en-US" sz="4000" dirty="0"/>
              <a:t>cancer </a:t>
            </a:r>
            <a:r>
              <a:rPr lang="en-US" sz="4000" dirty="0" smtClean="0"/>
              <a:t>patient treatment outcomes.</a:t>
            </a:r>
            <a:endParaRPr lang="en-US" sz="4800" dirty="0"/>
          </a:p>
        </p:txBody>
      </p:sp>
      <p:sp>
        <p:nvSpPr>
          <p:cNvPr id="9" name="Text Placeholder 8"/>
          <p:cNvSpPr>
            <a:spLocks noGrp="1"/>
          </p:cNvSpPr>
          <p:nvPr>
            <p:ph type="body" sz="quarter" idx="21"/>
          </p:nvPr>
        </p:nvSpPr>
        <p:spPr>
          <a:xfrm>
            <a:off x="14882516" y="6663256"/>
            <a:ext cx="14061932" cy="1219200"/>
          </a:xfrm>
          <a:solidFill>
            <a:srgbClr val="7030A0"/>
          </a:solidFill>
        </p:spPr>
        <p:txBody>
          <a:bodyPr/>
          <a:lstStyle/>
          <a:p>
            <a:r>
              <a:rPr lang="en-US" sz="5400" dirty="0" smtClean="0"/>
              <a:t>Methods</a:t>
            </a:r>
            <a:endParaRPr lang="en-US" dirty="0"/>
          </a:p>
        </p:txBody>
      </p:sp>
      <p:sp>
        <p:nvSpPr>
          <p:cNvPr id="14" name="Content Placeholder 13"/>
          <p:cNvSpPr>
            <a:spLocks noGrp="1"/>
          </p:cNvSpPr>
          <p:nvPr>
            <p:ph sz="quarter" idx="27"/>
          </p:nvPr>
        </p:nvSpPr>
        <p:spPr>
          <a:xfrm>
            <a:off x="14866111" y="8215332"/>
            <a:ext cx="14078336" cy="1840794"/>
          </a:xfrm>
        </p:spPr>
        <p:txBody>
          <a:bodyPr>
            <a:noAutofit/>
          </a:bodyPr>
          <a:lstStyle/>
          <a:p>
            <a:pPr marL="0" indent="0">
              <a:buNone/>
            </a:pPr>
            <a:r>
              <a:rPr lang="en-US" sz="4000" dirty="0" smtClean="0"/>
              <a:t>I have used Eclipse to develop the Java program, R software to produce the results for comparison, and SPSS to calculate the mean, standard deviations and significance.</a:t>
            </a:r>
            <a:endParaRPr lang="en-US" sz="4000" dirty="0"/>
          </a:p>
        </p:txBody>
      </p:sp>
      <p:sp>
        <p:nvSpPr>
          <p:cNvPr id="18" name="Text Placeholder 17"/>
          <p:cNvSpPr>
            <a:spLocks noGrp="1"/>
          </p:cNvSpPr>
          <p:nvPr>
            <p:ph type="body" sz="quarter" idx="31"/>
          </p:nvPr>
        </p:nvSpPr>
        <p:spPr>
          <a:xfrm>
            <a:off x="29709980" y="18497024"/>
            <a:ext cx="12801600" cy="1219200"/>
          </a:xfrm>
          <a:solidFill>
            <a:srgbClr val="7030A0"/>
          </a:solidFill>
        </p:spPr>
        <p:txBody>
          <a:bodyPr/>
          <a:lstStyle/>
          <a:p>
            <a:r>
              <a:rPr lang="en-US" sz="5400" dirty="0" smtClean="0"/>
              <a:t>results</a:t>
            </a:r>
            <a:endParaRPr lang="en-US" sz="5400" dirty="0"/>
          </a:p>
        </p:txBody>
      </p:sp>
      <p:sp>
        <p:nvSpPr>
          <p:cNvPr id="21" name="Text Placeholder 20"/>
          <p:cNvSpPr>
            <a:spLocks noGrp="1"/>
          </p:cNvSpPr>
          <p:nvPr>
            <p:ph type="body" sz="quarter" idx="34"/>
          </p:nvPr>
        </p:nvSpPr>
        <p:spPr>
          <a:xfrm>
            <a:off x="29958827" y="27100302"/>
            <a:ext cx="12552754" cy="1219200"/>
          </a:xfrm>
          <a:solidFill>
            <a:srgbClr val="7030A0"/>
          </a:solidFill>
        </p:spPr>
        <p:txBody>
          <a:bodyPr/>
          <a:lstStyle/>
          <a:p>
            <a:r>
              <a:rPr lang="en-US" sz="5400" dirty="0" smtClean="0"/>
              <a:t>Conclusion</a:t>
            </a:r>
            <a:endParaRPr lang="en-US" sz="1600" dirty="0"/>
          </a:p>
        </p:txBody>
      </p:sp>
      <p:sp>
        <p:nvSpPr>
          <p:cNvPr id="22" name="Content Placeholder 21"/>
          <p:cNvSpPr>
            <a:spLocks noGrp="1"/>
          </p:cNvSpPr>
          <p:nvPr>
            <p:ph sz="quarter" idx="35"/>
          </p:nvPr>
        </p:nvSpPr>
        <p:spPr>
          <a:xfrm>
            <a:off x="29595418" y="28569386"/>
            <a:ext cx="13025303" cy="2690164"/>
          </a:xfrm>
        </p:spPr>
        <p:txBody>
          <a:bodyPr>
            <a:normAutofit/>
          </a:bodyPr>
          <a:lstStyle/>
          <a:p>
            <a:pPr marL="0" indent="0" algn="just">
              <a:buNone/>
            </a:pPr>
            <a:r>
              <a:rPr lang="en-US" sz="4000" dirty="0" smtClean="0"/>
              <a:t>The replacement of the R implementation of Cox Proportional Hazard Model with our Java implementation simplifies and streamlines the future design of Web-based Software Tool in </a:t>
            </a:r>
            <a:r>
              <a:rPr lang="en-US" sz="4000" dirty="0"/>
              <a:t>p</a:t>
            </a:r>
            <a:r>
              <a:rPr lang="en-US" sz="4000" dirty="0" smtClean="0"/>
              <a:t>redicting cancer treatment outcomes. </a:t>
            </a:r>
            <a:endParaRPr lang="en-US" sz="4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355" y="1342306"/>
            <a:ext cx="7690894" cy="3381425"/>
          </a:xfrm>
          <a:prstGeom prst="rect">
            <a:avLst/>
          </a:prstGeom>
        </p:spPr>
      </p:pic>
      <p:pic>
        <p:nvPicPr>
          <p:cNvPr id="24" name="Picture 278" descr="D:\Desktop\Mayo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95703" y="1884227"/>
            <a:ext cx="3418754" cy="2726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 Placeholder 8"/>
          <p:cNvSpPr>
            <a:spLocks noGrp="1"/>
          </p:cNvSpPr>
          <p:nvPr>
            <p:ph type="body" sz="quarter" idx="21"/>
          </p:nvPr>
        </p:nvSpPr>
        <p:spPr>
          <a:xfrm>
            <a:off x="14886482" y="10787645"/>
            <a:ext cx="14078336" cy="1219200"/>
          </a:xfrm>
          <a:solidFill>
            <a:srgbClr val="7030A0"/>
          </a:solidFill>
        </p:spPr>
        <p:txBody>
          <a:bodyPr/>
          <a:lstStyle/>
          <a:p>
            <a:r>
              <a:rPr lang="en-US" sz="5400" dirty="0" smtClean="0"/>
              <a:t>COX Proportional Hazard Model</a:t>
            </a:r>
            <a:endParaRPr lang="en-US" sz="5400" dirty="0"/>
          </a:p>
        </p:txBody>
      </p:sp>
      <mc:AlternateContent xmlns:mc="http://schemas.openxmlformats.org/markup-compatibility/2006">
        <mc:Choice xmlns:a14="http://schemas.microsoft.com/office/drawing/2010/main" Requires="a14">
          <p:sp>
            <p:nvSpPr>
              <p:cNvPr id="26" name="Content Placeholder 11"/>
              <p:cNvSpPr>
                <a:spLocks noGrp="1"/>
              </p:cNvSpPr>
              <p:nvPr>
                <p:ph sz="quarter" idx="25"/>
              </p:nvPr>
            </p:nvSpPr>
            <p:spPr>
              <a:xfrm>
                <a:off x="14866111" y="12467750"/>
                <a:ext cx="14078336" cy="4935966"/>
              </a:xfrm>
            </p:spPr>
            <p:txBody>
              <a:bodyPr>
                <a:normAutofit/>
              </a:bodyPr>
              <a:lstStyle/>
              <a:p>
                <a:pPr marL="0" indent="0" algn="ctr">
                  <a:buNone/>
                </a:pPr>
                <a14:m>
                  <m:oMath xmlns:m="http://schemas.openxmlformats.org/officeDocument/2006/math">
                    <m:r>
                      <a:rPr lang="en-US" sz="4400" i="1">
                        <a:latin typeface="Cambria Math" panose="02040503050406030204" pitchFamily="18" charset="0"/>
                      </a:rPr>
                      <m:t>𝑆</m:t>
                    </m:r>
                    <m:d>
                      <m:dPr>
                        <m:ctrlPr>
                          <a:rPr lang="en-US" sz="4400" i="1">
                            <a:latin typeface="Cambria Math" panose="02040503050406030204" pitchFamily="18" charset="0"/>
                          </a:rPr>
                        </m:ctrlPr>
                      </m:dPr>
                      <m:e>
                        <m:r>
                          <a:rPr lang="en-US" sz="4400" i="1">
                            <a:latin typeface="Cambria Math" panose="02040503050406030204" pitchFamily="18" charset="0"/>
                          </a:rPr>
                          <m:t>𝑡</m:t>
                        </m:r>
                      </m:e>
                      <m:e>
                        <m:r>
                          <a:rPr lang="en-US" sz="4400" i="1">
                            <a:latin typeface="Cambria Math" panose="02040503050406030204" pitchFamily="18" charset="0"/>
                          </a:rPr>
                          <m:t>𝑥</m:t>
                        </m:r>
                      </m:e>
                    </m:d>
                    <m:r>
                      <a:rPr lang="en-US" sz="4400" i="1">
                        <a:latin typeface="Cambria Math" panose="02040503050406030204" pitchFamily="18" charset="0"/>
                      </a:rPr>
                      <m:t>=</m:t>
                    </m:r>
                    <m:sSub>
                      <m:sSubPr>
                        <m:ctrlPr>
                          <a:rPr lang="en-US" sz="4400" i="1">
                            <a:latin typeface="Cambria Math" panose="02040503050406030204" pitchFamily="18" charset="0"/>
                          </a:rPr>
                        </m:ctrlPr>
                      </m:sSubPr>
                      <m:e>
                        <m:r>
                          <m:rPr>
                            <m:sty m:val="p"/>
                          </m:rPr>
                          <a:rPr lang="en-US" sz="4400">
                            <a:latin typeface="Cambria Math" panose="02040503050406030204" pitchFamily="18" charset="0"/>
                          </a:rPr>
                          <m:t>exp</m:t>
                        </m:r>
                        <m:r>
                          <a:rPr lang="en-US" sz="4400">
                            <a:latin typeface="Cambria Math" panose="02040503050406030204" pitchFamily="18" charset="0"/>
                          </a:rPr>
                          <m:t>⁡</m:t>
                        </m:r>
                        <m:r>
                          <a:rPr lang="en-US" sz="4400" i="1">
                            <a:latin typeface="Cambria Math" panose="02040503050406030204" pitchFamily="18" charset="0"/>
                          </a:rPr>
                          <m:t>[−</m:t>
                        </m:r>
                        <m:r>
                          <a:rPr lang="en-US" sz="4400" i="1">
                            <a:latin typeface="Cambria Math" panose="02040503050406030204" pitchFamily="18" charset="0"/>
                          </a:rPr>
                          <m:t>h</m:t>
                        </m:r>
                      </m:e>
                      <m:sub>
                        <m:r>
                          <a:rPr lang="en-US" sz="4400" i="1">
                            <a:latin typeface="Cambria Math" panose="02040503050406030204" pitchFamily="18" charset="0"/>
                          </a:rPr>
                          <m:t>0</m:t>
                        </m:r>
                      </m:sub>
                    </m:sSub>
                    <m:d>
                      <m:dPr>
                        <m:ctrlPr>
                          <a:rPr lang="en-US" sz="4400" i="1">
                            <a:latin typeface="Cambria Math" panose="02040503050406030204" pitchFamily="18" charset="0"/>
                          </a:rPr>
                        </m:ctrlPr>
                      </m:dPr>
                      <m:e>
                        <m:r>
                          <a:rPr lang="en-US" sz="4400" i="1">
                            <a:latin typeface="Cambria Math" panose="02040503050406030204" pitchFamily="18" charset="0"/>
                          </a:rPr>
                          <m:t>𝑡</m:t>
                        </m:r>
                      </m:e>
                    </m:d>
                    <m:r>
                      <a:rPr lang="en-US" sz="4400" i="1">
                        <a:latin typeface="Cambria Math" panose="02040503050406030204" pitchFamily="18" charset="0"/>
                      </a:rPr>
                      <m:t>∗</m:t>
                    </m:r>
                    <m:sSup>
                      <m:sSupPr>
                        <m:ctrlPr>
                          <a:rPr lang="en-US" sz="4400" i="1">
                            <a:latin typeface="Cambria Math" panose="02040503050406030204" pitchFamily="18" charset="0"/>
                          </a:rPr>
                        </m:ctrlPr>
                      </m:sSupPr>
                      <m:e>
                        <m:r>
                          <a:rPr lang="en-US" sz="4400" i="1">
                            <a:latin typeface="Cambria Math" panose="02040503050406030204" pitchFamily="18" charset="0"/>
                          </a:rPr>
                          <m:t>𝑒</m:t>
                        </m:r>
                      </m:e>
                      <m:sup>
                        <m:r>
                          <a:rPr lang="en-US" sz="4400" i="1">
                            <a:latin typeface="Cambria Math" panose="02040503050406030204" pitchFamily="18" charset="0"/>
                          </a:rPr>
                          <m:t>𝛽</m:t>
                        </m:r>
                        <m:r>
                          <a:rPr lang="en-US" sz="4400" i="1">
                            <a:latin typeface="Cambria Math" panose="02040503050406030204" pitchFamily="18" charset="0"/>
                          </a:rPr>
                          <m:t>𝑥</m:t>
                        </m:r>
                      </m:sup>
                    </m:sSup>
                    <m:r>
                      <a:rPr lang="en-US" sz="4400" i="1">
                        <a:latin typeface="Cambria Math" panose="02040503050406030204" pitchFamily="18" charset="0"/>
                      </a:rPr>
                      <m:t>]</m:t>
                    </m:r>
                  </m:oMath>
                </a14:m>
                <a:r>
                  <a:rPr lang="en-US" sz="4400" dirty="0"/>
                  <a:t> </a:t>
                </a:r>
                <a:endParaRPr lang="en-US" sz="4400" dirty="0" smtClean="0"/>
              </a:p>
              <a:p>
                <a:pPr marL="0" indent="0" algn="just">
                  <a:buNone/>
                </a:pPr>
                <a:r>
                  <a:rPr lang="en-US" sz="4000" dirty="0" smtClean="0"/>
                  <a:t>In </a:t>
                </a:r>
                <a:r>
                  <a:rPr lang="en-US" sz="4000" dirty="0"/>
                  <a:t>this equation, h</a:t>
                </a:r>
                <a:r>
                  <a:rPr lang="en-US" sz="4000" baseline="-25000" dirty="0"/>
                  <a:t>0</a:t>
                </a:r>
                <a:r>
                  <a:rPr lang="en-US" sz="4000" dirty="0"/>
                  <a:t>(t) is the baseline which corresponds with the probability of an event such as death when all given explanatory variables of x are at default value.  When used properly we can express the hazard or risk S(</a:t>
                </a:r>
                <a:r>
                  <a:rPr lang="en-US" sz="4000" dirty="0" err="1"/>
                  <a:t>t|x</a:t>
                </a:r>
                <a:r>
                  <a:rPr lang="en-US" sz="4000" dirty="0"/>
                  <a:t>) of an event at time t. </a:t>
                </a:r>
                <a:r>
                  <a:rPr lang="en-US" sz="4000" dirty="0" smtClean="0"/>
                  <a:t>The </a:t>
                </a:r>
                <a:r>
                  <a:rPr lang="en-US" sz="4000" dirty="0"/>
                  <a:t>Cox model is used to analyze survival data, which allows us to isolate the effects of treatment from the effects of other </a:t>
                </a:r>
                <a:r>
                  <a:rPr lang="en-US" sz="4000" dirty="0" smtClean="0"/>
                  <a:t>variables</a:t>
                </a:r>
                <a:endParaRPr lang="en-US" sz="4000" b="1" dirty="0"/>
              </a:p>
            </p:txBody>
          </p:sp>
        </mc:Choice>
        <mc:Fallback>
          <p:sp>
            <p:nvSpPr>
              <p:cNvPr id="26" name="Content Placeholder 11"/>
              <p:cNvSpPr>
                <a:spLocks noGrp="1" noRot="1" noChangeAspect="1" noMove="1" noResize="1" noEditPoints="1" noAdjustHandles="1" noChangeArrowheads="1" noChangeShapeType="1" noTextEdit="1"/>
              </p:cNvSpPr>
              <p:nvPr>
                <p:ph sz="quarter" idx="25"/>
              </p:nvPr>
            </p:nvSpPr>
            <p:spPr>
              <a:xfrm>
                <a:off x="14866111" y="12467750"/>
                <a:ext cx="14078336" cy="4935966"/>
              </a:xfrm>
              <a:blipFill rotWithShape="0">
                <a:blip r:embed="rId4"/>
                <a:stretch>
                  <a:fillRect r="-1516" b="-1852"/>
                </a:stretch>
              </a:blipFill>
            </p:spPr>
            <p:txBody>
              <a:bodyPr/>
              <a:lstStyle/>
              <a:p>
                <a:r>
                  <a:rPr lang="en-US">
                    <a:noFill/>
                  </a:rPr>
                  <a:t> </a:t>
                </a:r>
              </a:p>
            </p:txBody>
          </p:sp>
        </mc:Fallback>
      </mc:AlternateContent>
      <p:sp>
        <p:nvSpPr>
          <p:cNvPr id="27" name="Content Placeholder 11"/>
          <p:cNvSpPr>
            <a:spLocks noGrp="1"/>
          </p:cNvSpPr>
          <p:nvPr>
            <p:ph sz="quarter" idx="25"/>
          </p:nvPr>
        </p:nvSpPr>
        <p:spPr>
          <a:xfrm>
            <a:off x="29539149" y="20121291"/>
            <a:ext cx="13081572" cy="2057575"/>
          </a:xfrm>
        </p:spPr>
        <p:txBody>
          <a:bodyPr>
            <a:normAutofit/>
          </a:bodyPr>
          <a:lstStyle/>
          <a:p>
            <a:pPr marL="0" indent="0">
              <a:buNone/>
            </a:pPr>
            <a:r>
              <a:rPr lang="en-US" sz="4000" dirty="0" smtClean="0"/>
              <a:t>The table below shows the differences between data produced from R and Java implementations of five clinical models. T-test is done using SPSS statistical software.</a:t>
            </a:r>
            <a:endParaRPr lang="en-US" sz="4000" dirty="0"/>
          </a:p>
        </p:txBody>
      </p:sp>
      <p:sp>
        <p:nvSpPr>
          <p:cNvPr id="28" name="Text Placeholder 20"/>
          <p:cNvSpPr>
            <a:spLocks noGrp="1"/>
          </p:cNvSpPr>
          <p:nvPr>
            <p:ph type="body" sz="quarter" idx="34"/>
          </p:nvPr>
        </p:nvSpPr>
        <p:spPr>
          <a:xfrm>
            <a:off x="1038301" y="19743966"/>
            <a:ext cx="12943429" cy="1219200"/>
          </a:xfrm>
          <a:solidFill>
            <a:srgbClr val="7030A0"/>
          </a:solidFill>
        </p:spPr>
        <p:txBody>
          <a:bodyPr/>
          <a:lstStyle/>
          <a:p>
            <a:r>
              <a:rPr lang="en-US" sz="5400" dirty="0" smtClean="0"/>
              <a:t>References</a:t>
            </a:r>
            <a:endParaRPr lang="en-US" sz="4800" dirty="0"/>
          </a:p>
        </p:txBody>
      </p:sp>
      <p:sp>
        <p:nvSpPr>
          <p:cNvPr id="29" name="Content Placeholder 21"/>
          <p:cNvSpPr>
            <a:spLocks noGrp="1"/>
          </p:cNvSpPr>
          <p:nvPr>
            <p:ph sz="quarter" idx="35"/>
          </p:nvPr>
        </p:nvSpPr>
        <p:spPr>
          <a:xfrm>
            <a:off x="884699" y="21330174"/>
            <a:ext cx="13201730" cy="9454625"/>
          </a:xfrm>
        </p:spPr>
        <p:txBody>
          <a:bodyPr>
            <a:normAutofit fontScale="25000" lnSpcReduction="20000"/>
          </a:bodyPr>
          <a:lstStyle/>
          <a:p>
            <a:pPr marL="0" indent="0" algn="just">
              <a:lnSpc>
                <a:spcPct val="120000"/>
              </a:lnSpc>
              <a:spcBef>
                <a:spcPts val="0"/>
              </a:spcBef>
              <a:buNone/>
            </a:pPr>
            <a:r>
              <a:rPr lang="en-US" sz="14400" dirty="0"/>
              <a:t>[1] Walters, Stephen John. </a:t>
            </a:r>
            <a:r>
              <a:rPr lang="en-US" sz="14400" i="1" dirty="0"/>
              <a:t>What Is a Cox Model?</a:t>
            </a:r>
            <a:r>
              <a:rPr lang="en-US" sz="14400" dirty="0"/>
              <a:t> 2nd ed. England: Hayward Medical Communications, 2009. What Is...? </a:t>
            </a:r>
            <a:r>
              <a:rPr lang="en-US" sz="14400" i="1" dirty="0"/>
              <a:t>What Is a Cox Model</a:t>
            </a:r>
            <a:r>
              <a:rPr lang="en-US" sz="14400" dirty="0"/>
              <a:t>. May 2009. Web. 21 Jan. 2016.</a:t>
            </a:r>
          </a:p>
          <a:p>
            <a:pPr marL="0" indent="0" algn="just">
              <a:lnSpc>
                <a:spcPct val="120000"/>
              </a:lnSpc>
              <a:spcBef>
                <a:spcPts val="0"/>
              </a:spcBef>
              <a:buNone/>
            </a:pPr>
            <a:r>
              <a:rPr lang="en-US" sz="14400" dirty="0"/>
              <a:t>[2] Fox, John, and Sanford Weisberg. "Cox Proportional Hazards Regression." </a:t>
            </a:r>
            <a:r>
              <a:rPr lang="en-US" sz="14400" i="1" dirty="0"/>
              <a:t>Encyclopedia of Public Health</a:t>
            </a:r>
            <a:r>
              <a:rPr lang="en-US" sz="14400" dirty="0"/>
              <a:t> 2 (2011): 1-20. 23 Feb. 2011. Web. 21 Jan. 2016.</a:t>
            </a:r>
          </a:p>
          <a:p>
            <a:pPr marL="0" indent="0" algn="just">
              <a:lnSpc>
                <a:spcPct val="120000"/>
              </a:lnSpc>
              <a:spcBef>
                <a:spcPts val="0"/>
              </a:spcBef>
              <a:buNone/>
            </a:pPr>
            <a:r>
              <a:rPr lang="en-US" sz="14400" dirty="0"/>
              <a:t>[3] </a:t>
            </a:r>
            <a:r>
              <a:rPr lang="en-US" sz="14400" dirty="0" err="1"/>
              <a:t>Spatz</a:t>
            </a:r>
            <a:r>
              <a:rPr lang="en-US" sz="14400" dirty="0"/>
              <a:t>, Chris. </a:t>
            </a:r>
            <a:r>
              <a:rPr lang="en-US" sz="14400" i="1" dirty="0"/>
              <a:t>Exploring Statistics: Tales of Distributions</a:t>
            </a:r>
            <a:r>
              <a:rPr lang="en-US" sz="14400" dirty="0"/>
              <a:t>. 11th ed. Conway: Outcrop, 2016. Print.</a:t>
            </a:r>
          </a:p>
          <a:p>
            <a:pPr marL="0" indent="0" algn="just">
              <a:lnSpc>
                <a:spcPct val="120000"/>
              </a:lnSpc>
              <a:spcBef>
                <a:spcPts val="0"/>
              </a:spcBef>
              <a:buNone/>
            </a:pPr>
            <a:r>
              <a:rPr lang="en-US" sz="14400" dirty="0"/>
              <a:t>[4] Edelstein, David, and Justin </a:t>
            </a:r>
            <a:r>
              <a:rPr lang="en-US" sz="14400" dirty="0" err="1"/>
              <a:t>Scheiber</a:t>
            </a:r>
            <a:r>
              <a:rPr lang="en-US" sz="14400" dirty="0"/>
              <a:t>. "The </a:t>
            </a:r>
            <a:r>
              <a:rPr lang="en-US" sz="14400" dirty="0" err="1"/>
              <a:t>Fnordistan</a:t>
            </a:r>
            <a:r>
              <a:rPr lang="en-US" sz="14400" dirty="0"/>
              <a:t> Department of Software Engineering." </a:t>
            </a:r>
            <a:r>
              <a:rPr lang="en-US" sz="14400" i="1" dirty="0" err="1"/>
              <a:t>JStats</a:t>
            </a:r>
            <a:r>
              <a:rPr lang="en-US" sz="14400" dirty="0"/>
              <a:t>. </a:t>
            </a:r>
            <a:r>
              <a:rPr lang="en-US" sz="14400" dirty="0" err="1"/>
              <a:t>N.p</a:t>
            </a:r>
            <a:r>
              <a:rPr lang="en-US" sz="14400" dirty="0"/>
              <a:t>., </a:t>
            </a:r>
            <a:r>
              <a:rPr lang="en-US" sz="14400" dirty="0" err="1"/>
              <a:t>n.d.</a:t>
            </a:r>
            <a:r>
              <a:rPr lang="en-US" sz="14400" dirty="0"/>
              <a:t> Web. 28 Jan. 2016.</a:t>
            </a:r>
          </a:p>
          <a:p>
            <a:pPr marL="0" indent="0" algn="just">
              <a:lnSpc>
                <a:spcPct val="120000"/>
              </a:lnSpc>
              <a:spcBef>
                <a:spcPts val="0"/>
              </a:spcBef>
              <a:buNone/>
            </a:pPr>
            <a:r>
              <a:rPr lang="en-US" sz="14400" dirty="0"/>
              <a:t>[5] </a:t>
            </a:r>
            <a:r>
              <a:rPr lang="en-US" sz="14400" dirty="0" err="1"/>
              <a:t>Campagne</a:t>
            </a:r>
            <a:r>
              <a:rPr lang="en-US" sz="14400" dirty="0"/>
              <a:t>, Fabien. "</a:t>
            </a:r>
            <a:r>
              <a:rPr lang="en-US" sz="14400" dirty="0" err="1"/>
              <a:t>Campagne</a:t>
            </a:r>
            <a:r>
              <a:rPr lang="en-US" sz="14400" dirty="0"/>
              <a:t> Laboratory." </a:t>
            </a:r>
            <a:r>
              <a:rPr lang="en-US" sz="14400" i="1" dirty="0" err="1"/>
              <a:t>BDVal</a:t>
            </a:r>
            <a:r>
              <a:rPr lang="en-US" sz="14400" i="1" dirty="0"/>
              <a:t> - </a:t>
            </a:r>
            <a:r>
              <a:rPr lang="en-US" sz="14400" i="1" dirty="0" err="1"/>
              <a:t>Campagnelab</a:t>
            </a:r>
            <a:r>
              <a:rPr lang="en-US" sz="14400" dirty="0"/>
              <a:t>. Well Medical College of Cornell University, 4 Aug. 2010. Web. 10 Feb. 2016. </a:t>
            </a:r>
            <a:r>
              <a:rPr lang="en-US" sz="14400" dirty="0" smtClean="0"/>
              <a:t>http</a:t>
            </a:r>
            <a:r>
              <a:rPr lang="en-US" sz="14400" dirty="0"/>
              <a:t>://campagnelab.org/software/bdval</a:t>
            </a:r>
            <a:r>
              <a:rPr lang="en-US" sz="14400" dirty="0" smtClean="0"/>
              <a:t>/.</a:t>
            </a:r>
            <a:endParaRPr lang="en-US" sz="14400" dirty="0"/>
          </a:p>
          <a:p>
            <a:pPr marL="0" indent="0" algn="just">
              <a:lnSpc>
                <a:spcPct val="120000"/>
              </a:lnSpc>
              <a:spcBef>
                <a:spcPts val="0"/>
              </a:spcBef>
              <a:buNone/>
            </a:pPr>
            <a:r>
              <a:rPr lang="en-US" sz="14400" dirty="0"/>
              <a:t>[6] </a:t>
            </a:r>
            <a:r>
              <a:rPr lang="en-US" sz="14400" dirty="0" err="1"/>
              <a:t>Urbanek</a:t>
            </a:r>
            <a:r>
              <a:rPr lang="en-US" sz="14400" dirty="0"/>
              <a:t>, Simon. "Low-Level R to Java Interface." (2016): 1-45. </a:t>
            </a:r>
            <a:r>
              <a:rPr lang="en-US" sz="14400" i="1" dirty="0" err="1"/>
              <a:t>Cran</a:t>
            </a:r>
            <a:r>
              <a:rPr lang="en-US" sz="14400" i="1" dirty="0"/>
              <a:t> R Project</a:t>
            </a:r>
            <a:r>
              <a:rPr lang="en-US" sz="14400" dirty="0"/>
              <a:t>. Web.</a:t>
            </a:r>
          </a:p>
          <a:p>
            <a:pPr marL="0" indent="0" algn="just">
              <a:buNone/>
            </a:pPr>
            <a:endParaRPr lang="en-US" sz="3200" b="1" dirty="0"/>
          </a:p>
        </p:txBody>
      </p:sp>
      <p:graphicFrame>
        <p:nvGraphicFramePr>
          <p:cNvPr id="2" name="Table 1"/>
          <p:cNvGraphicFramePr>
            <a:graphicFrameLocks noGrp="1"/>
          </p:cNvGraphicFramePr>
          <p:nvPr>
            <p:extLst>
              <p:ext uri="{D42A27DB-BD31-4B8C-83A1-F6EECF244321}">
                <p14:modId xmlns:p14="http://schemas.microsoft.com/office/powerpoint/2010/main" val="1444205699"/>
              </p:ext>
            </p:extLst>
          </p:nvPr>
        </p:nvGraphicFramePr>
        <p:xfrm>
          <a:off x="29958827" y="22449375"/>
          <a:ext cx="12242216" cy="3506742"/>
        </p:xfrm>
        <a:graphic>
          <a:graphicData uri="http://schemas.openxmlformats.org/drawingml/2006/table">
            <a:tbl>
              <a:tblPr>
                <a:tableStyleId>{3B4B98B0-60AC-42C2-AFA5-B58CD77FA1E5}</a:tableStyleId>
              </a:tblPr>
              <a:tblGrid>
                <a:gridCol w="2905711"/>
                <a:gridCol w="2117558"/>
                <a:gridCol w="2422357"/>
                <a:gridCol w="2310064"/>
                <a:gridCol w="2486526"/>
              </a:tblGrid>
              <a:tr h="689140">
                <a:tc>
                  <a:txBody>
                    <a:bodyPr/>
                    <a:lstStyle/>
                    <a:p>
                      <a:pPr algn="l" fontAlgn="b"/>
                      <a:r>
                        <a:rPr lang="en-US" sz="3200" b="1" u="none" strike="noStrike" dirty="0">
                          <a:effectLst/>
                        </a:rPr>
                        <a:t>T-test </a:t>
                      </a:r>
                      <a:r>
                        <a:rPr lang="en-US" sz="3200" b="1" u="none" strike="noStrike" dirty="0" smtClean="0">
                          <a:effectLst/>
                        </a:rPr>
                        <a:t>Results </a:t>
                      </a:r>
                    </a:p>
                    <a:p>
                      <a:pPr algn="l" fontAlgn="b"/>
                      <a:r>
                        <a:rPr lang="en-US" sz="3200" b="1" u="none" strike="noStrike" dirty="0" smtClean="0">
                          <a:effectLst/>
                        </a:rPr>
                        <a:t>(R vs. Java)</a:t>
                      </a:r>
                      <a:endParaRPr lang="en-US" sz="3200" b="1" i="0" u="none" strike="noStrike" dirty="0">
                        <a:solidFill>
                          <a:srgbClr val="FFFFFF"/>
                        </a:solidFill>
                        <a:effectLst/>
                        <a:latin typeface="Calibri" panose="020F0502020204030204" pitchFamily="34" charset="0"/>
                      </a:endParaRPr>
                    </a:p>
                  </a:txBody>
                  <a:tcPr marL="15497" marR="15497" marT="15497" marB="0" anchor="ctr">
                    <a:solidFill>
                      <a:schemeClr val="tx1">
                        <a:lumMod val="25000"/>
                        <a:lumOff val="75000"/>
                      </a:schemeClr>
                    </a:solidFill>
                  </a:tcPr>
                </a:tc>
                <a:tc>
                  <a:txBody>
                    <a:bodyPr/>
                    <a:lstStyle/>
                    <a:p>
                      <a:pPr algn="ctr" fontAlgn="b"/>
                      <a:r>
                        <a:rPr lang="en-US" sz="3200" b="1" u="none" strike="noStrike" dirty="0">
                          <a:effectLst/>
                        </a:rPr>
                        <a:t>Mean</a:t>
                      </a:r>
                      <a:endParaRPr lang="en-US" sz="3200" b="1" i="0" u="none" strike="noStrike" dirty="0">
                        <a:solidFill>
                          <a:srgbClr val="FFFFFF"/>
                        </a:solidFill>
                        <a:effectLst/>
                        <a:latin typeface="Calibri" panose="020F0502020204030204" pitchFamily="34" charset="0"/>
                      </a:endParaRPr>
                    </a:p>
                  </a:txBody>
                  <a:tcPr marL="15497" marR="15497" marT="15497" marB="0" anchor="ctr">
                    <a:solidFill>
                      <a:schemeClr val="tx1">
                        <a:lumMod val="25000"/>
                        <a:lumOff val="75000"/>
                      </a:schemeClr>
                    </a:solidFill>
                  </a:tcPr>
                </a:tc>
                <a:tc>
                  <a:txBody>
                    <a:bodyPr/>
                    <a:lstStyle/>
                    <a:p>
                      <a:pPr algn="ctr" fontAlgn="b"/>
                      <a:r>
                        <a:rPr lang="en-US" sz="3200" b="1" u="none" strike="noStrike" dirty="0">
                          <a:effectLst/>
                        </a:rPr>
                        <a:t>Std</a:t>
                      </a:r>
                      <a:r>
                        <a:rPr lang="en-US" sz="3200" b="1" u="none" strike="noStrike" dirty="0" smtClean="0">
                          <a:effectLst/>
                        </a:rPr>
                        <a:t>. Deviation</a:t>
                      </a:r>
                      <a:endParaRPr lang="en-US" sz="3200" b="1" i="0" u="none" strike="noStrike" dirty="0">
                        <a:solidFill>
                          <a:srgbClr val="FFFFFF"/>
                        </a:solidFill>
                        <a:effectLst/>
                        <a:latin typeface="Calibri" panose="020F0502020204030204" pitchFamily="34" charset="0"/>
                      </a:endParaRPr>
                    </a:p>
                  </a:txBody>
                  <a:tcPr marL="15497" marR="15497" marT="15497" marB="0" anchor="ctr">
                    <a:solidFill>
                      <a:schemeClr val="tx1">
                        <a:lumMod val="25000"/>
                        <a:lumOff val="75000"/>
                      </a:schemeClr>
                    </a:solidFill>
                  </a:tcPr>
                </a:tc>
                <a:tc>
                  <a:txBody>
                    <a:bodyPr/>
                    <a:lstStyle/>
                    <a:p>
                      <a:pPr algn="ctr" fontAlgn="b"/>
                      <a:r>
                        <a:rPr lang="en-US" sz="3200" b="1" u="none" strike="noStrike" dirty="0">
                          <a:effectLst/>
                        </a:rPr>
                        <a:t>Std. Error Mean</a:t>
                      </a:r>
                      <a:endParaRPr lang="en-US" sz="3200" b="1" i="0" u="none" strike="noStrike" dirty="0">
                        <a:solidFill>
                          <a:srgbClr val="FFFFFF"/>
                        </a:solidFill>
                        <a:effectLst/>
                        <a:latin typeface="Calibri" panose="020F0502020204030204" pitchFamily="34" charset="0"/>
                      </a:endParaRPr>
                    </a:p>
                  </a:txBody>
                  <a:tcPr marL="15497" marR="15497" marT="15497" marB="0" anchor="ctr">
                    <a:solidFill>
                      <a:schemeClr val="tx1">
                        <a:lumMod val="25000"/>
                        <a:lumOff val="75000"/>
                      </a:schemeClr>
                    </a:solidFill>
                  </a:tcPr>
                </a:tc>
                <a:tc>
                  <a:txBody>
                    <a:bodyPr/>
                    <a:lstStyle/>
                    <a:p>
                      <a:pPr algn="ctr" fontAlgn="b"/>
                      <a:r>
                        <a:rPr lang="en-US" sz="3200" b="1" u="none" strike="noStrike" dirty="0">
                          <a:effectLst/>
                        </a:rPr>
                        <a:t>Sig (2-tailed)</a:t>
                      </a:r>
                      <a:endParaRPr lang="en-US" sz="3200" b="1" i="0" u="none" strike="noStrike" dirty="0">
                        <a:solidFill>
                          <a:srgbClr val="FFFFFF"/>
                        </a:solidFill>
                        <a:effectLst/>
                        <a:latin typeface="Calibri" panose="020F0502020204030204" pitchFamily="34" charset="0"/>
                      </a:endParaRPr>
                    </a:p>
                  </a:txBody>
                  <a:tcPr marL="15497" marR="15497" marT="15497" marB="0" anchor="ctr">
                    <a:solidFill>
                      <a:schemeClr val="tx1">
                        <a:lumMod val="25000"/>
                        <a:lumOff val="75000"/>
                      </a:schemeClr>
                    </a:solidFill>
                  </a:tcPr>
                </a:tc>
              </a:tr>
              <a:tr h="295939">
                <a:tc>
                  <a:txBody>
                    <a:bodyPr/>
                    <a:lstStyle/>
                    <a:p>
                      <a:pPr algn="l" fontAlgn="b"/>
                      <a:r>
                        <a:rPr lang="en-US" sz="3200" u="none" strike="noStrike" dirty="0" smtClean="0">
                          <a:effectLst/>
                        </a:rPr>
                        <a:t>Background</a:t>
                      </a:r>
                      <a:endParaRPr lang="en-US" sz="3200" b="0" i="0" u="none" strike="noStrike" dirty="0">
                        <a:solidFill>
                          <a:srgbClr val="000000"/>
                        </a:solidFill>
                        <a:effectLst/>
                        <a:latin typeface="Calibri" panose="020F0502020204030204" pitchFamily="34" charset="0"/>
                      </a:endParaRPr>
                    </a:p>
                  </a:txBody>
                  <a:tcPr marL="15497" marR="15497" marT="15497" marB="0" anchor="b"/>
                </a:tc>
                <a:tc>
                  <a:txBody>
                    <a:bodyPr/>
                    <a:lstStyle/>
                    <a:p>
                      <a:pPr algn="ctr" fontAlgn="b"/>
                      <a:r>
                        <a:rPr lang="en-US" sz="3200" u="none" strike="noStrike" dirty="0">
                          <a:effectLst/>
                        </a:rPr>
                        <a:t>0</a:t>
                      </a:r>
                      <a:endParaRPr lang="en-US" sz="3200" b="0" i="0" u="none" strike="noStrike" dirty="0">
                        <a:solidFill>
                          <a:srgbClr val="000000"/>
                        </a:solidFill>
                        <a:effectLst/>
                        <a:latin typeface="Calibri" panose="020F0502020204030204" pitchFamily="34" charset="0"/>
                      </a:endParaRPr>
                    </a:p>
                  </a:txBody>
                  <a:tcPr marL="15497" marR="15497" marT="15497" marB="0" anchor="b"/>
                </a:tc>
                <a:tc>
                  <a:txBody>
                    <a:bodyPr/>
                    <a:lstStyle/>
                    <a:p>
                      <a:pPr algn="ctr" fontAlgn="b"/>
                      <a:r>
                        <a:rPr lang="en-US" sz="3200" u="none" strike="noStrike" dirty="0">
                          <a:effectLst/>
                        </a:rPr>
                        <a:t>0</a:t>
                      </a:r>
                      <a:endParaRPr lang="en-US" sz="3200" b="0" i="0" u="none" strike="noStrike" dirty="0">
                        <a:solidFill>
                          <a:srgbClr val="000000"/>
                        </a:solidFill>
                        <a:effectLst/>
                        <a:latin typeface="Calibri" panose="020F0502020204030204" pitchFamily="34" charset="0"/>
                      </a:endParaRPr>
                    </a:p>
                  </a:txBody>
                  <a:tcPr marL="15497" marR="15497" marT="15497" marB="0" anchor="b"/>
                </a:tc>
                <a:tc>
                  <a:txBody>
                    <a:bodyPr/>
                    <a:lstStyle/>
                    <a:p>
                      <a:pPr algn="ctr" fontAlgn="b"/>
                      <a:r>
                        <a:rPr lang="en-US" sz="3200" u="none" strike="noStrike" dirty="0">
                          <a:effectLst/>
                        </a:rPr>
                        <a:t>0</a:t>
                      </a:r>
                      <a:endParaRPr lang="en-US" sz="3200" b="0" i="0" u="none" strike="noStrike" dirty="0">
                        <a:solidFill>
                          <a:srgbClr val="000000"/>
                        </a:solidFill>
                        <a:effectLst/>
                        <a:latin typeface="Calibri" panose="020F0502020204030204" pitchFamily="34" charset="0"/>
                      </a:endParaRPr>
                    </a:p>
                  </a:txBody>
                  <a:tcPr marL="15497" marR="15497" marT="15497" marB="0" anchor="b"/>
                </a:tc>
                <a:tc>
                  <a:txBody>
                    <a:bodyPr/>
                    <a:lstStyle/>
                    <a:p>
                      <a:pPr algn="ctr" fontAlgn="b"/>
                      <a:r>
                        <a:rPr lang="en-US" sz="3200" u="none" strike="noStrike" dirty="0">
                          <a:effectLst/>
                        </a:rPr>
                        <a:t>0</a:t>
                      </a:r>
                      <a:endParaRPr lang="en-US" sz="3200" b="0" i="0" u="none" strike="noStrike" dirty="0">
                        <a:solidFill>
                          <a:srgbClr val="000000"/>
                        </a:solidFill>
                        <a:effectLst/>
                        <a:latin typeface="Calibri" panose="020F0502020204030204" pitchFamily="34" charset="0"/>
                      </a:endParaRPr>
                    </a:p>
                  </a:txBody>
                  <a:tcPr marL="15497" marR="15497" marT="15497" marB="0" anchor="b"/>
                </a:tc>
              </a:tr>
              <a:tr h="295939">
                <a:tc>
                  <a:txBody>
                    <a:bodyPr/>
                    <a:lstStyle/>
                    <a:p>
                      <a:pPr algn="l" fontAlgn="b"/>
                      <a:r>
                        <a:rPr lang="en-US" sz="3200" u="none" strike="noStrike" dirty="0" smtClean="0">
                          <a:effectLst/>
                        </a:rPr>
                        <a:t>Limited</a:t>
                      </a:r>
                      <a:endParaRPr lang="en-US" sz="3200" b="0" i="0" u="none" strike="noStrike" dirty="0">
                        <a:solidFill>
                          <a:srgbClr val="000000"/>
                        </a:solidFill>
                        <a:effectLst/>
                        <a:latin typeface="Calibri" panose="020F0502020204030204" pitchFamily="34" charset="0"/>
                      </a:endParaRPr>
                    </a:p>
                  </a:txBody>
                  <a:tcPr marL="15497" marR="15497" marT="15497" marB="0" anchor="b"/>
                </a:tc>
                <a:tc>
                  <a:txBody>
                    <a:bodyPr/>
                    <a:lstStyle/>
                    <a:p>
                      <a:pPr algn="ctr" fontAlgn="b"/>
                      <a:r>
                        <a:rPr lang="en-US" sz="3200" u="none" strike="noStrike">
                          <a:effectLst/>
                        </a:rPr>
                        <a:t>-0.00329</a:t>
                      </a:r>
                      <a:endParaRPr lang="en-US" sz="3200" b="0" i="0" u="none" strike="noStrike">
                        <a:solidFill>
                          <a:srgbClr val="000000"/>
                        </a:solidFill>
                        <a:effectLst/>
                        <a:latin typeface="Calibri" panose="020F0502020204030204" pitchFamily="34" charset="0"/>
                      </a:endParaRPr>
                    </a:p>
                  </a:txBody>
                  <a:tcPr marL="15497" marR="15497" marT="15497" marB="0" anchor="b"/>
                </a:tc>
                <a:tc>
                  <a:txBody>
                    <a:bodyPr/>
                    <a:lstStyle/>
                    <a:p>
                      <a:pPr algn="ctr" fontAlgn="b"/>
                      <a:r>
                        <a:rPr lang="en-US" sz="3200" u="none" strike="noStrike">
                          <a:effectLst/>
                        </a:rPr>
                        <a:t>0.00677</a:t>
                      </a:r>
                      <a:endParaRPr lang="en-US" sz="3200" b="0" i="0" u="none" strike="noStrike">
                        <a:solidFill>
                          <a:srgbClr val="000000"/>
                        </a:solidFill>
                        <a:effectLst/>
                        <a:latin typeface="Calibri" panose="020F0502020204030204" pitchFamily="34" charset="0"/>
                      </a:endParaRPr>
                    </a:p>
                  </a:txBody>
                  <a:tcPr marL="15497" marR="15497" marT="15497" marB="0" anchor="b"/>
                </a:tc>
                <a:tc>
                  <a:txBody>
                    <a:bodyPr/>
                    <a:lstStyle/>
                    <a:p>
                      <a:pPr algn="ctr" fontAlgn="b"/>
                      <a:r>
                        <a:rPr lang="en-US" sz="3200" u="none" strike="noStrike">
                          <a:effectLst/>
                        </a:rPr>
                        <a:t>0.0093</a:t>
                      </a:r>
                      <a:endParaRPr lang="en-US" sz="3200" b="0" i="0" u="none" strike="noStrike">
                        <a:solidFill>
                          <a:srgbClr val="000000"/>
                        </a:solidFill>
                        <a:effectLst/>
                        <a:latin typeface="Calibri" panose="020F0502020204030204" pitchFamily="34" charset="0"/>
                      </a:endParaRPr>
                    </a:p>
                  </a:txBody>
                  <a:tcPr marL="15497" marR="15497" marT="15497" marB="0" anchor="b"/>
                </a:tc>
                <a:tc>
                  <a:txBody>
                    <a:bodyPr/>
                    <a:lstStyle/>
                    <a:p>
                      <a:pPr algn="ctr" fontAlgn="b"/>
                      <a:r>
                        <a:rPr lang="en-US" sz="3200" u="none" strike="noStrike">
                          <a:effectLst/>
                        </a:rPr>
                        <a:t>0.001</a:t>
                      </a:r>
                      <a:endParaRPr lang="en-US" sz="3200" b="0" i="0" u="none" strike="noStrike">
                        <a:solidFill>
                          <a:srgbClr val="000000"/>
                        </a:solidFill>
                        <a:effectLst/>
                        <a:latin typeface="Calibri" panose="020F0502020204030204" pitchFamily="34" charset="0"/>
                      </a:endParaRPr>
                    </a:p>
                  </a:txBody>
                  <a:tcPr marL="15497" marR="15497" marT="15497" marB="0" anchor="b"/>
                </a:tc>
              </a:tr>
              <a:tr h="295939">
                <a:tc>
                  <a:txBody>
                    <a:bodyPr/>
                    <a:lstStyle/>
                    <a:p>
                      <a:pPr algn="l" fontAlgn="b"/>
                      <a:r>
                        <a:rPr lang="en-US" sz="3200" u="none" strike="noStrike" dirty="0" smtClean="0">
                          <a:effectLst/>
                        </a:rPr>
                        <a:t>Extensive</a:t>
                      </a:r>
                      <a:endParaRPr lang="en-US" sz="3200" b="0" i="0" u="none" strike="noStrike" dirty="0">
                        <a:solidFill>
                          <a:srgbClr val="000000"/>
                        </a:solidFill>
                        <a:effectLst/>
                        <a:latin typeface="Calibri" panose="020F0502020204030204" pitchFamily="34" charset="0"/>
                      </a:endParaRPr>
                    </a:p>
                  </a:txBody>
                  <a:tcPr marL="15497" marR="15497" marT="15497" marB="0" anchor="b"/>
                </a:tc>
                <a:tc>
                  <a:txBody>
                    <a:bodyPr/>
                    <a:lstStyle/>
                    <a:p>
                      <a:pPr algn="ctr" fontAlgn="b"/>
                      <a:r>
                        <a:rPr lang="en-US" sz="3200" u="none" strike="noStrike" dirty="0">
                          <a:effectLst/>
                        </a:rPr>
                        <a:t>-0.00473</a:t>
                      </a:r>
                      <a:endParaRPr lang="en-US" sz="3200" b="0" i="0" u="none" strike="noStrike" dirty="0">
                        <a:solidFill>
                          <a:srgbClr val="000000"/>
                        </a:solidFill>
                        <a:effectLst/>
                        <a:latin typeface="Calibri" panose="020F0502020204030204" pitchFamily="34" charset="0"/>
                      </a:endParaRPr>
                    </a:p>
                  </a:txBody>
                  <a:tcPr marL="15497" marR="15497" marT="15497" marB="0" anchor="b"/>
                </a:tc>
                <a:tc>
                  <a:txBody>
                    <a:bodyPr/>
                    <a:lstStyle/>
                    <a:p>
                      <a:pPr algn="ctr" fontAlgn="b"/>
                      <a:r>
                        <a:rPr lang="en-US" sz="3200" u="none" strike="noStrike">
                          <a:effectLst/>
                        </a:rPr>
                        <a:t>0.01251</a:t>
                      </a:r>
                      <a:endParaRPr lang="en-US" sz="3200" b="0" i="0" u="none" strike="noStrike">
                        <a:solidFill>
                          <a:srgbClr val="000000"/>
                        </a:solidFill>
                        <a:effectLst/>
                        <a:latin typeface="Calibri" panose="020F0502020204030204" pitchFamily="34" charset="0"/>
                      </a:endParaRPr>
                    </a:p>
                  </a:txBody>
                  <a:tcPr marL="15497" marR="15497" marT="15497" marB="0" anchor="b"/>
                </a:tc>
                <a:tc>
                  <a:txBody>
                    <a:bodyPr/>
                    <a:lstStyle/>
                    <a:p>
                      <a:pPr algn="ctr" fontAlgn="b"/>
                      <a:r>
                        <a:rPr lang="en-US" sz="3200" u="none" strike="noStrike">
                          <a:effectLst/>
                        </a:rPr>
                        <a:t>0.00193</a:t>
                      </a:r>
                      <a:endParaRPr lang="en-US" sz="3200" b="0" i="0" u="none" strike="noStrike">
                        <a:solidFill>
                          <a:srgbClr val="000000"/>
                        </a:solidFill>
                        <a:effectLst/>
                        <a:latin typeface="Calibri" panose="020F0502020204030204" pitchFamily="34" charset="0"/>
                      </a:endParaRPr>
                    </a:p>
                  </a:txBody>
                  <a:tcPr marL="15497" marR="15497" marT="15497" marB="0" anchor="b"/>
                </a:tc>
                <a:tc>
                  <a:txBody>
                    <a:bodyPr/>
                    <a:lstStyle/>
                    <a:p>
                      <a:pPr algn="ctr" fontAlgn="b"/>
                      <a:r>
                        <a:rPr lang="en-US" sz="3200" u="none" strike="noStrike">
                          <a:effectLst/>
                        </a:rPr>
                        <a:t>0.019</a:t>
                      </a:r>
                      <a:endParaRPr lang="en-US" sz="3200" b="0" i="0" u="none" strike="noStrike">
                        <a:solidFill>
                          <a:srgbClr val="000000"/>
                        </a:solidFill>
                        <a:effectLst/>
                        <a:latin typeface="Calibri" panose="020F0502020204030204" pitchFamily="34" charset="0"/>
                      </a:endParaRPr>
                    </a:p>
                  </a:txBody>
                  <a:tcPr marL="15497" marR="15497" marT="15497" marB="0" anchor="b"/>
                </a:tc>
              </a:tr>
              <a:tr h="295939">
                <a:tc>
                  <a:txBody>
                    <a:bodyPr/>
                    <a:lstStyle/>
                    <a:p>
                      <a:pPr algn="l" fontAlgn="b"/>
                      <a:r>
                        <a:rPr lang="en-US" sz="3200" u="none" strike="noStrike" dirty="0" smtClean="0">
                          <a:effectLst/>
                        </a:rPr>
                        <a:t>QOL</a:t>
                      </a:r>
                      <a:endParaRPr lang="en-US" sz="3200" b="0" i="0" u="none" strike="noStrike" dirty="0">
                        <a:solidFill>
                          <a:srgbClr val="000000"/>
                        </a:solidFill>
                        <a:effectLst/>
                        <a:latin typeface="Calibri" panose="020F0502020204030204" pitchFamily="34" charset="0"/>
                      </a:endParaRPr>
                    </a:p>
                  </a:txBody>
                  <a:tcPr marL="15497" marR="15497" marT="15497" marB="0" anchor="b"/>
                </a:tc>
                <a:tc>
                  <a:txBody>
                    <a:bodyPr/>
                    <a:lstStyle/>
                    <a:p>
                      <a:pPr algn="ctr" fontAlgn="b"/>
                      <a:r>
                        <a:rPr lang="en-US" sz="3200" u="none" strike="noStrike">
                          <a:effectLst/>
                        </a:rPr>
                        <a:t>-0.00902</a:t>
                      </a:r>
                      <a:endParaRPr lang="en-US" sz="3200" b="0" i="0" u="none" strike="noStrike">
                        <a:solidFill>
                          <a:srgbClr val="000000"/>
                        </a:solidFill>
                        <a:effectLst/>
                        <a:latin typeface="Calibri" panose="020F0502020204030204" pitchFamily="34" charset="0"/>
                      </a:endParaRPr>
                    </a:p>
                  </a:txBody>
                  <a:tcPr marL="15497" marR="15497" marT="15497" marB="0" anchor="b"/>
                </a:tc>
                <a:tc>
                  <a:txBody>
                    <a:bodyPr/>
                    <a:lstStyle/>
                    <a:p>
                      <a:pPr algn="ctr" fontAlgn="b"/>
                      <a:r>
                        <a:rPr lang="en-US" sz="3200" u="none" strike="noStrike">
                          <a:effectLst/>
                        </a:rPr>
                        <a:t>0.00537</a:t>
                      </a:r>
                      <a:endParaRPr lang="en-US" sz="3200" b="0" i="0" u="none" strike="noStrike">
                        <a:solidFill>
                          <a:srgbClr val="000000"/>
                        </a:solidFill>
                        <a:effectLst/>
                        <a:latin typeface="Calibri" panose="020F0502020204030204" pitchFamily="34" charset="0"/>
                      </a:endParaRPr>
                    </a:p>
                  </a:txBody>
                  <a:tcPr marL="15497" marR="15497" marT="15497" marB="0" anchor="b"/>
                </a:tc>
                <a:tc>
                  <a:txBody>
                    <a:bodyPr/>
                    <a:lstStyle/>
                    <a:p>
                      <a:pPr algn="ctr" fontAlgn="b"/>
                      <a:r>
                        <a:rPr lang="en-US" sz="3200" u="none" strike="noStrike">
                          <a:effectLst/>
                        </a:rPr>
                        <a:t>0.00069</a:t>
                      </a:r>
                      <a:endParaRPr lang="en-US" sz="3200" b="0" i="0" u="none" strike="noStrike">
                        <a:solidFill>
                          <a:srgbClr val="000000"/>
                        </a:solidFill>
                        <a:effectLst/>
                        <a:latin typeface="Calibri" panose="020F0502020204030204" pitchFamily="34" charset="0"/>
                      </a:endParaRPr>
                    </a:p>
                  </a:txBody>
                  <a:tcPr marL="15497" marR="15497" marT="15497" marB="0" anchor="b"/>
                </a:tc>
                <a:tc>
                  <a:txBody>
                    <a:bodyPr/>
                    <a:lstStyle/>
                    <a:p>
                      <a:pPr algn="ctr" fontAlgn="b"/>
                      <a:r>
                        <a:rPr lang="en-US" sz="3200" u="none" strike="noStrike">
                          <a:effectLst/>
                        </a:rPr>
                        <a:t>0</a:t>
                      </a:r>
                      <a:endParaRPr lang="en-US" sz="3200" b="0" i="0" u="none" strike="noStrike">
                        <a:solidFill>
                          <a:srgbClr val="000000"/>
                        </a:solidFill>
                        <a:effectLst/>
                        <a:latin typeface="Calibri" panose="020F0502020204030204" pitchFamily="34" charset="0"/>
                      </a:endParaRPr>
                    </a:p>
                  </a:txBody>
                  <a:tcPr marL="15497" marR="15497" marT="15497" marB="0" anchor="b"/>
                </a:tc>
              </a:tr>
              <a:tr h="295939">
                <a:tc>
                  <a:txBody>
                    <a:bodyPr/>
                    <a:lstStyle/>
                    <a:p>
                      <a:pPr algn="l" fontAlgn="b"/>
                      <a:r>
                        <a:rPr lang="en-US" sz="3200" u="none" strike="noStrike" dirty="0" smtClean="0">
                          <a:effectLst/>
                        </a:rPr>
                        <a:t>Recurrence</a:t>
                      </a:r>
                      <a:endParaRPr lang="en-US" sz="3200" b="0" i="0" u="none" strike="noStrike" dirty="0">
                        <a:solidFill>
                          <a:srgbClr val="000000"/>
                        </a:solidFill>
                        <a:effectLst/>
                        <a:latin typeface="Calibri" panose="020F0502020204030204" pitchFamily="34" charset="0"/>
                      </a:endParaRPr>
                    </a:p>
                  </a:txBody>
                  <a:tcPr marL="15497" marR="15497" marT="15497" marB="0" anchor="b"/>
                </a:tc>
                <a:tc>
                  <a:txBody>
                    <a:bodyPr/>
                    <a:lstStyle/>
                    <a:p>
                      <a:pPr algn="ctr" fontAlgn="b"/>
                      <a:r>
                        <a:rPr lang="en-US" sz="3200" u="none" strike="noStrike" dirty="0">
                          <a:effectLst/>
                        </a:rPr>
                        <a:t>-0.00386</a:t>
                      </a:r>
                      <a:endParaRPr lang="en-US" sz="3200" b="0" i="0" u="none" strike="noStrike" dirty="0">
                        <a:solidFill>
                          <a:srgbClr val="000000"/>
                        </a:solidFill>
                        <a:effectLst/>
                        <a:latin typeface="Calibri" panose="020F0502020204030204" pitchFamily="34" charset="0"/>
                      </a:endParaRPr>
                    </a:p>
                  </a:txBody>
                  <a:tcPr marL="15497" marR="15497" marT="15497" marB="0" anchor="b"/>
                </a:tc>
                <a:tc>
                  <a:txBody>
                    <a:bodyPr/>
                    <a:lstStyle/>
                    <a:p>
                      <a:pPr algn="ctr" fontAlgn="b"/>
                      <a:r>
                        <a:rPr lang="en-US" sz="3200" u="none" strike="noStrike" dirty="0">
                          <a:effectLst/>
                        </a:rPr>
                        <a:t>0.00981</a:t>
                      </a:r>
                      <a:endParaRPr lang="en-US" sz="3200" b="0" i="0" u="none" strike="noStrike" dirty="0">
                        <a:solidFill>
                          <a:srgbClr val="000000"/>
                        </a:solidFill>
                        <a:effectLst/>
                        <a:latin typeface="Calibri" panose="020F0502020204030204" pitchFamily="34" charset="0"/>
                      </a:endParaRPr>
                    </a:p>
                  </a:txBody>
                  <a:tcPr marL="15497" marR="15497" marT="15497" marB="0" anchor="b"/>
                </a:tc>
                <a:tc>
                  <a:txBody>
                    <a:bodyPr/>
                    <a:lstStyle/>
                    <a:p>
                      <a:pPr algn="ctr" fontAlgn="b"/>
                      <a:r>
                        <a:rPr lang="en-US" sz="3200" u="none" strike="noStrike" dirty="0">
                          <a:effectLst/>
                        </a:rPr>
                        <a:t>0.00149</a:t>
                      </a:r>
                      <a:endParaRPr lang="en-US" sz="3200" b="0" i="0" u="none" strike="noStrike" dirty="0">
                        <a:solidFill>
                          <a:srgbClr val="000000"/>
                        </a:solidFill>
                        <a:effectLst/>
                        <a:latin typeface="Calibri" panose="020F0502020204030204" pitchFamily="34" charset="0"/>
                      </a:endParaRPr>
                    </a:p>
                  </a:txBody>
                  <a:tcPr marL="15497" marR="15497" marT="15497" marB="0" anchor="b"/>
                </a:tc>
                <a:tc>
                  <a:txBody>
                    <a:bodyPr/>
                    <a:lstStyle/>
                    <a:p>
                      <a:pPr algn="ctr" fontAlgn="b"/>
                      <a:r>
                        <a:rPr lang="en-US" sz="3200" u="none" strike="noStrike" dirty="0">
                          <a:effectLst/>
                        </a:rPr>
                        <a:t>0.014</a:t>
                      </a:r>
                      <a:endParaRPr lang="en-US" sz="3200" b="0" i="0" u="none" strike="noStrike" dirty="0">
                        <a:solidFill>
                          <a:srgbClr val="000000"/>
                        </a:solidFill>
                        <a:effectLst/>
                        <a:latin typeface="Calibri" panose="020F0502020204030204" pitchFamily="34" charset="0"/>
                      </a:endParaRPr>
                    </a:p>
                  </a:txBody>
                  <a:tcPr marL="15497" marR="15497" marT="15497" marB="0" anchor="b"/>
                </a:tc>
              </a:tr>
            </a:tbl>
          </a:graphicData>
        </a:graphic>
      </p:graphicFrame>
      <p:graphicFrame>
        <p:nvGraphicFramePr>
          <p:cNvPr id="30" name="Chart 29"/>
          <p:cNvGraphicFramePr>
            <a:graphicFrameLocks/>
          </p:cNvGraphicFramePr>
          <p:nvPr>
            <p:extLst>
              <p:ext uri="{D42A27DB-BD31-4B8C-83A1-F6EECF244321}">
                <p14:modId xmlns:p14="http://schemas.microsoft.com/office/powerpoint/2010/main" val="3009222739"/>
              </p:ext>
            </p:extLst>
          </p:nvPr>
        </p:nvGraphicFramePr>
        <p:xfrm>
          <a:off x="14961919" y="17748917"/>
          <a:ext cx="6399950" cy="410143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1" name="Chart 30"/>
          <p:cNvGraphicFramePr>
            <a:graphicFrameLocks/>
          </p:cNvGraphicFramePr>
          <p:nvPr>
            <p:extLst>
              <p:ext uri="{D42A27DB-BD31-4B8C-83A1-F6EECF244321}">
                <p14:modId xmlns:p14="http://schemas.microsoft.com/office/powerpoint/2010/main" val="2107310256"/>
              </p:ext>
            </p:extLst>
          </p:nvPr>
        </p:nvGraphicFramePr>
        <p:xfrm>
          <a:off x="22165997" y="17460159"/>
          <a:ext cx="6828191" cy="4096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2" name="Chart 31"/>
          <p:cNvGraphicFramePr>
            <a:graphicFrameLocks/>
          </p:cNvGraphicFramePr>
          <p:nvPr>
            <p:extLst>
              <p:ext uri="{D42A27DB-BD31-4B8C-83A1-F6EECF244321}">
                <p14:modId xmlns:p14="http://schemas.microsoft.com/office/powerpoint/2010/main" val="1216225640"/>
              </p:ext>
            </p:extLst>
          </p:nvPr>
        </p:nvGraphicFramePr>
        <p:xfrm>
          <a:off x="14882515" y="22416248"/>
          <a:ext cx="6833633" cy="447245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3" name="Chart 32"/>
          <p:cNvGraphicFramePr>
            <a:graphicFrameLocks/>
          </p:cNvGraphicFramePr>
          <p:nvPr>
            <p:extLst>
              <p:ext uri="{D42A27DB-BD31-4B8C-83A1-F6EECF244321}">
                <p14:modId xmlns:p14="http://schemas.microsoft.com/office/powerpoint/2010/main" val="2195678866"/>
              </p:ext>
            </p:extLst>
          </p:nvPr>
        </p:nvGraphicFramePr>
        <p:xfrm>
          <a:off x="22132661" y="22416248"/>
          <a:ext cx="6811786" cy="4397639"/>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4" name="Chart 33"/>
          <p:cNvGraphicFramePr>
            <a:graphicFrameLocks/>
          </p:cNvGraphicFramePr>
          <p:nvPr>
            <p:extLst>
              <p:ext uri="{D42A27DB-BD31-4B8C-83A1-F6EECF244321}">
                <p14:modId xmlns:p14="http://schemas.microsoft.com/office/powerpoint/2010/main" val="3617053144"/>
              </p:ext>
            </p:extLst>
          </p:nvPr>
        </p:nvGraphicFramePr>
        <p:xfrm>
          <a:off x="14882515" y="27454601"/>
          <a:ext cx="6833633" cy="4100180"/>
        </p:xfrm>
        <a:graphic>
          <a:graphicData uri="http://schemas.openxmlformats.org/drawingml/2006/chart">
            <c:chart xmlns:c="http://schemas.openxmlformats.org/drawingml/2006/chart" xmlns:r="http://schemas.openxmlformats.org/officeDocument/2006/relationships" r:id="rId9"/>
          </a:graphicData>
        </a:graphic>
      </p:graphicFrame>
      <p:sp>
        <p:nvSpPr>
          <p:cNvPr id="35" name="Text Placeholder 17"/>
          <p:cNvSpPr>
            <a:spLocks noGrp="1"/>
          </p:cNvSpPr>
          <p:nvPr>
            <p:ph type="body" sz="quarter" idx="31"/>
          </p:nvPr>
        </p:nvSpPr>
        <p:spPr>
          <a:xfrm>
            <a:off x="29462059" y="6561580"/>
            <a:ext cx="12801600" cy="1219200"/>
          </a:xfrm>
          <a:solidFill>
            <a:srgbClr val="7030A0"/>
          </a:solidFill>
        </p:spPr>
        <p:txBody>
          <a:bodyPr/>
          <a:lstStyle/>
          <a:p>
            <a:r>
              <a:rPr lang="en-US" sz="5400" dirty="0" smtClean="0"/>
              <a:t>Software Design</a:t>
            </a:r>
            <a:endParaRPr lang="en-US" sz="5400" dirty="0"/>
          </a:p>
        </p:txBody>
      </p:sp>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425814" y="8168737"/>
            <a:ext cx="13194907" cy="9923220"/>
          </a:xfrm>
          <a:prstGeom prst="rect">
            <a:avLst/>
          </a:prstGeom>
        </p:spPr>
      </p:pic>
    </p:spTree>
    <p:extLst>
      <p:ext uri="{BB962C8B-B14F-4D97-AF65-F5344CB8AC3E}">
        <p14:creationId xmlns:p14="http://schemas.microsoft.com/office/powerpoint/2010/main" val="37821728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TotalTime>
  <Words>349</Words>
  <Application>Microsoft Office PowerPoint</Application>
  <PresentationFormat>Custom</PresentationFormat>
  <Paragraphs>70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Java Implementation of Cox Proportional Hazard Model</vt:lpstr>
    </vt:vector>
  </TitlesOfParts>
  <Company>Winona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Web-based Software Predicting Lung Cancer  Treatment Outcomes</dc:title>
  <dc:creator>Martin, Nathan B</dc:creator>
  <cp:lastModifiedBy>Zhang, Mingrui</cp:lastModifiedBy>
  <cp:revision>20</cp:revision>
  <dcterms:created xsi:type="dcterms:W3CDTF">2016-04-06T17:15:18Z</dcterms:created>
  <dcterms:modified xsi:type="dcterms:W3CDTF">2016-04-10T15:44:10Z</dcterms:modified>
</cp:coreProperties>
</file>