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37" autoAdjust="0"/>
    <p:restoredTop sz="93431" autoAdjust="0"/>
  </p:normalViewPr>
  <p:slideViewPr>
    <p:cSldViewPr snapToGrid="0">
      <p:cViewPr>
        <p:scale>
          <a:sx n="20" d="100"/>
          <a:sy n="20" d="100"/>
        </p:scale>
        <p:origin x="1666" y="-15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Bellows13\Dropbox\495\tests\results\php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/>
              <a:t>IOzone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Sheet1!$D$1:$G$1</c:f>
              <c:strCache>
                <c:ptCount val="4"/>
                <c:pt idx="0">
                  <c:v>Arch </c:v>
                </c:pt>
                <c:pt idx="1">
                  <c:v>Debian </c:v>
                </c:pt>
                <c:pt idx="2">
                  <c:v>Fedora </c:v>
                </c:pt>
                <c:pt idx="3">
                  <c:v>Ubuntu </c:v>
                </c:pt>
              </c:strCache>
            </c:strRef>
          </c:cat>
          <c:val>
            <c:numRef>
              <c:f>Sheet1!$D$7:$G$7</c:f>
              <c:numCache>
                <c:formatCode>General</c:formatCode>
                <c:ptCount val="4"/>
                <c:pt idx="0">
                  <c:v>21.38</c:v>
                </c:pt>
                <c:pt idx="1">
                  <c:v>17.579999999999998</c:v>
                </c:pt>
                <c:pt idx="2">
                  <c:v>21.23</c:v>
                </c:pt>
                <c:pt idx="3">
                  <c:v>17.579999999999998</c:v>
                </c:pt>
              </c:numCache>
            </c:numRef>
          </c:val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Sheet1!$D$1:$G$1</c:f>
              <c:strCache>
                <c:ptCount val="4"/>
                <c:pt idx="0">
                  <c:v>Arch </c:v>
                </c:pt>
                <c:pt idx="1">
                  <c:v>Debian </c:v>
                </c:pt>
                <c:pt idx="2">
                  <c:v>Fedora </c:v>
                </c:pt>
                <c:pt idx="3">
                  <c:v>Ubuntu </c:v>
                </c:pt>
              </c:strCache>
            </c:strRef>
          </c:cat>
          <c:val>
            <c:numRef>
              <c:f>Sheet1!$D$8:$G$8</c:f>
              <c:numCache>
                <c:formatCode>General</c:formatCode>
                <c:ptCount val="4"/>
                <c:pt idx="0">
                  <c:v>11.2</c:v>
                </c:pt>
                <c:pt idx="1">
                  <c:v>11.48</c:v>
                </c:pt>
                <c:pt idx="2">
                  <c:v>11.25</c:v>
                </c:pt>
                <c:pt idx="3">
                  <c:v>11.5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558048"/>
        <c:axId val="290633896"/>
      </c:barChart>
      <c:catAx>
        <c:axId val="2225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3896"/>
        <c:crosses val="autoZero"/>
        <c:auto val="1"/>
        <c:lblAlgn val="ctr"/>
        <c:lblOffset val="100"/>
        <c:noMultiLvlLbl val="0"/>
      </c:catAx>
      <c:valAx>
        <c:axId val="290633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(MB\s)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5580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/>
              <a:t>Dbench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6</c:v>
                </c:pt>
                <c:pt idx="2">
                  <c:v>12</c:v>
                </c:pt>
                <c:pt idx="3">
                  <c:v>48</c:v>
                </c:pt>
                <c:pt idx="4">
                  <c:v>128</c:v>
                </c:pt>
                <c:pt idx="5">
                  <c:v>256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16.45</c:v>
                </c:pt>
                <c:pt idx="1">
                  <c:v>22.21</c:v>
                </c:pt>
                <c:pt idx="2">
                  <c:v>20.9</c:v>
                </c:pt>
                <c:pt idx="3">
                  <c:v>5.3</c:v>
                </c:pt>
                <c:pt idx="4">
                  <c:v>4.05</c:v>
                </c:pt>
                <c:pt idx="5">
                  <c:v>4.4800000000000004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6</c:v>
                </c:pt>
                <c:pt idx="2">
                  <c:v>12</c:v>
                </c:pt>
                <c:pt idx="3">
                  <c:v>48</c:v>
                </c:pt>
                <c:pt idx="4">
                  <c:v>128</c:v>
                </c:pt>
                <c:pt idx="5">
                  <c:v>256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4.63</c:v>
                </c:pt>
                <c:pt idx="1">
                  <c:v>6.09</c:v>
                </c:pt>
                <c:pt idx="2">
                  <c:v>6.51</c:v>
                </c:pt>
                <c:pt idx="3">
                  <c:v>3.99</c:v>
                </c:pt>
                <c:pt idx="4">
                  <c:v>3.9</c:v>
                </c:pt>
                <c:pt idx="5">
                  <c:v>5.33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Fedora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6</c:v>
                </c:pt>
                <c:pt idx="2">
                  <c:v>12</c:v>
                </c:pt>
                <c:pt idx="3">
                  <c:v>48</c:v>
                </c:pt>
                <c:pt idx="4">
                  <c:v>128</c:v>
                </c:pt>
                <c:pt idx="5">
                  <c:v>256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16.11</c:v>
                </c:pt>
                <c:pt idx="1">
                  <c:v>21.85</c:v>
                </c:pt>
                <c:pt idx="2">
                  <c:v>21.23</c:v>
                </c:pt>
                <c:pt idx="3">
                  <c:v>6.22</c:v>
                </c:pt>
                <c:pt idx="4">
                  <c:v>4.75</c:v>
                </c:pt>
                <c:pt idx="5">
                  <c:v>6.53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Ubuntu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6</c:v>
                </c:pt>
                <c:pt idx="2">
                  <c:v>12</c:v>
                </c:pt>
                <c:pt idx="3">
                  <c:v>48</c:v>
                </c:pt>
                <c:pt idx="4">
                  <c:v>128</c:v>
                </c:pt>
                <c:pt idx="5">
                  <c:v>256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15.99</c:v>
                </c:pt>
                <c:pt idx="1">
                  <c:v>30.68</c:v>
                </c:pt>
                <c:pt idx="2">
                  <c:v>23.75</c:v>
                </c:pt>
                <c:pt idx="3">
                  <c:v>16.329999999999998</c:v>
                </c:pt>
                <c:pt idx="4">
                  <c:v>5.78</c:v>
                </c:pt>
                <c:pt idx="5">
                  <c:v>6.92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638208"/>
        <c:axId val="290634680"/>
      </c:barChart>
      <c:catAx>
        <c:axId val="29063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Clients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4680"/>
        <c:crosses val="autoZero"/>
        <c:auto val="1"/>
        <c:lblAlgn val="ctr"/>
        <c:lblOffset val="100"/>
        <c:noMultiLvlLbl val="0"/>
      </c:catAx>
      <c:valAx>
        <c:axId val="29063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(MB/s)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8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baseline="0" dirty="0" err="1"/>
              <a:t>RAMSpeed</a:t>
            </a:r>
            <a:endParaRPr lang="en-US" sz="2800" b="1" i="0" baseline="0" dirty="0"/>
          </a:p>
        </c:rich>
      </c:tx>
      <c:layout>
        <c:manualLayout>
          <c:xMode val="edge"/>
          <c:yMode val="edge"/>
          <c:x val="0.45436488663736313"/>
          <c:y val="3.6273908777221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Sheet1!$A$2:$B$11</c:f>
              <c:strCache>
                <c:ptCount val="10"/>
                <c:pt idx="0">
                  <c:v>Add</c:v>
                </c:pt>
                <c:pt idx="1">
                  <c:v>Copy</c:v>
                </c:pt>
                <c:pt idx="2">
                  <c:v>Scale</c:v>
                </c:pt>
                <c:pt idx="3">
                  <c:v>Triad</c:v>
                </c:pt>
                <c:pt idx="4">
                  <c:v>Average</c:v>
                </c:pt>
                <c:pt idx="5">
                  <c:v>Add</c:v>
                </c:pt>
                <c:pt idx="6">
                  <c:v>Copy</c:v>
                </c:pt>
                <c:pt idx="7">
                  <c:v>Scale</c:v>
                </c:pt>
                <c:pt idx="8">
                  <c:v>Triad</c:v>
                </c:pt>
                <c:pt idx="9">
                  <c:v>Average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1213.98</c:v>
                </c:pt>
                <c:pt idx="1">
                  <c:v>1852.98</c:v>
                </c:pt>
                <c:pt idx="2">
                  <c:v>1647.21</c:v>
                </c:pt>
                <c:pt idx="3">
                  <c:v>1209.56</c:v>
                </c:pt>
                <c:pt idx="4">
                  <c:v>1476.11</c:v>
                </c:pt>
                <c:pt idx="5">
                  <c:v>1366.58</c:v>
                </c:pt>
                <c:pt idx="6">
                  <c:v>1843.01</c:v>
                </c:pt>
                <c:pt idx="7">
                  <c:v>1507.39</c:v>
                </c:pt>
                <c:pt idx="8">
                  <c:v>1152.3900000000001</c:v>
                </c:pt>
                <c:pt idx="9">
                  <c:v>1469.97</c:v>
                </c:pt>
              </c:numCache>
            </c:numRef>
          </c:val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Debian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Sheet1!$A$2:$B$11</c:f>
              <c:strCache>
                <c:ptCount val="10"/>
                <c:pt idx="0">
                  <c:v>Add</c:v>
                </c:pt>
                <c:pt idx="1">
                  <c:v>Copy</c:v>
                </c:pt>
                <c:pt idx="2">
                  <c:v>Scale</c:v>
                </c:pt>
                <c:pt idx="3">
                  <c:v>Triad</c:v>
                </c:pt>
                <c:pt idx="4">
                  <c:v>Average</c:v>
                </c:pt>
                <c:pt idx="5">
                  <c:v>Add</c:v>
                </c:pt>
                <c:pt idx="6">
                  <c:v>Copy</c:v>
                </c:pt>
                <c:pt idx="7">
                  <c:v>Scale</c:v>
                </c:pt>
                <c:pt idx="8">
                  <c:v>Triad</c:v>
                </c:pt>
                <c:pt idx="9">
                  <c:v>Average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1106.28</c:v>
                </c:pt>
                <c:pt idx="1">
                  <c:v>1748.5</c:v>
                </c:pt>
                <c:pt idx="2">
                  <c:v>952.44</c:v>
                </c:pt>
                <c:pt idx="3">
                  <c:v>650.13</c:v>
                </c:pt>
                <c:pt idx="4">
                  <c:v>1115.26</c:v>
                </c:pt>
                <c:pt idx="5">
                  <c:v>1251.6300000000001</c:v>
                </c:pt>
                <c:pt idx="6">
                  <c:v>1753.22</c:v>
                </c:pt>
                <c:pt idx="7">
                  <c:v>1336.1</c:v>
                </c:pt>
                <c:pt idx="8">
                  <c:v>1056.07</c:v>
                </c:pt>
                <c:pt idx="9">
                  <c:v>1348.1</c:v>
                </c:pt>
              </c:numCache>
            </c:numRef>
          </c:val>
        </c:ser>
        <c:ser>
          <c:idx val="6"/>
          <c:order val="6"/>
          <c:tx>
            <c:strRef>
              <c:f>Sheet1!$I$1</c:f>
              <c:strCache>
                <c:ptCount val="1"/>
                <c:pt idx="0">
                  <c:v>Fedora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Sheet1!$A$2:$B$11</c:f>
              <c:strCache>
                <c:ptCount val="10"/>
                <c:pt idx="0">
                  <c:v>Add</c:v>
                </c:pt>
                <c:pt idx="1">
                  <c:v>Copy</c:v>
                </c:pt>
                <c:pt idx="2">
                  <c:v>Scale</c:v>
                </c:pt>
                <c:pt idx="3">
                  <c:v>Triad</c:v>
                </c:pt>
                <c:pt idx="4">
                  <c:v>Average</c:v>
                </c:pt>
                <c:pt idx="5">
                  <c:v>Add</c:v>
                </c:pt>
                <c:pt idx="6">
                  <c:v>Copy</c:v>
                </c:pt>
                <c:pt idx="7">
                  <c:v>Scale</c:v>
                </c:pt>
                <c:pt idx="8">
                  <c:v>Triad</c:v>
                </c:pt>
                <c:pt idx="9">
                  <c:v>Average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967.6</c:v>
                </c:pt>
                <c:pt idx="1">
                  <c:v>1644.91</c:v>
                </c:pt>
                <c:pt idx="2">
                  <c:v>1199.33</c:v>
                </c:pt>
                <c:pt idx="3">
                  <c:v>970.65</c:v>
                </c:pt>
                <c:pt idx="4">
                  <c:v>1196.96</c:v>
                </c:pt>
                <c:pt idx="5">
                  <c:v>1110.77</c:v>
                </c:pt>
                <c:pt idx="6">
                  <c:v>1657.78</c:v>
                </c:pt>
                <c:pt idx="7">
                  <c:v>1240.96</c:v>
                </c:pt>
                <c:pt idx="8">
                  <c:v>906.88</c:v>
                </c:pt>
                <c:pt idx="9">
                  <c:v>1226.48</c:v>
                </c:pt>
              </c:numCache>
            </c:numRef>
          </c:val>
        </c:ser>
        <c:ser>
          <c:idx val="9"/>
          <c:order val="9"/>
          <c:tx>
            <c:strRef>
              <c:f>Sheet1!$L$1</c:f>
              <c:strCache>
                <c:ptCount val="1"/>
                <c:pt idx="0">
                  <c:v>Ubuntu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Sheet1!$A$2:$B$11</c:f>
              <c:strCache>
                <c:ptCount val="10"/>
                <c:pt idx="0">
                  <c:v>Add</c:v>
                </c:pt>
                <c:pt idx="1">
                  <c:v>Copy</c:v>
                </c:pt>
                <c:pt idx="2">
                  <c:v>Scale</c:v>
                </c:pt>
                <c:pt idx="3">
                  <c:v>Triad</c:v>
                </c:pt>
                <c:pt idx="4">
                  <c:v>Average</c:v>
                </c:pt>
                <c:pt idx="5">
                  <c:v>Add</c:v>
                </c:pt>
                <c:pt idx="6">
                  <c:v>Copy</c:v>
                </c:pt>
                <c:pt idx="7">
                  <c:v>Scale</c:v>
                </c:pt>
                <c:pt idx="8">
                  <c:v>Triad</c:v>
                </c:pt>
                <c:pt idx="9">
                  <c:v>Average</c:v>
                </c:pt>
              </c:strCache>
            </c:str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1200.97</c:v>
                </c:pt>
                <c:pt idx="1">
                  <c:v>1830.65</c:v>
                </c:pt>
                <c:pt idx="2">
                  <c:v>1626.8</c:v>
                </c:pt>
                <c:pt idx="3">
                  <c:v>1202.52</c:v>
                </c:pt>
                <c:pt idx="4">
                  <c:v>1453.68</c:v>
                </c:pt>
                <c:pt idx="5">
                  <c:v>1348.36</c:v>
                </c:pt>
                <c:pt idx="6">
                  <c:v>1847.02</c:v>
                </c:pt>
                <c:pt idx="7">
                  <c:v>1499.9</c:v>
                </c:pt>
                <c:pt idx="8">
                  <c:v>1137.92</c:v>
                </c:pt>
                <c:pt idx="9">
                  <c:v>1460.42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639776"/>
        <c:axId val="29063428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Sheet1!$A$2:$B$11</c15:sqref>
                        </c15:formulaRef>
                      </c:ext>
                    </c:extLst>
                    <c:strCache>
                      <c:ptCount val="10"/>
                      <c:pt idx="0">
                        <c:v>Add</c:v>
                      </c:pt>
                      <c:pt idx="1">
                        <c:v>Copy</c:v>
                      </c:pt>
                      <c:pt idx="2">
                        <c:v>Scale</c:v>
                      </c:pt>
                      <c:pt idx="3">
                        <c:v>Triad</c:v>
                      </c:pt>
                      <c:pt idx="4">
                        <c:v>Average</c:v>
                      </c:pt>
                      <c:pt idx="5">
                        <c:v>Add</c:v>
                      </c:pt>
                      <c:pt idx="6">
                        <c:v>Copy</c:v>
                      </c:pt>
                      <c:pt idx="7">
                        <c:v>Scale</c:v>
                      </c:pt>
                      <c:pt idx="8">
                        <c:v>Triad</c:v>
                      </c:pt>
                      <c:pt idx="9">
                        <c:v>Average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Mode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Sheet1!$A$2:$B$11</c15:sqref>
                        </c15:formulaRef>
                      </c:ext>
                    </c:extLst>
                    <c:strCache>
                      <c:ptCount val="10"/>
                      <c:pt idx="0">
                        <c:v>Add</c:v>
                      </c:pt>
                      <c:pt idx="1">
                        <c:v>Copy</c:v>
                      </c:pt>
                      <c:pt idx="2">
                        <c:v>Scale</c:v>
                      </c:pt>
                      <c:pt idx="3">
                        <c:v>Triad</c:v>
                      </c:pt>
                      <c:pt idx="4">
                        <c:v>Average</c:v>
                      </c:pt>
                      <c:pt idx="5">
                        <c:v>Add</c:v>
                      </c:pt>
                      <c:pt idx="6">
                        <c:v>Copy</c:v>
                      </c:pt>
                      <c:pt idx="7">
                        <c:v>Scale</c:v>
                      </c:pt>
                      <c:pt idx="8">
                        <c:v>Triad</c:v>
                      </c:pt>
                      <c:pt idx="9">
                        <c:v>Average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Sheet1!$A$2:$B$11</c15:sqref>
                        </c15:formulaRef>
                      </c:ext>
                    </c:extLst>
                    <c:strCache>
                      <c:ptCount val="10"/>
                      <c:pt idx="0">
                        <c:v>Add</c:v>
                      </c:pt>
                      <c:pt idx="1">
                        <c:v>Copy</c:v>
                      </c:pt>
                      <c:pt idx="2">
                        <c:v>Scale</c:v>
                      </c:pt>
                      <c:pt idx="3">
                        <c:v>Triad</c:v>
                      </c:pt>
                      <c:pt idx="4">
                        <c:v>Average</c:v>
                      </c:pt>
                      <c:pt idx="5">
                        <c:v>Add</c:v>
                      </c:pt>
                      <c:pt idx="6">
                        <c:v>Copy</c:v>
                      </c:pt>
                      <c:pt idx="7">
                        <c:v>Scale</c:v>
                      </c:pt>
                      <c:pt idx="8">
                        <c:v>Triad</c:v>
                      </c:pt>
                      <c:pt idx="9">
                        <c:v>Average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Mode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Sheet1!$A$2:$B$11</c15:sqref>
                        </c15:formulaRef>
                      </c:ext>
                    </c:extLst>
                    <c:strCache>
                      <c:ptCount val="10"/>
                      <c:pt idx="0">
                        <c:v>Add</c:v>
                      </c:pt>
                      <c:pt idx="1">
                        <c:v>Copy</c:v>
                      </c:pt>
                      <c:pt idx="2">
                        <c:v>Scale</c:v>
                      </c:pt>
                      <c:pt idx="3">
                        <c:v>Triad</c:v>
                      </c:pt>
                      <c:pt idx="4">
                        <c:v>Average</c:v>
                      </c:pt>
                      <c:pt idx="5">
                        <c:v>Add</c:v>
                      </c:pt>
                      <c:pt idx="6">
                        <c:v>Copy</c:v>
                      </c:pt>
                      <c:pt idx="7">
                        <c:v>Scale</c:v>
                      </c:pt>
                      <c:pt idx="8">
                        <c:v>Triad</c:v>
                      </c:pt>
                      <c:pt idx="9">
                        <c:v>Average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Sheet1!$A$2:$B$11</c15:sqref>
                        </c15:formulaRef>
                      </c:ext>
                    </c:extLst>
                    <c:strCache>
                      <c:ptCount val="10"/>
                      <c:pt idx="0">
                        <c:v>Add</c:v>
                      </c:pt>
                      <c:pt idx="1">
                        <c:v>Copy</c:v>
                      </c:pt>
                      <c:pt idx="2">
                        <c:v>Scale</c:v>
                      </c:pt>
                      <c:pt idx="3">
                        <c:v>Triad</c:v>
                      </c:pt>
                      <c:pt idx="4">
                        <c:v>Average</c:v>
                      </c:pt>
                      <c:pt idx="5">
                        <c:v>Add</c:v>
                      </c:pt>
                      <c:pt idx="6">
                        <c:v>Copy</c:v>
                      </c:pt>
                      <c:pt idx="7">
                        <c:v>Scale</c:v>
                      </c:pt>
                      <c:pt idx="8">
                        <c:v>Triad</c:v>
                      </c:pt>
                      <c:pt idx="9">
                        <c:v>Average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Mode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Sheet1!$A$2:$B$11</c15:sqref>
                        </c15:formulaRef>
                      </c:ext>
                    </c:extLst>
                    <c:strCache>
                      <c:ptCount val="10"/>
                      <c:pt idx="0">
                        <c:v>Add</c:v>
                      </c:pt>
                      <c:pt idx="1">
                        <c:v>Copy</c:v>
                      </c:pt>
                      <c:pt idx="2">
                        <c:v>Scale</c:v>
                      </c:pt>
                      <c:pt idx="3">
                        <c:v>Triad</c:v>
                      </c:pt>
                      <c:pt idx="4">
                        <c:v>Average</c:v>
                      </c:pt>
                      <c:pt idx="5">
                        <c:v>Add</c:v>
                      </c:pt>
                      <c:pt idx="6">
                        <c:v>Copy</c:v>
                      </c:pt>
                      <c:pt idx="7">
                        <c:v>Scale</c:v>
                      </c:pt>
                      <c:pt idx="8">
                        <c:v>Triad</c:v>
                      </c:pt>
                      <c:pt idx="9">
                        <c:v>Average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9063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4288"/>
        <c:crosses val="autoZero"/>
        <c:auto val="1"/>
        <c:lblAlgn val="ctr"/>
        <c:lblOffset val="100"/>
        <c:noMultiLvlLbl val="0"/>
      </c:catAx>
      <c:valAx>
        <c:axId val="29063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/>
                  <a:t>Time (MB/s)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9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baseline="0" dirty="0"/>
              <a:t>Build Linux Kernel</a:t>
            </a:r>
          </a:p>
        </c:rich>
      </c:tx>
      <c:layout>
        <c:manualLayout>
          <c:xMode val="edge"/>
          <c:yMode val="edge"/>
          <c:x val="0.48275810911924022"/>
          <c:y val="1.5900534270471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Arch</c:v>
                </c:pt>
                <c:pt idx="1">
                  <c:v>Debian</c:v>
                </c:pt>
                <c:pt idx="2">
                  <c:v>Fedora</c:v>
                </c:pt>
                <c:pt idx="3">
                  <c:v>Ubuntu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962.4</c:v>
                </c:pt>
                <c:pt idx="1">
                  <c:v>916.75</c:v>
                </c:pt>
                <c:pt idx="2">
                  <c:v>1205.42</c:v>
                </c:pt>
                <c:pt idx="3">
                  <c:v>960.18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638992"/>
        <c:axId val="290635464"/>
      </c:barChart>
      <c:catAx>
        <c:axId val="29063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5464"/>
        <c:crosses val="autoZero"/>
        <c:auto val="1"/>
        <c:lblAlgn val="ctr"/>
        <c:lblOffset val="100"/>
        <c:noMultiLvlLbl val="0"/>
      </c:catAx>
      <c:valAx>
        <c:axId val="290635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8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baseline="0" dirty="0" err="1"/>
              <a:t>PHPbench</a:t>
            </a:r>
            <a:endParaRPr lang="en-US" sz="2800" b="1" i="0" baseline="0" dirty="0"/>
          </a:p>
        </c:rich>
      </c:tx>
      <c:layout>
        <c:manualLayout>
          <c:xMode val="edge"/>
          <c:yMode val="edge"/>
          <c:x val="0.45116874773055066"/>
          <c:y val="4.7701602811414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[phpbench.xlsx]Sheet1!$B$1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[phpbench.xlsx]Sheet1!$A$2:$A$5</c:f>
              <c:strCache>
                <c:ptCount val="4"/>
                <c:pt idx="0">
                  <c:v>Arch</c:v>
                </c:pt>
                <c:pt idx="1">
                  <c:v>Debian</c:v>
                </c:pt>
                <c:pt idx="2">
                  <c:v>Fedora</c:v>
                </c:pt>
                <c:pt idx="3">
                  <c:v>Ubuntu</c:v>
                </c:pt>
              </c:strCache>
            </c:strRef>
          </c:cat>
          <c:val>
            <c:numRef>
              <c:f>[phpbench.xlsx]Sheet1!$B$2:$B$5</c:f>
              <c:numCache>
                <c:formatCode>General</c:formatCode>
                <c:ptCount val="4"/>
                <c:pt idx="0">
                  <c:v>7327</c:v>
                </c:pt>
                <c:pt idx="1">
                  <c:v>6982</c:v>
                </c:pt>
                <c:pt idx="2">
                  <c:v>5201</c:v>
                </c:pt>
                <c:pt idx="3">
                  <c:v>7979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633504"/>
        <c:axId val="290635856"/>
      </c:barChart>
      <c:catAx>
        <c:axId val="29063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5856"/>
        <c:crosses val="autoZero"/>
        <c:auto val="1"/>
        <c:lblAlgn val="ctr"/>
        <c:lblOffset val="100"/>
        <c:noMultiLvlLbl val="0"/>
      </c:catAx>
      <c:valAx>
        <c:axId val="29063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3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0.68901</cdr:x>
      <cdr:y>0.05861</cdr:y>
    </cdr:from>
    <cdr:to>
      <cdr:x>0.84084</cdr:x>
      <cdr:y>0.11172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13960" y="243840"/>
          <a:ext cx="1104900" cy="2209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Floating</a:t>
          </a:r>
          <a:r>
            <a:rPr lang="en-US" sz="2400" baseline="0" dirty="0"/>
            <a:t> Point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0.26178</cdr:x>
      <cdr:y>0.06044</cdr:y>
    </cdr:from>
    <cdr:to>
      <cdr:x>0.40314</cdr:x>
      <cdr:y>0.11905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905000" y="251460"/>
          <a:ext cx="1028700" cy="243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Integer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BB2C-511D-4F52-862D-AB52417B498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8B8B-97D8-480E-AD3B-D25B456E4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tore\department\compsci\CSDept\Classes\Senior Seminar\2011\CS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221" y="1110342"/>
            <a:ext cx="6902404" cy="30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1505" y="3095501"/>
            <a:ext cx="10423824" cy="112401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</a:t>
            </a:r>
          </a:p>
          <a:p>
            <a:endParaRPr lang="en-US" sz="4000" dirty="0" smtClean="0"/>
          </a:p>
          <a:p>
            <a:r>
              <a:rPr lang="en-US" sz="4000" dirty="0" smtClean="0"/>
              <a:t>From its introduction, the </a:t>
            </a:r>
            <a:r>
              <a:rPr lang="en-US" sz="4000" dirty="0" smtClean="0"/>
              <a:t>Raspberry </a:t>
            </a:r>
            <a:r>
              <a:rPr lang="en-US" sz="4000" dirty="0"/>
              <a:t>Pi (</a:t>
            </a:r>
            <a:r>
              <a:rPr lang="en-US" sz="4000" dirty="0" err="1" smtClean="0"/>
              <a:t>RPi</a:t>
            </a:r>
            <a:r>
              <a:rPr lang="en-US" sz="4000" dirty="0" smtClean="0"/>
              <a:t>) single-board </a:t>
            </a:r>
            <a:r>
              <a:rPr lang="en-US" sz="4000" dirty="0"/>
              <a:t>computer (SBC) </a:t>
            </a:r>
            <a:r>
              <a:rPr lang="en-US" sz="4000" dirty="0" smtClean="0"/>
              <a:t>has been incredibly </a:t>
            </a:r>
            <a:r>
              <a:rPr lang="en-US" sz="4000" dirty="0"/>
              <a:t>popular, sold millions of units, and inspired a range of similar small form factor SBC’s. A driving force behind the popularity of the </a:t>
            </a:r>
            <a:r>
              <a:rPr lang="en-US" sz="4000" dirty="0" err="1"/>
              <a:t>RPi</a:t>
            </a:r>
            <a:r>
              <a:rPr lang="en-US" sz="4000" dirty="0"/>
              <a:t> is its low cost ($35) and use of open-source software, including operating systems. In traditional computing the choice of operating system, especially in the case of open-source, can largely be a matter of personal preference. However, given the limited hardware capabilities of the </a:t>
            </a:r>
            <a:r>
              <a:rPr lang="en-US" sz="4000" dirty="0" err="1"/>
              <a:t>RPi</a:t>
            </a:r>
            <a:r>
              <a:rPr lang="en-US" sz="4000" dirty="0"/>
              <a:t> the efficient use of resources by the operating system is particularly important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141505" y="21361642"/>
            <a:ext cx="10423824" cy="96366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Hypothesis</a:t>
            </a:r>
          </a:p>
          <a:p>
            <a:endParaRPr lang="en-US" sz="6000" dirty="0" smtClean="0"/>
          </a:p>
          <a:p>
            <a:r>
              <a:rPr lang="en-US" sz="4000" dirty="0" smtClean="0"/>
              <a:t> </a:t>
            </a:r>
            <a:r>
              <a:rPr lang="en-US" sz="4000" dirty="0"/>
              <a:t>Arch Linux ARM has faster disk access, memory requests, and processing time than other operating </a:t>
            </a:r>
            <a:r>
              <a:rPr lang="en-US" sz="4000" dirty="0" smtClean="0"/>
              <a:t>systems. </a:t>
            </a:r>
            <a:r>
              <a:rPr lang="en-US" sz="4000" dirty="0"/>
              <a:t>The following metrics </a:t>
            </a:r>
            <a:r>
              <a:rPr lang="en-US" sz="4000" dirty="0" smtClean="0"/>
              <a:t>are measured</a:t>
            </a:r>
            <a:r>
              <a:rPr lang="en-US" sz="4000" dirty="0" smtClean="0"/>
              <a:t>:</a:t>
            </a:r>
            <a:endParaRPr lang="en-US" sz="4000" dirty="0"/>
          </a:p>
          <a:p>
            <a:r>
              <a:rPr lang="en-US" sz="4000" dirty="0" smtClean="0"/>
              <a:t>1</a:t>
            </a:r>
            <a:r>
              <a:rPr lang="en-US" sz="4000" dirty="0"/>
              <a:t>. Disk access: How quickly critical information is retrieved.</a:t>
            </a:r>
          </a:p>
          <a:p>
            <a:r>
              <a:rPr lang="en-US" sz="4000" dirty="0" smtClean="0"/>
              <a:t>2</a:t>
            </a:r>
            <a:r>
              <a:rPr lang="en-US" sz="4000" dirty="0"/>
              <a:t>. Memory access: Ability to handle requests under high memory loads.</a:t>
            </a:r>
          </a:p>
          <a:p>
            <a:r>
              <a:rPr lang="en-US" sz="4000" dirty="0" smtClean="0"/>
              <a:t>3</a:t>
            </a:r>
            <a:r>
              <a:rPr lang="en-US" sz="4000" dirty="0"/>
              <a:t>. Processor time: Measure the degradation of CPU performance under heavy computation</a:t>
            </a:r>
            <a:r>
              <a:rPr lang="en-US" sz="4000" dirty="0" smtClean="0"/>
              <a:t>.</a:t>
            </a: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054821" y="5044535"/>
            <a:ext cx="10423824" cy="435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Method</a:t>
            </a:r>
          </a:p>
          <a:p>
            <a:pPr algn="ctr"/>
            <a:endParaRPr lang="en-US" sz="3000" dirty="0" smtClean="0"/>
          </a:p>
          <a:p>
            <a:r>
              <a:rPr lang="en-US" sz="4000" dirty="0" smtClean="0"/>
              <a:t> </a:t>
            </a:r>
            <a:r>
              <a:rPr lang="en-US" sz="4000" dirty="0"/>
              <a:t>This project tests </a:t>
            </a:r>
            <a:r>
              <a:rPr lang="en-US" sz="4000" dirty="0" smtClean="0"/>
              <a:t>process </a:t>
            </a:r>
            <a:r>
              <a:rPr lang="en-US" sz="4000" dirty="0"/>
              <a:t>management, memory management, and secondary storage management with open source synthetic benchmark tools.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54821" y="19188156"/>
            <a:ext cx="10423824" cy="11810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Results</a:t>
            </a:r>
          </a:p>
          <a:p>
            <a:endParaRPr lang="en-US" sz="4000" dirty="0" smtClean="0"/>
          </a:p>
          <a:p>
            <a:r>
              <a:rPr lang="en-US" sz="4000" dirty="0" smtClean="0"/>
              <a:t>Arch </a:t>
            </a:r>
            <a:r>
              <a:rPr lang="en-US" sz="4000" dirty="0" smtClean="0"/>
              <a:t>is known for being a simple Linux distribution, but under performed compared to </a:t>
            </a:r>
            <a:r>
              <a:rPr lang="en-US" sz="4000" dirty="0" err="1" smtClean="0"/>
              <a:t>Debian</a:t>
            </a:r>
            <a:r>
              <a:rPr lang="en-US" sz="4000" dirty="0" smtClean="0"/>
              <a:t> and Fedora. In fact </a:t>
            </a:r>
            <a:r>
              <a:rPr lang="en-US" sz="4000" dirty="0" err="1" smtClean="0"/>
              <a:t>Debian</a:t>
            </a:r>
            <a:r>
              <a:rPr lang="en-US" sz="4000" dirty="0" smtClean="0"/>
              <a:t> and Fedora Linux showed significant advantages over Arch and Ubuntu. In the </a:t>
            </a:r>
            <a:r>
              <a:rPr lang="en-US" sz="4000" dirty="0" err="1" smtClean="0"/>
              <a:t>RAMSpeed</a:t>
            </a:r>
            <a:r>
              <a:rPr lang="en-US" sz="4000" dirty="0" smtClean="0"/>
              <a:t> test Fedora showed significantly improved memory access times over the other operating systems, while in the </a:t>
            </a:r>
            <a:r>
              <a:rPr lang="en-US" sz="4000" dirty="0" err="1" smtClean="0"/>
              <a:t>Dbench</a:t>
            </a:r>
            <a:r>
              <a:rPr lang="en-US" sz="4000" dirty="0" smtClean="0"/>
              <a:t> and </a:t>
            </a:r>
            <a:r>
              <a:rPr lang="en-US" sz="4000" dirty="0" err="1" smtClean="0"/>
              <a:t>Iozone</a:t>
            </a:r>
            <a:r>
              <a:rPr lang="en-US" sz="4000" dirty="0" smtClean="0"/>
              <a:t> tests, </a:t>
            </a:r>
            <a:r>
              <a:rPr lang="en-US" sz="4000" dirty="0" err="1" smtClean="0"/>
              <a:t>Debian</a:t>
            </a:r>
            <a:r>
              <a:rPr lang="en-US" sz="4000" dirty="0" smtClean="0"/>
              <a:t> produced superior disk access times. The processor times for the build Linux kernel and </a:t>
            </a:r>
            <a:r>
              <a:rPr lang="en-US" sz="4000" dirty="0" err="1" smtClean="0"/>
              <a:t>PHPbench</a:t>
            </a:r>
            <a:r>
              <a:rPr lang="en-US" sz="4000" dirty="0" smtClean="0"/>
              <a:t> tests were inconclusive as all operating systems performed similarly. </a:t>
            </a:r>
            <a:r>
              <a:rPr lang="en-US" sz="4000" dirty="0" smtClean="0"/>
              <a:t>N</a:t>
            </a:r>
            <a:r>
              <a:rPr lang="en-US" sz="4000" dirty="0" smtClean="0"/>
              <a:t>o </a:t>
            </a:r>
            <a:r>
              <a:rPr lang="en-US" sz="4000" dirty="0"/>
              <a:t>one operating system clearly outperformed the others, leading to the rejection of the hypothesis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0762" y="1110342"/>
            <a:ext cx="213216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Benchmarking Linux Operating Systems for the Raspberry Pi 2</a:t>
            </a:r>
          </a:p>
          <a:p>
            <a:pPr algn="ctr"/>
            <a:r>
              <a:rPr lang="en-US" sz="6600" dirty="0" smtClean="0"/>
              <a:t>John </a:t>
            </a:r>
            <a:r>
              <a:rPr lang="en-US" sz="6600" dirty="0" smtClean="0"/>
              <a:t>Bellows</a:t>
            </a:r>
          </a:p>
          <a:p>
            <a:pPr algn="ctr"/>
            <a:r>
              <a:rPr lang="en-US" sz="6400" dirty="0" smtClean="0"/>
              <a:t>Advisor Dr. Zhang</a:t>
            </a:r>
            <a:endParaRPr lang="en-US" sz="6400" dirty="0" smtClean="0"/>
          </a:p>
          <a:p>
            <a:pPr algn="ctr"/>
            <a:r>
              <a:rPr lang="en-US" sz="5400" dirty="0" smtClean="0"/>
              <a:t>Computer Science </a:t>
            </a:r>
            <a:r>
              <a:rPr lang="en-US" sz="5400" dirty="0" smtClean="0"/>
              <a:t>Department</a:t>
            </a:r>
            <a:endParaRPr lang="en-US" sz="5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30760"/>
              </p:ext>
            </p:extLst>
          </p:nvPr>
        </p:nvGraphicFramePr>
        <p:xfrm>
          <a:off x="30897697" y="10325728"/>
          <a:ext cx="12228282" cy="6620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9657"/>
                <a:gridCol w="2532416"/>
                <a:gridCol w="2743447"/>
                <a:gridCol w="2321381"/>
                <a:gridCol w="2321381"/>
              </a:tblGrid>
              <a:tr h="883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 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Arch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effectLst/>
                        </a:rPr>
                        <a:t>Debian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Fedora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Ubuntu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6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OS Version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Arch Linux ARM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Debian GNU/Linux 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Fedora 23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Ubuntu 14.04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6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Kernel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4.1.20-3 </a:t>
                      </a:r>
                      <a:r>
                        <a:rPr lang="en-US" sz="3000" dirty="0">
                          <a:effectLst/>
                        </a:rPr>
                        <a:t>ARCH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3.18.0 trunk-rpi2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3.18.0-20 rpi2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4.1.20-v7+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6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Compiler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GCC </a:t>
                      </a:r>
                      <a:r>
                        <a:rPr lang="en-US" sz="3000" dirty="0" smtClean="0">
                          <a:effectLst/>
                        </a:rPr>
                        <a:t>5.3.0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GCC 4.92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GCC 4.8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GCC 5.3.1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6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Processor Speed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0.90GHz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0.80GHz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0.90GHz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0.90GHz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6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Package Manager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Pacman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Apt-get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Dnf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Apt-get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6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Memory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922MB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925MB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925MB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923MB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838423"/>
              </p:ext>
            </p:extLst>
          </p:nvPr>
        </p:nvGraphicFramePr>
        <p:xfrm>
          <a:off x="21385721" y="23275550"/>
          <a:ext cx="8575622" cy="718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906907"/>
              </p:ext>
            </p:extLst>
          </p:nvPr>
        </p:nvGraphicFramePr>
        <p:xfrm>
          <a:off x="13124769" y="23279385"/>
          <a:ext cx="8260952" cy="748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74572"/>
              </p:ext>
            </p:extLst>
          </p:nvPr>
        </p:nvGraphicFramePr>
        <p:xfrm>
          <a:off x="13124769" y="14692967"/>
          <a:ext cx="16348420" cy="770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85572"/>
              </p:ext>
            </p:extLst>
          </p:nvPr>
        </p:nvGraphicFramePr>
        <p:xfrm>
          <a:off x="12756578" y="5825737"/>
          <a:ext cx="8358306" cy="7987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041269"/>
              </p:ext>
            </p:extLst>
          </p:nvPr>
        </p:nvGraphicFramePr>
        <p:xfrm>
          <a:off x="21114884" y="5825736"/>
          <a:ext cx="8358305" cy="7987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38455" y="13958624"/>
            <a:ext cx="852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1. Benchmarks Results for Processor Time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255245" y="22541207"/>
            <a:ext cx="852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2. Benchmarks Results for Memory Access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255245" y="30822170"/>
            <a:ext cx="852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3. Benchmarks Results for Disk Access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233394" y="17254329"/>
            <a:ext cx="982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Table</a:t>
            </a:r>
            <a:r>
              <a:rPr lang="en-US" sz="3200" dirty="0" smtClean="0"/>
              <a:t> </a:t>
            </a:r>
            <a:r>
              <a:rPr lang="en-US" sz="3200" dirty="0" smtClean="0"/>
              <a:t>4. System Information of Tested Operating Systems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t="13083" r="6941" b="9283"/>
          <a:stretch/>
        </p:blipFill>
        <p:spPr>
          <a:xfrm>
            <a:off x="1985979" y="14859000"/>
            <a:ext cx="8734876" cy="5908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343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WSU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Setup</dc:creator>
  <cp:lastModifiedBy>Bellows, John A</cp:lastModifiedBy>
  <cp:revision>49</cp:revision>
  <dcterms:created xsi:type="dcterms:W3CDTF">2011-04-05T15:59:28Z</dcterms:created>
  <dcterms:modified xsi:type="dcterms:W3CDTF">2016-04-10T05:03:40Z</dcterms:modified>
</cp:coreProperties>
</file>