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5"/>
  </p:notesMasterIdLst>
  <p:handoutMasterIdLst>
    <p:handoutMasterId r:id="rId26"/>
  </p:handoutMasterIdLst>
  <p:sldIdLst>
    <p:sldId id="362" r:id="rId4"/>
    <p:sldId id="363" r:id="rId5"/>
    <p:sldId id="364" r:id="rId6"/>
    <p:sldId id="365" r:id="rId7"/>
    <p:sldId id="367" r:id="rId8"/>
    <p:sldId id="368" r:id="rId9"/>
    <p:sldId id="369" r:id="rId10"/>
    <p:sldId id="370" r:id="rId11"/>
    <p:sldId id="371" r:id="rId12"/>
    <p:sldId id="373" r:id="rId13"/>
    <p:sldId id="375" r:id="rId14"/>
    <p:sldId id="376" r:id="rId15"/>
    <p:sldId id="374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2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1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F0E503D-F517-43C1-AE47-C597A99A4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AEB82D7-2EF5-46D7-9A30-A473478FEC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688-19A5-4B26-AC9A-BB17B7DE14EA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E3EB5A5-B323-4135-AE34-B141AA5728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75C7BC-7163-438F-A6C4-AE30F6BDFC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8C756-4F09-406E-8512-DF0CE0DD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85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1681-607D-4338-A287-6612D7DBF5F2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50EE4-9F68-445A-8474-13DC852398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53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50EE4-9F68-445A-8474-13DC8523987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55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50EE4-9F68-445A-8474-13DC8523987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515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74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181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5C3C9FE5-AB1E-404E-9EB5-81D274A71722}"/>
              </a:ext>
            </a:extLst>
          </p:cNvPr>
          <p:cNvGrpSpPr/>
          <p:nvPr userDrawn="1"/>
        </p:nvGrpSpPr>
        <p:grpSpPr>
          <a:xfrm>
            <a:off x="9426469" y="2035643"/>
            <a:ext cx="1576801" cy="1576800"/>
            <a:chOff x="1201728" y="2038507"/>
            <a:chExt cx="1576801" cy="1576800"/>
          </a:xfrm>
        </p:grpSpPr>
        <p:sp>
          <p:nvSpPr>
            <p:cNvPr id="25" name="Rounded Rectangle 21">
              <a:extLst>
                <a:ext uri="{FF2B5EF4-FFF2-40B4-BE49-F238E27FC236}">
                  <a16:creationId xmlns="" xmlns:a16="http://schemas.microsoft.com/office/drawing/2014/main" id="{3961A115-70CC-45BB-98A0-A28E7D8DDCF9}"/>
                </a:ext>
              </a:extLst>
            </p:cNvPr>
            <p:cNvSpPr/>
            <p:nvPr userDrawn="1"/>
          </p:nvSpPr>
          <p:spPr>
            <a:xfrm rot="19500000">
              <a:off x="1214854" y="2038507"/>
              <a:ext cx="1563675" cy="1573936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6" name="Rounded Rectangle 8">
              <a:extLst>
                <a:ext uri="{FF2B5EF4-FFF2-40B4-BE49-F238E27FC236}">
                  <a16:creationId xmlns="" xmlns:a16="http://schemas.microsoft.com/office/drawing/2014/main" id="{E21298D3-FC3A-4D25-9A8C-EEA6B80608B2}"/>
                </a:ext>
              </a:extLst>
            </p:cNvPr>
            <p:cNvSpPr/>
            <p:nvPr userDrawn="1"/>
          </p:nvSpPr>
          <p:spPr>
            <a:xfrm rot="18300000">
              <a:off x="1196598" y="2046501"/>
              <a:ext cx="1573936" cy="1563675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4794BB16-9568-49E9-A76B-B41333C99C28}"/>
              </a:ext>
            </a:extLst>
          </p:cNvPr>
          <p:cNvGrpSpPr/>
          <p:nvPr userDrawn="1"/>
        </p:nvGrpSpPr>
        <p:grpSpPr>
          <a:xfrm>
            <a:off x="5307598" y="2037075"/>
            <a:ext cx="1576801" cy="1576800"/>
            <a:chOff x="1201728" y="2038507"/>
            <a:chExt cx="1576801" cy="1576800"/>
          </a:xfrm>
        </p:grpSpPr>
        <p:sp>
          <p:nvSpPr>
            <p:cNvPr id="21" name="Rounded Rectangle 21">
              <a:extLst>
                <a:ext uri="{FF2B5EF4-FFF2-40B4-BE49-F238E27FC236}">
                  <a16:creationId xmlns="" xmlns:a16="http://schemas.microsoft.com/office/drawing/2014/main" id="{9EAAAE1F-6210-443C-B7B8-E98E8FB4A2BA}"/>
                </a:ext>
              </a:extLst>
            </p:cNvPr>
            <p:cNvSpPr/>
            <p:nvPr userDrawn="1"/>
          </p:nvSpPr>
          <p:spPr>
            <a:xfrm rot="19500000">
              <a:off x="1214854" y="2038507"/>
              <a:ext cx="1563675" cy="1573936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="" xmlns:a16="http://schemas.microsoft.com/office/drawing/2014/main" id="{4B681E53-94D9-4E5B-BBE0-45FD7873B434}"/>
                </a:ext>
              </a:extLst>
            </p:cNvPr>
            <p:cNvSpPr/>
            <p:nvPr userDrawn="1"/>
          </p:nvSpPr>
          <p:spPr>
            <a:xfrm rot="18300000">
              <a:off x="1196598" y="2046501"/>
              <a:ext cx="1573936" cy="1563675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11C3C90-83A3-4219-984E-0C27B4722780}"/>
              </a:ext>
            </a:extLst>
          </p:cNvPr>
          <p:cNvGrpSpPr/>
          <p:nvPr userDrawn="1"/>
        </p:nvGrpSpPr>
        <p:grpSpPr>
          <a:xfrm>
            <a:off x="1201728" y="2038507"/>
            <a:ext cx="1576801" cy="1576800"/>
            <a:chOff x="1201728" y="2038507"/>
            <a:chExt cx="1576801" cy="1576800"/>
          </a:xfrm>
        </p:grpSpPr>
        <p:sp>
          <p:nvSpPr>
            <p:cNvPr id="5" name="Rounded Rectangle 21">
              <a:extLst>
                <a:ext uri="{FF2B5EF4-FFF2-40B4-BE49-F238E27FC236}">
                  <a16:creationId xmlns="" xmlns:a16="http://schemas.microsoft.com/office/drawing/2014/main" id="{8D3E9FE6-8B38-47E1-BEA9-70052ACAE703}"/>
                </a:ext>
              </a:extLst>
            </p:cNvPr>
            <p:cNvSpPr/>
            <p:nvPr userDrawn="1"/>
          </p:nvSpPr>
          <p:spPr>
            <a:xfrm rot="19500000">
              <a:off x="1214854" y="2038507"/>
              <a:ext cx="1563675" cy="1573936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6" name="Rounded Rectangle 8">
              <a:extLst>
                <a:ext uri="{FF2B5EF4-FFF2-40B4-BE49-F238E27FC236}">
                  <a16:creationId xmlns="" xmlns:a16="http://schemas.microsoft.com/office/drawing/2014/main" id="{DA3D73F9-826B-4421-B93C-2444DD2AAEAF}"/>
                </a:ext>
              </a:extLst>
            </p:cNvPr>
            <p:cNvSpPr/>
            <p:nvPr userDrawn="1"/>
          </p:nvSpPr>
          <p:spPr>
            <a:xfrm rot="18300000">
              <a:off x="1196598" y="2046501"/>
              <a:ext cx="1573936" cy="1563675"/>
            </a:xfrm>
            <a:prstGeom prst="roundRect">
              <a:avLst>
                <a:gd name="adj" fmla="val 8219"/>
              </a:avLst>
            </a:pr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CF5452AA-88DA-404B-9070-237F302CC413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892129" y="1728891"/>
            <a:ext cx="2196000" cy="219603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FE5A71D8-2DE6-4888-9D28-BA9A6A477128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5004500" y="1728891"/>
            <a:ext cx="2196000" cy="219603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F5C10DDF-04C5-44D7-83B8-C2946E6C368F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9116870" y="1728891"/>
            <a:ext cx="2196000" cy="219603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EA33FD7-78A1-4A67-82B2-A73F2B9D7930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8CED0DD5-72D0-4ECD-A39F-EE1ACB34879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52C9A214-9DA2-47C3-BE60-018A16769CD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9526"/>
            <a:ext cx="7184425" cy="6886575"/>
          </a:xfrm>
          <a:custGeom>
            <a:avLst/>
            <a:gdLst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304398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0 w 7155850"/>
              <a:gd name="connsiteY14" fmla="*/ 6858000 h 6877050"/>
              <a:gd name="connsiteX15" fmla="*/ 0 w 7155850"/>
              <a:gd name="connsiteY15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1329860 w 7155850"/>
              <a:gd name="connsiteY12" fmla="*/ 6877050 h 6877050"/>
              <a:gd name="connsiteX13" fmla="*/ 0 w 7155850"/>
              <a:gd name="connsiteY13" fmla="*/ 6858000 h 6877050"/>
              <a:gd name="connsiteX14" fmla="*/ 0 w 7155850"/>
              <a:gd name="connsiteY14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0 w 7155850"/>
              <a:gd name="connsiteY12" fmla="*/ 6858000 h 6877050"/>
              <a:gd name="connsiteX13" fmla="*/ 0 w 7155850"/>
              <a:gd name="connsiteY13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0 w 7155850"/>
              <a:gd name="connsiteY11" fmla="*/ 6858000 h 6877050"/>
              <a:gd name="connsiteX12" fmla="*/ 0 w 7155850"/>
              <a:gd name="connsiteY12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2945517 w 7155850"/>
              <a:gd name="connsiteY7" fmla="*/ 6877050 h 6877050"/>
              <a:gd name="connsiteX8" fmla="*/ 2928567 w 7155850"/>
              <a:gd name="connsiteY8" fmla="*/ 6849441 h 6877050"/>
              <a:gd name="connsiteX9" fmla="*/ 2911768 w 7155850"/>
              <a:gd name="connsiteY9" fmla="*/ 6877050 h 6877050"/>
              <a:gd name="connsiteX10" fmla="*/ 0 w 7155850"/>
              <a:gd name="connsiteY10" fmla="*/ 6858000 h 6877050"/>
              <a:gd name="connsiteX11" fmla="*/ 0 w 7155850"/>
              <a:gd name="connsiteY11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2945517 w 7155850"/>
              <a:gd name="connsiteY6" fmla="*/ 6877050 h 6877050"/>
              <a:gd name="connsiteX7" fmla="*/ 2928567 w 7155850"/>
              <a:gd name="connsiteY7" fmla="*/ 6849441 h 6877050"/>
              <a:gd name="connsiteX8" fmla="*/ 2911768 w 7155850"/>
              <a:gd name="connsiteY8" fmla="*/ 6877050 h 6877050"/>
              <a:gd name="connsiteX9" fmla="*/ 0 w 7155850"/>
              <a:gd name="connsiteY9" fmla="*/ 6858000 h 6877050"/>
              <a:gd name="connsiteX10" fmla="*/ 0 w 7155850"/>
              <a:gd name="connsiteY10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2945517 w 7155850"/>
              <a:gd name="connsiteY5" fmla="*/ 6877050 h 6877050"/>
              <a:gd name="connsiteX6" fmla="*/ 2928567 w 7155850"/>
              <a:gd name="connsiteY6" fmla="*/ 6849441 h 6877050"/>
              <a:gd name="connsiteX7" fmla="*/ 2911768 w 7155850"/>
              <a:gd name="connsiteY7" fmla="*/ 6877050 h 6877050"/>
              <a:gd name="connsiteX8" fmla="*/ 0 w 7155850"/>
              <a:gd name="connsiteY8" fmla="*/ 6858000 h 6877050"/>
              <a:gd name="connsiteX9" fmla="*/ 0 w 7155850"/>
              <a:gd name="connsiteY9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2945517 w 7155850"/>
              <a:gd name="connsiteY4" fmla="*/ 6877050 h 6877050"/>
              <a:gd name="connsiteX5" fmla="*/ 2928567 w 7155850"/>
              <a:gd name="connsiteY5" fmla="*/ 6849441 h 6877050"/>
              <a:gd name="connsiteX6" fmla="*/ 2911768 w 7155850"/>
              <a:gd name="connsiteY6" fmla="*/ 6877050 h 6877050"/>
              <a:gd name="connsiteX7" fmla="*/ 0 w 7155850"/>
              <a:gd name="connsiteY7" fmla="*/ 6858000 h 6877050"/>
              <a:gd name="connsiteX8" fmla="*/ 0 w 7155850"/>
              <a:gd name="connsiteY8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155850 w 7155850"/>
              <a:gd name="connsiteY2" fmla="*/ 19050 h 6877050"/>
              <a:gd name="connsiteX3" fmla="*/ 2945517 w 7155850"/>
              <a:gd name="connsiteY3" fmla="*/ 6877050 h 6877050"/>
              <a:gd name="connsiteX4" fmla="*/ 2928567 w 7155850"/>
              <a:gd name="connsiteY4" fmla="*/ 6849441 h 6877050"/>
              <a:gd name="connsiteX5" fmla="*/ 2911768 w 7155850"/>
              <a:gd name="connsiteY5" fmla="*/ 6877050 h 6877050"/>
              <a:gd name="connsiteX6" fmla="*/ 0 w 7155850"/>
              <a:gd name="connsiteY6" fmla="*/ 6858000 h 6877050"/>
              <a:gd name="connsiteX7" fmla="*/ 0 w 7155850"/>
              <a:gd name="connsiteY7" fmla="*/ 0 h 6877050"/>
              <a:gd name="connsiteX0" fmla="*/ 0 w 7155850"/>
              <a:gd name="connsiteY0" fmla="*/ 0 h 6877050"/>
              <a:gd name="connsiteX1" fmla="*/ 7155850 w 7155850"/>
              <a:gd name="connsiteY1" fmla="*/ 19050 h 6877050"/>
              <a:gd name="connsiteX2" fmla="*/ 2945517 w 7155850"/>
              <a:gd name="connsiteY2" fmla="*/ 6877050 h 6877050"/>
              <a:gd name="connsiteX3" fmla="*/ 2928567 w 7155850"/>
              <a:gd name="connsiteY3" fmla="*/ 6849441 h 6877050"/>
              <a:gd name="connsiteX4" fmla="*/ 2911768 w 7155850"/>
              <a:gd name="connsiteY4" fmla="*/ 6877050 h 6877050"/>
              <a:gd name="connsiteX5" fmla="*/ 0 w 7155850"/>
              <a:gd name="connsiteY5" fmla="*/ 6858000 h 6877050"/>
              <a:gd name="connsiteX6" fmla="*/ 0 w 7155850"/>
              <a:gd name="connsiteY6" fmla="*/ 0 h 6877050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2911768 w 7184425"/>
              <a:gd name="connsiteY4" fmla="*/ 6886575 h 6886575"/>
              <a:gd name="connsiteX5" fmla="*/ 0 w 7184425"/>
              <a:gd name="connsiteY5" fmla="*/ 6867525 h 6886575"/>
              <a:gd name="connsiteX6" fmla="*/ 0 w 7184425"/>
              <a:gd name="connsiteY6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0 w 7184425"/>
              <a:gd name="connsiteY4" fmla="*/ 6867525 h 6886575"/>
              <a:gd name="connsiteX5" fmla="*/ 0 w 7184425"/>
              <a:gd name="connsiteY5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0 w 7184425"/>
              <a:gd name="connsiteY3" fmla="*/ 6867525 h 6886575"/>
              <a:gd name="connsiteX4" fmla="*/ 0 w 7184425"/>
              <a:gd name="connsiteY4" fmla="*/ 9525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4425" h="6886575">
                <a:moveTo>
                  <a:pt x="0" y="9525"/>
                </a:moveTo>
                <a:lnTo>
                  <a:pt x="7184425" y="0"/>
                </a:lnTo>
                <a:lnTo>
                  <a:pt x="2945517" y="6886575"/>
                </a:lnTo>
                <a:lnTo>
                  <a:pt x="0" y="6867525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677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7C84DF9-D037-45BD-8FD1-FC052EA0D381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3">
            <a:extLst>
              <a:ext uri="{FF2B5EF4-FFF2-40B4-BE49-F238E27FC236}">
                <a16:creationId xmlns="" xmlns:a16="http://schemas.microsoft.com/office/drawing/2014/main" id="{EAB2CE11-41A3-4695-A4AD-933F01A3740B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="" xmlns:a16="http://schemas.microsoft.com/office/drawing/2014/main" id="{2077F0CB-74CC-44DA-B0A3-6B32D359FF6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="" xmlns:a16="http://schemas.microsoft.com/office/drawing/2014/main" id="{40EF6CD2-4A74-45AA-9688-00853EAC84F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="" xmlns:a16="http://schemas.microsoft.com/office/drawing/2014/main" id="{D3F02DAD-26CE-4969-9C71-236E7BD76B4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="" xmlns:a16="http://schemas.microsoft.com/office/drawing/2014/main" id="{37268947-67E4-4F53-8D2A-001290B0285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="" xmlns:a16="http://schemas.microsoft.com/office/drawing/2014/main" id="{8FB939D9-61E8-4287-B74F-BD947882E67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65AD63DB-3B29-46CA-B871-B48A85A25DD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6269FE5-023F-4561-8BA8-426E61BDB51A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4841331A-2854-4C6D-9077-CB1D2F4213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00545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97E4757-8097-45D7-8EA5-8EBA3BC2364F}"/>
              </a:ext>
            </a:extLst>
          </p:cNvPr>
          <p:cNvGrpSpPr/>
          <p:nvPr userDrawn="1"/>
        </p:nvGrpSpPr>
        <p:grpSpPr>
          <a:xfrm>
            <a:off x="3631989" y="3294209"/>
            <a:ext cx="4928023" cy="2707615"/>
            <a:chOff x="-548507" y="477868"/>
            <a:chExt cx="11570449" cy="6357177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DBA3B8B5-DDA8-4D52-A08B-D4FCFB1EFAD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21933EC2-C4E3-4F09-9B9E-6D9229ACE3F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C54F712-4E18-4362-998E-FA1A69B6827A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252E08CB-EA13-4237-B12D-09F626F146E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C32F5F06-05AB-4423-AC6C-C4482C2ED1B2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812065C9-FDF8-4219-88B0-F40F83873FBE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="" xmlns:a16="http://schemas.microsoft.com/office/drawing/2014/main" id="{F05894DC-55A3-44E5-AA52-6D37CFC7C4D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="" xmlns:a16="http://schemas.microsoft.com/office/drawing/2014/main" id="{9AB3E9F2-BB5E-4CD6-9E55-16A7DF162FD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9542699D-DEF5-47FE-8F4B-F75C394A08A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="" xmlns:a16="http://schemas.microsoft.com/office/drawing/2014/main" id="{0B930AEF-92FB-4586-9CCC-289C31313EF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DBA0D98E-596D-4B10-96EA-2F55BC31AB3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A363A919-5974-4276-9518-2745A1C7548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31991" y="3448211"/>
            <a:ext cx="3528018" cy="217549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1B101E8-381D-4D31-AD1A-8A29457825B9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2AA06F9E-CDC4-4FD7-8F09-87BC24D7CC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09049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4AA959-99F8-4F27-976D-6355A8A24AE6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D3F2BD7-D95D-4179-8134-8C15893250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CFE3B4E-D51E-4474-BC0A-8D7DBC01EE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366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72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89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7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D3F2BD7-D95D-4179-8134-8C15893250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D3F2BD7-D95D-4179-8134-8C15893250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6"/>
          <p:cNvSpPr txBox="1">
            <a:spLocks noChangeArrowheads="1"/>
          </p:cNvSpPr>
          <p:nvPr userDrawn="1"/>
        </p:nvSpPr>
        <p:spPr bwMode="auto">
          <a:xfrm>
            <a:off x="337751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COMP6124</a:t>
            </a:r>
            <a:r>
              <a:rPr lang="en-US" altLang="zh-CN" baseline="0" dirty="0" smtClean="0"/>
              <a:t> – Benjamin 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65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D3F2BD7-D95D-4179-8134-8C15893250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6"/>
          <p:cNvSpPr txBox="1">
            <a:spLocks noChangeArrowheads="1"/>
          </p:cNvSpPr>
          <p:nvPr userDrawn="1"/>
        </p:nvSpPr>
        <p:spPr bwMode="auto">
          <a:xfrm>
            <a:off x="337751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COMP6124</a:t>
            </a:r>
            <a:r>
              <a:rPr lang="en-US" altLang="zh-CN" baseline="0" dirty="0" smtClean="0"/>
              <a:t> – Benjamin 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thumb/4/4c/Electromagneticwave3D.gif/220px-Electromagneticwave3D.gi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4B4F369-435F-43D5-9D40-79E24143BFA7}"/>
              </a:ext>
            </a:extLst>
          </p:cNvPr>
          <p:cNvSpPr/>
          <p:nvPr/>
        </p:nvSpPr>
        <p:spPr>
          <a:xfrm>
            <a:off x="249664" y="248025"/>
            <a:ext cx="11321969" cy="609010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1">
            <a:extLst>
              <a:ext uri="{FF2B5EF4-FFF2-40B4-BE49-F238E27FC236}">
                <a16:creationId xmlns="" xmlns:a16="http://schemas.microsoft.com/office/drawing/2014/main" id="{3C7989A4-ECAC-41CD-993D-E1F8F830EF04}"/>
              </a:ext>
            </a:extLst>
          </p:cNvPr>
          <p:cNvGrpSpPr/>
          <p:nvPr/>
        </p:nvGrpSpPr>
        <p:grpSpPr>
          <a:xfrm>
            <a:off x="4144488" y="624848"/>
            <a:ext cx="7129686" cy="5395942"/>
            <a:chOff x="5044540" y="545720"/>
            <a:chExt cx="6229634" cy="2807080"/>
          </a:xfrm>
          <a:solidFill>
            <a:schemeClr val="bg1"/>
          </a:solidFill>
        </p:grpSpPr>
        <p:sp>
          <p:nvSpPr>
            <p:cNvPr id="9" name="L-Shape 8">
              <a:extLst>
                <a:ext uri="{FF2B5EF4-FFF2-40B4-BE49-F238E27FC236}">
                  <a16:creationId xmlns="" xmlns:a16="http://schemas.microsoft.com/office/drawing/2014/main" id="{56905358-82E9-4941-9A65-B9F89A989DC2}"/>
                </a:ext>
              </a:extLst>
            </p:cNvPr>
            <p:cNvSpPr/>
            <p:nvPr/>
          </p:nvSpPr>
          <p:spPr>
            <a:xfrm>
              <a:off x="5044540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L-Shape 9">
              <a:extLst>
                <a:ext uri="{FF2B5EF4-FFF2-40B4-BE49-F238E27FC236}">
                  <a16:creationId xmlns="" xmlns:a16="http://schemas.microsoft.com/office/drawing/2014/main" id="{CDFF6746-6EA3-41C6-9E03-91775BE383CD}"/>
                </a:ext>
              </a:extLst>
            </p:cNvPr>
            <p:cNvSpPr/>
            <p:nvPr/>
          </p:nvSpPr>
          <p:spPr>
            <a:xfrm rot="16200000">
              <a:off x="10816974" y="289560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L-Shape 6">
              <a:extLst>
                <a:ext uri="{FF2B5EF4-FFF2-40B4-BE49-F238E27FC236}">
                  <a16:creationId xmlns="" xmlns:a16="http://schemas.microsoft.com/office/drawing/2014/main" id="{2C89BAE7-D4A9-4719-93CD-E6C895D8E515}"/>
                </a:ext>
              </a:extLst>
            </p:cNvPr>
            <p:cNvSpPr/>
            <p:nvPr/>
          </p:nvSpPr>
          <p:spPr>
            <a:xfrm rot="5400000">
              <a:off x="5044540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L-Shape 7">
              <a:extLst>
                <a:ext uri="{FF2B5EF4-FFF2-40B4-BE49-F238E27FC236}">
                  <a16:creationId xmlns="" xmlns:a16="http://schemas.microsoft.com/office/drawing/2014/main" id="{F4303364-9F43-488C-B271-371CF9A169FB}"/>
                </a:ext>
              </a:extLst>
            </p:cNvPr>
            <p:cNvSpPr/>
            <p:nvPr/>
          </p:nvSpPr>
          <p:spPr>
            <a:xfrm rot="10800000">
              <a:off x="10816974" y="545720"/>
              <a:ext cx="457200" cy="457200"/>
            </a:xfrm>
            <a:prstGeom prst="corner">
              <a:avLst>
                <a:gd name="adj1" fmla="val 27084"/>
                <a:gd name="adj2" fmla="val 260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D4DDC483-0790-4453-AE96-4AFD9D298EB4}"/>
              </a:ext>
            </a:extLst>
          </p:cNvPr>
          <p:cNvSpPr txBox="1">
            <a:spLocks/>
          </p:cNvSpPr>
          <p:nvPr/>
        </p:nvSpPr>
        <p:spPr>
          <a:xfrm>
            <a:off x="605317" y="569235"/>
            <a:ext cx="4407327" cy="179590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cs typeface="Arial" pitchFamily="34" charset="0"/>
              </a:rPr>
              <a:t>COMP6124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67565" y="1261551"/>
            <a:ext cx="52251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chemeClr val="bg1"/>
                </a:solidFill>
              </a:rPr>
              <a:t>Chapter 0 </a:t>
            </a:r>
          </a:p>
          <a:p>
            <a:endParaRPr lang="en-US" altLang="zh-TW" sz="4400" dirty="0"/>
          </a:p>
          <a:p>
            <a:endParaRPr lang="en-US" altLang="zh-TW" sz="4400" dirty="0" smtClean="0"/>
          </a:p>
          <a:p>
            <a:r>
              <a:rPr lang="en-US" altLang="zh-TW" sz="4400" dirty="0" smtClean="0">
                <a:solidFill>
                  <a:schemeClr val="bg1"/>
                </a:solidFill>
              </a:rPr>
              <a:t>Transmission Fundamentals</a:t>
            </a:r>
          </a:p>
          <a:p>
            <a:r>
              <a:rPr lang="en-US" altLang="zh-TW" sz="4400" dirty="0" smtClean="0">
                <a:solidFill>
                  <a:schemeClr val="bg1"/>
                </a:solidFill>
              </a:rPr>
              <a:t>- a quick refresher</a:t>
            </a:r>
            <a:endParaRPr lang="zh-TW" altLang="en-US" sz="4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358243" y="2790701"/>
            <a:ext cx="6555180" cy="118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Communication Terms</a:t>
            </a:r>
            <a:endParaRPr 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7" y="1552574"/>
            <a:ext cx="8756959" cy="4218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- entities that convey meaning, or information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Signals - electric or electromagnetic representations of data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Transmission - communication of data by the propagation and processing of signals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Analog Signals</a:t>
            </a:r>
            <a:endParaRPr 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7" y="1552574"/>
            <a:ext cx="8756959" cy="4218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continuously varying electromagnetic wave that may be propagated over a variety of media, depending on frequency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Examples of media: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Copper wire media (twisted pair and coaxial cable)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Fiber optic cable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Atmosphere or space propagation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Analog signals can propagate analog and digital data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2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Digital Signals</a:t>
            </a:r>
            <a:endParaRPr 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7" y="1552574"/>
            <a:ext cx="8756959" cy="4218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sequence of voltage pulses that may be transmitted over a copper wire medium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Generally cheaper than analog signaling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Less susceptible to noise interference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Suffer more from attenuation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Digital signals can propagate analog and digital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6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Examples of Analog and Digital Data </a:t>
            </a:r>
            <a:endParaRPr lang="en-US" sz="4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1" y="1379537"/>
            <a:ext cx="9528023" cy="532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8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Examples of Analog and Digital Data </a:t>
            </a:r>
            <a:endParaRPr lang="en-US" sz="4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6" y="1390650"/>
            <a:ext cx="9729261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7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About Channel Capacity</a:t>
            </a:r>
            <a:endParaRPr 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7" y="1552575"/>
            <a:ext cx="941940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Impairments, such as noise, limit data rate that can be achieved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digital data, to what extent do impairments limit data rate?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Channel Capacity – the maximum rate at which data can be transmitted over a given communication path, or channel, under given conditions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9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Concepts Related to Channel Capacity</a:t>
            </a:r>
            <a:endParaRPr 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7" y="1552575"/>
            <a:ext cx="9085778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 rate - rate at which data can be communicated (bps)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Bandwidth - the bandwidth of the transmitted signal as constrained by the transmitter and the nature of the transmission medium (Hertz)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Noise - average level of noise over the communications path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 rate - rate at which errors occur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 = transmit 1 and receive 0; transmit 0 and receive 1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4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Signal-to-Noise Ratio</a:t>
            </a:r>
            <a:endParaRPr 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8" y="15525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Ratio of the power in a signal to the power contained in the noise that’s present at a particular point in the transmission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Typically measured at a receiver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Signal-to-noise ratio (SNR, or S/N)</a:t>
            </a: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high SNR means a high-quality signal, low number of required intermediate repeaters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SNR sets upper bound on achievable data rate 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90800" y="3733800"/>
          <a:ext cx="4267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981200" imgH="419100" progId="Equation.3">
                  <p:embed/>
                </p:oleObj>
              </mc:Choice>
              <mc:Fallback>
                <p:oleObj name="Equation" r:id="rId3" imgW="1981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42672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49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Shannon Capacity Formula</a:t>
            </a:r>
            <a:endParaRPr 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7" y="1552575"/>
            <a:ext cx="8505009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Equation: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Represents theoretical maximum that can be achieved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practice, only much lower rates achieved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Formula assumes white noise (thermal noise)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Impulse noise is not accounted for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Attenuation distortion or delay distortion not accounted for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505200" y="2057400"/>
          <a:ext cx="3124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1269449" imgH="215806" progId="Equation.3">
                  <p:embed/>
                </p:oleObj>
              </mc:Choice>
              <mc:Fallback>
                <p:oleObj name="Equation" r:id="rId3" imgW="126944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3124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27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of Shannon Formulation</a:t>
            </a:r>
            <a:endParaRPr lang="en-US" sz="4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2688" y="15525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Spectrum of a channel between 3 MHz and 4 MHz ; 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SNR</a:t>
            </a:r>
            <a:r>
              <a:rPr lang="en-US" altLang="zh-CN" baseline="-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24 dB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Shannon’s formula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11806"/>
              </p:ext>
            </p:extLst>
          </p:nvPr>
        </p:nvGraphicFramePr>
        <p:xfrm>
          <a:off x="2210790" y="2386941"/>
          <a:ext cx="4876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1981200" imgH="635000" progId="Equation.3">
                  <p:embed/>
                </p:oleObj>
              </mc:Choice>
              <mc:Fallback>
                <p:oleObj name="Equation" r:id="rId3" imgW="19812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790" y="2386941"/>
                        <a:ext cx="48768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00198"/>
              </p:ext>
            </p:extLst>
          </p:nvPr>
        </p:nvGraphicFramePr>
        <p:xfrm>
          <a:off x="1902031" y="4783407"/>
          <a:ext cx="6629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2489200" imgH="228600" progId="Equation.3">
                  <p:embed/>
                </p:oleObj>
              </mc:Choice>
              <mc:Fallback>
                <p:oleObj name="Equation" r:id="rId5" imgW="2489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031" y="4783407"/>
                        <a:ext cx="66294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58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Electromagnetic Signal</a:t>
            </a:r>
            <a:endParaRPr 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1576917" y="1552575"/>
            <a:ext cx="103632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 of time</a:t>
            </a:r>
          </a:p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also be expressed as a function of frequency</a:t>
            </a:r>
          </a:p>
          <a:p>
            <a:pPr lvl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Signal consists of components of different frequencies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6" name="Picture 1031" descr="220px-Electromagneticwave3D">
            <a:hlinkClick r:id="rId3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92" y="3429000"/>
            <a:ext cx="5016265" cy="280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6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Multiplexing</a:t>
            </a:r>
            <a:endParaRPr lang="en-US" sz="4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2688" y="15525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Capacity of transmission medium usually exceeds capacity required for transmission of a single signal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Multiplexing - carrying multiple signals on a single medium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More efficient use of transmission medium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35" y="4020787"/>
            <a:ext cx="8305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9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Multiplexing</a:t>
            </a:r>
            <a:endParaRPr lang="en-US" sz="4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2688" y="15525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Frequency-division multiplexing (FDM)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Takes advantage of the fact that the useful bandwidth of the medium exceeds the required bandwidth of a given signal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Time-division multiplexing (TDM)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Takes advantage of the fact that the achievable bit rate of the medium exceeds the required data rate of a digital signal</a:t>
            </a: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4908818"/>
            <a:ext cx="5791200" cy="179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34" y="4655126"/>
            <a:ext cx="5481638" cy="1910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7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Time-Domain Concepts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2687" y="1552574"/>
            <a:ext cx="9505907" cy="4385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Analog signal - signal intensity varies in a smooth fashion over time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 breaks or discontinuities in the signal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Digital signal - signal intensity maintains a constant level for some period of time and then changes to another constant level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Periodic signal - analog or digital signal pattern that repeats over time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	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</a:t>
            </a:r>
            <a:r>
              <a:rPr lang="en-US" altLang="zh-CN" sz="20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the period of the signal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Aperiodic signal - analog or digital signal pattern that doesn't repeat over time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Time-Domain Concepts</a:t>
            </a:r>
            <a:endParaRPr lang="en-US" dirty="0"/>
          </a:p>
        </p:txBody>
      </p:sp>
      <p:sp>
        <p:nvSpPr>
          <p:cNvPr id="4" name="Rectangle 1027"/>
          <p:cNvSpPr txBox="1">
            <a:spLocks noChangeArrowheads="1"/>
          </p:cNvSpPr>
          <p:nvPr/>
        </p:nvSpPr>
        <p:spPr>
          <a:xfrm>
            <a:off x="1034406" y="1371600"/>
            <a:ext cx="10432663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Peak amplitude (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 maximum value or strength of the signal over time; typically measured in volts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Frequency (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Rate, in cycles per second, or Hertz (Hz) at which the signal repeats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Period 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 amount of time it takes for one repetition of the signal</a:t>
            </a:r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1/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Phase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 measure of the relative position in time within a single period of a signal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Wavelength (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- distance occupied by a single cycle of the signal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Or, the distance between two points of corresponding phase of two consecutive cycles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5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Sine Wave Parameters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8" y="1552575"/>
            <a:ext cx="7772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General sine wave</a:t>
            </a:r>
          </a:p>
          <a:p>
            <a:pPr lvl="1"/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sin(2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Figure 2.3 shows the effect of varying each of the three parameters</a:t>
            </a:r>
          </a:p>
          <a:p>
            <a:pPr lvl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1, 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 Hz,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thus 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1s</a:t>
            </a:r>
          </a:p>
          <a:p>
            <a:pPr lvl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Reduced peak amplitude; 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=0.5</a:t>
            </a:r>
          </a:p>
          <a:p>
            <a:pPr lvl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Increased frequency; 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2, thus </a:t>
            </a:r>
            <a:r>
              <a:rPr lang="en-US" altLang="zh-CN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½</a:t>
            </a:r>
          </a:p>
          <a:p>
            <a:pPr lvl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 Phase shift;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/4 radians (45 degrees) </a:t>
            </a:r>
          </a:p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 2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radians = 360° = 1 period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1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Sine Wave Parameters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41" y="1099750"/>
            <a:ext cx="8894619" cy="537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9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Frequency-Domain Concepts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7" y="1552574"/>
            <a:ext cx="8756959" cy="4218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Fundamental frequency - when all frequency components of a signal are integer multiples of one frequency, it’s referred to as the fundamental frequency</a:t>
            </a:r>
          </a:p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Spectrum - range of frequencies that a signal contains</a:t>
            </a:r>
          </a:p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Absolute bandwidth - width of the spectrum of a signal</a:t>
            </a:r>
          </a:p>
          <a:p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Effective bandwidth (or just bandwidth) - narrow band of frequencies that most of the signal’s energy is contained in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99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Frequency-Domain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1182687" y="1552574"/>
                <a:ext cx="8756959" cy="421883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Any electromagnetic signal can be shown to consist of a collection of periodic analog signals (sine waves) at different amplitudes, frequencies, and phases</a:t>
                </a:r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Fourier Series (Discrete)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pt-BR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CN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zh-CN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CN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altLang="zh-CN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CN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CN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altLang="zh-CN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CN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altLang="zh-CN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CN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CN" i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CN" i="1" smtClean="0"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Fourier inverse transform (Continuous)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𝜋𝜔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period of the total signal is equal to the period of the fundamental frequency 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7" y="1552574"/>
                <a:ext cx="8756959" cy="4218833"/>
              </a:xfrm>
              <a:prstGeom prst="rect">
                <a:avLst/>
              </a:prstGeom>
              <a:blipFill rotWithShape="0">
                <a:blip r:embed="rId2"/>
                <a:stretch>
                  <a:fillRect l="-1253" t="-26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1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Relationship between Data Rate and Bandwidth</a:t>
            </a:r>
            <a:endParaRPr 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2687" y="1552574"/>
            <a:ext cx="8756959" cy="4218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greater the bandwidth, the higher the information-carrying capacity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Conclusions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Any digital waveform will have infinite bandwidth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BUT the transmission system will limit the bandwidth that can be transmitted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AND, for any given medium, the greater the bandwidth transmitted, the greater the cost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HOWEVER, limiting the bandwidth creates distortions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F2BD7-D95D-4179-8134-8C15893250A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0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679D"/>
      </a:accent1>
      <a:accent2>
        <a:srgbClr val="B754BA"/>
      </a:accent2>
      <a:accent3>
        <a:srgbClr val="F5679D"/>
      </a:accent3>
      <a:accent4>
        <a:srgbClr val="B754BA"/>
      </a:accent4>
      <a:accent5>
        <a:srgbClr val="F5679D"/>
      </a:accent5>
      <a:accent6>
        <a:srgbClr val="B754BA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939</Words>
  <Application>Microsoft Office PowerPoint</Application>
  <PresentationFormat>Widescreen</PresentationFormat>
  <Paragraphs>141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 Unicode MS</vt:lpstr>
      <vt:lpstr>宋体</vt:lpstr>
      <vt:lpstr>新細明體</vt:lpstr>
      <vt:lpstr>Arial</vt:lpstr>
      <vt:lpstr>Calibri</vt:lpstr>
      <vt:lpstr>Cambria Math</vt:lpstr>
      <vt:lpstr>Symbol</vt:lpstr>
      <vt:lpstr>Times New Roman</vt:lpstr>
      <vt:lpstr>Cover and End Slide Master</vt:lpstr>
      <vt:lpstr>Contents Slide Master</vt:lpstr>
      <vt:lpstr>Section Break Slide Master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NG KOON KEI BENJAMIN</cp:lastModifiedBy>
  <cp:revision>134</cp:revision>
  <dcterms:created xsi:type="dcterms:W3CDTF">2019-01-14T06:35:35Z</dcterms:created>
  <dcterms:modified xsi:type="dcterms:W3CDTF">2021-01-14T08:18:55Z</dcterms:modified>
</cp:coreProperties>
</file>