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34"/>
  </p:notesMasterIdLst>
  <p:handoutMasterIdLst>
    <p:handoutMasterId r:id="rId35"/>
  </p:handoutMasterIdLst>
  <p:sldIdLst>
    <p:sldId id="362" r:id="rId4"/>
    <p:sldId id="386" r:id="rId5"/>
    <p:sldId id="363" r:id="rId6"/>
    <p:sldId id="364" r:id="rId7"/>
    <p:sldId id="365" r:id="rId8"/>
    <p:sldId id="367" r:id="rId9"/>
    <p:sldId id="387" r:id="rId10"/>
    <p:sldId id="368" r:id="rId11"/>
    <p:sldId id="369" r:id="rId12"/>
    <p:sldId id="370" r:id="rId13"/>
    <p:sldId id="388" r:id="rId14"/>
    <p:sldId id="389" r:id="rId15"/>
    <p:sldId id="371" r:id="rId16"/>
    <p:sldId id="390" r:id="rId17"/>
    <p:sldId id="391" r:id="rId18"/>
    <p:sldId id="392" r:id="rId19"/>
    <p:sldId id="393" r:id="rId20"/>
    <p:sldId id="396" r:id="rId21"/>
    <p:sldId id="403" r:id="rId22"/>
    <p:sldId id="373" r:id="rId23"/>
    <p:sldId id="395" r:id="rId24"/>
    <p:sldId id="402" r:id="rId25"/>
    <p:sldId id="397" r:id="rId26"/>
    <p:sldId id="375" r:id="rId27"/>
    <p:sldId id="404" r:id="rId28"/>
    <p:sldId id="398" r:id="rId29"/>
    <p:sldId id="399" r:id="rId30"/>
    <p:sldId id="405" r:id="rId31"/>
    <p:sldId id="400" r:id="rId32"/>
    <p:sldId id="4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2" autoAdjust="0"/>
    <p:restoredTop sz="85338" autoAdjust="0"/>
  </p:normalViewPr>
  <p:slideViewPr>
    <p:cSldViewPr snapToGrid="0" showGuides="1">
      <p:cViewPr varScale="1">
        <p:scale>
          <a:sx n="90" d="100"/>
          <a:sy n="90" d="100"/>
        </p:scale>
        <p:origin x="72" y="309"/>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3" d="100"/>
          <a:sy n="83" d="100"/>
        </p:scale>
        <p:origin x="312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0E503D-F517-43C1-AE47-C597A99A4E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EB82D7-2EF5-46D7-9A30-A473478FE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C7C688-19A5-4B26-AC9A-BB17B7DE14EA}" type="datetimeFigureOut">
              <a:rPr lang="en-US" smtClean="0"/>
              <a:t>1/15/2024</a:t>
            </a:fld>
            <a:endParaRPr lang="en-US"/>
          </a:p>
        </p:txBody>
      </p:sp>
      <p:sp>
        <p:nvSpPr>
          <p:cNvPr id="4" name="Footer Placeholder 3">
            <a:extLst>
              <a:ext uri="{FF2B5EF4-FFF2-40B4-BE49-F238E27FC236}">
                <a16:creationId xmlns:a16="http://schemas.microsoft.com/office/drawing/2014/main" id="{DE3EB5A5-B323-4135-AE34-B141AA5728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75C7BC-7163-438F-A6C4-AE30F6BDFC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E8C756-4F09-406E-8512-DF0CE0DDF0BF}" type="slidenum">
              <a:rPr lang="en-US" smtClean="0"/>
              <a:t>‹#›</a:t>
            </a:fld>
            <a:endParaRPr lang="en-US"/>
          </a:p>
        </p:txBody>
      </p:sp>
    </p:spTree>
    <p:extLst>
      <p:ext uri="{BB962C8B-B14F-4D97-AF65-F5344CB8AC3E}">
        <p14:creationId xmlns:p14="http://schemas.microsoft.com/office/powerpoint/2010/main" val="3132985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91681-607D-4338-A287-6612D7DBF5F2}" type="datetimeFigureOut">
              <a:rPr lang="zh-TW" altLang="en-US" smtClean="0"/>
              <a:t>2024/1/15</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50EE4-9F68-445A-8474-13DC8523987B}" type="slidenum">
              <a:rPr lang="zh-TW" altLang="en-US" smtClean="0"/>
              <a:t>‹#›</a:t>
            </a:fld>
            <a:endParaRPr lang="zh-TW" altLang="en-US"/>
          </a:p>
        </p:txBody>
      </p:sp>
    </p:spTree>
    <p:extLst>
      <p:ext uri="{BB962C8B-B14F-4D97-AF65-F5344CB8AC3E}">
        <p14:creationId xmlns:p14="http://schemas.microsoft.com/office/powerpoint/2010/main" val="158353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Most communication systems, including the protocols for the wireless </a:t>
            </a:r>
            <a:r>
              <a:rPr lang="en-US" altLang="zh-TW" dirty="0" err="1"/>
              <a:t>IoT</a:t>
            </a:r>
            <a:r>
              <a:rPr lang="en-US" altLang="zh-TW" dirty="0"/>
              <a:t>, are organized into a protocol stack. Such a layered architecture provides a natural means to decompose the various functions within a communications system</a:t>
            </a:r>
            <a:endParaRPr lang="zh-TW" altLang="en-US" dirty="0"/>
          </a:p>
          <a:p>
            <a:endParaRPr lang="zh-TW" altLang="en-US" dirty="0"/>
          </a:p>
        </p:txBody>
      </p:sp>
      <p:sp>
        <p:nvSpPr>
          <p:cNvPr id="4" name="Slide Number Placeholder 3"/>
          <p:cNvSpPr>
            <a:spLocks noGrp="1"/>
          </p:cNvSpPr>
          <p:nvPr>
            <p:ph type="sldNum" sz="quarter" idx="10"/>
          </p:nvPr>
        </p:nvSpPr>
        <p:spPr/>
        <p:txBody>
          <a:bodyPr/>
          <a:lstStyle/>
          <a:p>
            <a:fld id="{4D550EE4-9F68-445A-8474-13DC8523987B}" type="slidenum">
              <a:rPr lang="zh-TW" altLang="en-US" smtClean="0"/>
              <a:t>3</a:t>
            </a:fld>
            <a:endParaRPr lang="zh-TW" altLang="en-US"/>
          </a:p>
        </p:txBody>
      </p:sp>
    </p:spTree>
    <p:extLst>
      <p:ext uri="{BB962C8B-B14F-4D97-AF65-F5344CB8AC3E}">
        <p14:creationId xmlns:p14="http://schemas.microsoft.com/office/powerpoint/2010/main" val="384155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4D550EE4-9F68-445A-8474-13DC8523987B}" type="slidenum">
              <a:rPr lang="zh-TW" altLang="en-US" smtClean="0"/>
              <a:t>4</a:t>
            </a:fld>
            <a:endParaRPr lang="zh-TW" altLang="en-US"/>
          </a:p>
        </p:txBody>
      </p:sp>
    </p:spTree>
    <p:extLst>
      <p:ext uri="{BB962C8B-B14F-4D97-AF65-F5344CB8AC3E}">
        <p14:creationId xmlns:p14="http://schemas.microsoft.com/office/powerpoint/2010/main" val="308151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 </a:t>
            </a:r>
            <a:r>
              <a:rPr lang="en-US" altLang="zh-CN" dirty="0">
                <a:latin typeface="Times New Roman" panose="02020603050405020304" pitchFamily="18" charset="0"/>
                <a:cs typeface="Times New Roman" panose="02020603050405020304" pitchFamily="18" charset="0"/>
              </a:rPr>
              <a:t>The application is the layer that might exist in “the cloud.”</a:t>
            </a:r>
            <a:endParaRPr lang="zh-TW" altLang="en-US" dirty="0">
              <a:ea typeface="宋体" panose="02010600030101010101" pitchFamily="2" charset="-122"/>
              <a:cs typeface="Times New Roman" panose="02020603050405020304" pitchFamily="18" charset="0"/>
            </a:endParaRPr>
          </a:p>
          <a:p>
            <a:r>
              <a:rPr lang="en-US" altLang="zh-TW" dirty="0"/>
              <a:t>-- </a:t>
            </a:r>
            <a:r>
              <a:rPr lang="en-US" altLang="zh-CN" dirty="0">
                <a:latin typeface="Times New Roman" panose="02020603050405020304" pitchFamily="18" charset="0"/>
              </a:rPr>
              <a:t>The sensors could be any number of things from vibration sensors for a security system to sensors used to gather data on soil conditions for agricultural applications</a:t>
            </a:r>
            <a:endParaRPr lang="zh-TW" altLang="en-US" dirty="0"/>
          </a:p>
          <a:p>
            <a:endParaRPr lang="zh-TW" altLang="en-US" dirty="0"/>
          </a:p>
        </p:txBody>
      </p:sp>
      <p:sp>
        <p:nvSpPr>
          <p:cNvPr id="4" name="Slide Number Placeholder 3"/>
          <p:cNvSpPr>
            <a:spLocks noGrp="1"/>
          </p:cNvSpPr>
          <p:nvPr>
            <p:ph type="sldNum" sz="quarter" idx="10"/>
          </p:nvPr>
        </p:nvSpPr>
        <p:spPr/>
        <p:txBody>
          <a:bodyPr/>
          <a:lstStyle/>
          <a:p>
            <a:fld id="{4D550EE4-9F68-445A-8474-13DC8523987B}" type="slidenum">
              <a:rPr lang="zh-TW" altLang="en-US" smtClean="0"/>
              <a:t>6</a:t>
            </a:fld>
            <a:endParaRPr lang="zh-TW" altLang="en-US"/>
          </a:p>
        </p:txBody>
      </p:sp>
    </p:spTree>
    <p:extLst>
      <p:ext uri="{BB962C8B-B14F-4D97-AF65-F5344CB8AC3E}">
        <p14:creationId xmlns:p14="http://schemas.microsoft.com/office/powerpoint/2010/main" val="364686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Convolution between a signal s(t) and delta function with center </a:t>
            </a:r>
            <a:r>
              <a:rPr lang="en-US" altLang="zh-TW" dirty="0" err="1"/>
              <a:t>tau_l</a:t>
            </a:r>
            <a:r>
              <a:rPr lang="en-US" altLang="zh-TW" dirty="0"/>
              <a:t> is equal to the original s(t) shifted by the same </a:t>
            </a:r>
            <a:r>
              <a:rPr lang="en-US" altLang="zh-TW" dirty="0" err="1"/>
              <a:t>tau_l</a:t>
            </a:r>
            <a:endParaRPr lang="zh-TW" altLang="en-US" dirty="0"/>
          </a:p>
        </p:txBody>
      </p:sp>
      <p:sp>
        <p:nvSpPr>
          <p:cNvPr id="4" name="Slide Number Placeholder 3"/>
          <p:cNvSpPr>
            <a:spLocks noGrp="1"/>
          </p:cNvSpPr>
          <p:nvPr>
            <p:ph type="sldNum" sz="quarter" idx="10"/>
          </p:nvPr>
        </p:nvSpPr>
        <p:spPr/>
        <p:txBody>
          <a:bodyPr/>
          <a:lstStyle/>
          <a:p>
            <a:fld id="{4D550EE4-9F68-445A-8474-13DC8523987B}" type="slidenum">
              <a:rPr lang="zh-TW" altLang="en-US" smtClean="0"/>
              <a:t>20</a:t>
            </a:fld>
            <a:endParaRPr lang="zh-TW" altLang="en-US"/>
          </a:p>
        </p:txBody>
      </p:sp>
    </p:spTree>
    <p:extLst>
      <p:ext uri="{BB962C8B-B14F-4D97-AF65-F5344CB8AC3E}">
        <p14:creationId xmlns:p14="http://schemas.microsoft.com/office/powerpoint/2010/main" val="140920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O" dirty="0"/>
          </a:p>
        </p:txBody>
      </p:sp>
      <p:sp>
        <p:nvSpPr>
          <p:cNvPr id="4" name="Slide Number Placeholder 3"/>
          <p:cNvSpPr>
            <a:spLocks noGrp="1"/>
          </p:cNvSpPr>
          <p:nvPr>
            <p:ph type="sldNum" sz="quarter" idx="5"/>
          </p:nvPr>
        </p:nvSpPr>
        <p:spPr/>
        <p:txBody>
          <a:bodyPr/>
          <a:lstStyle/>
          <a:p>
            <a:fld id="{4D550EE4-9F68-445A-8474-13DC8523987B}" type="slidenum">
              <a:rPr lang="zh-TW" altLang="en-US" smtClean="0"/>
              <a:t>22</a:t>
            </a:fld>
            <a:endParaRPr lang="zh-TW" altLang="en-US"/>
          </a:p>
        </p:txBody>
      </p:sp>
    </p:spTree>
    <p:extLst>
      <p:ext uri="{BB962C8B-B14F-4D97-AF65-F5344CB8AC3E}">
        <p14:creationId xmlns:p14="http://schemas.microsoft.com/office/powerpoint/2010/main" val="228008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4D550EE4-9F68-445A-8474-13DC8523987B}" type="slidenum">
              <a:rPr lang="zh-TW" altLang="en-US" smtClean="0"/>
              <a:t>23</a:t>
            </a:fld>
            <a:endParaRPr lang="zh-TW" altLang="en-US"/>
          </a:p>
        </p:txBody>
      </p:sp>
    </p:spTree>
    <p:extLst>
      <p:ext uri="{BB962C8B-B14F-4D97-AF65-F5344CB8AC3E}">
        <p14:creationId xmlns:p14="http://schemas.microsoft.com/office/powerpoint/2010/main" val="96529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4D550EE4-9F68-445A-8474-13DC8523987B}" type="slidenum">
              <a:rPr lang="zh-TW" altLang="en-US" smtClean="0"/>
              <a:t>24</a:t>
            </a:fld>
            <a:endParaRPr lang="zh-TW" altLang="en-US"/>
          </a:p>
        </p:txBody>
      </p:sp>
    </p:spTree>
    <p:extLst>
      <p:ext uri="{BB962C8B-B14F-4D97-AF65-F5344CB8AC3E}">
        <p14:creationId xmlns:p14="http://schemas.microsoft.com/office/powerpoint/2010/main" val="356963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4D550EE4-9F68-445A-8474-13DC8523987B}" type="slidenum">
              <a:rPr lang="zh-TW" altLang="en-US" smtClean="0"/>
              <a:t>25</a:t>
            </a:fld>
            <a:endParaRPr lang="zh-TW" altLang="en-US"/>
          </a:p>
        </p:txBody>
      </p:sp>
    </p:spTree>
    <p:extLst>
      <p:ext uri="{BB962C8B-B14F-4D97-AF65-F5344CB8AC3E}">
        <p14:creationId xmlns:p14="http://schemas.microsoft.com/office/powerpoint/2010/main" val="3368482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74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181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C3C9FE5-AB1E-404E-9EB5-81D274A71722}"/>
              </a:ext>
            </a:extLst>
          </p:cNvPr>
          <p:cNvGrpSpPr/>
          <p:nvPr userDrawn="1"/>
        </p:nvGrpSpPr>
        <p:grpSpPr>
          <a:xfrm>
            <a:off x="9426469" y="2035643"/>
            <a:ext cx="1576801" cy="1576800"/>
            <a:chOff x="1201728" y="2038507"/>
            <a:chExt cx="1576801" cy="1576800"/>
          </a:xfrm>
        </p:grpSpPr>
        <p:sp>
          <p:nvSpPr>
            <p:cNvPr id="25" name="Rounded Rectangle 21">
              <a:extLst>
                <a:ext uri="{FF2B5EF4-FFF2-40B4-BE49-F238E27FC236}">
                  <a16:creationId xmlns:a16="http://schemas.microsoft.com/office/drawing/2014/main" id="{3961A115-70CC-45BB-98A0-A28E7D8DDCF9}"/>
                </a:ext>
              </a:extLst>
            </p:cNvPr>
            <p:cNvSpPr/>
            <p:nvPr userDrawn="1"/>
          </p:nvSpPr>
          <p:spPr>
            <a:xfrm rot="19500000">
              <a:off x="1214854" y="2038507"/>
              <a:ext cx="1563675" cy="1573936"/>
            </a:xfrm>
            <a:prstGeom prst="roundRect">
              <a:avLst>
                <a:gd name="adj" fmla="val 8219"/>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dirty="0"/>
            </a:p>
          </p:txBody>
        </p:sp>
        <p:sp>
          <p:nvSpPr>
            <p:cNvPr id="26" name="Rounded Rectangle 8">
              <a:extLst>
                <a:ext uri="{FF2B5EF4-FFF2-40B4-BE49-F238E27FC236}">
                  <a16:creationId xmlns:a16="http://schemas.microsoft.com/office/drawing/2014/main" id="{E21298D3-FC3A-4D25-9A8C-EEA6B80608B2}"/>
                </a:ext>
              </a:extLst>
            </p:cNvPr>
            <p:cNvSpPr/>
            <p:nvPr userDrawn="1"/>
          </p:nvSpPr>
          <p:spPr>
            <a:xfrm rot="18300000">
              <a:off x="1196598" y="2046501"/>
              <a:ext cx="1573936" cy="1563675"/>
            </a:xfrm>
            <a:prstGeom prst="roundRect">
              <a:avLst>
                <a:gd name="adj" fmla="val 8219"/>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dirty="0"/>
            </a:p>
          </p:txBody>
        </p:sp>
      </p:grpSp>
      <p:grpSp>
        <p:nvGrpSpPr>
          <p:cNvPr id="20" name="Group 19">
            <a:extLst>
              <a:ext uri="{FF2B5EF4-FFF2-40B4-BE49-F238E27FC236}">
                <a16:creationId xmlns:a16="http://schemas.microsoft.com/office/drawing/2014/main" id="{4794BB16-9568-49E9-A76B-B41333C99C28}"/>
              </a:ext>
            </a:extLst>
          </p:cNvPr>
          <p:cNvGrpSpPr/>
          <p:nvPr userDrawn="1"/>
        </p:nvGrpSpPr>
        <p:grpSpPr>
          <a:xfrm>
            <a:off x="5307598" y="2037075"/>
            <a:ext cx="1576801" cy="1576800"/>
            <a:chOff x="1201728" y="2038507"/>
            <a:chExt cx="1576801" cy="1576800"/>
          </a:xfrm>
        </p:grpSpPr>
        <p:sp>
          <p:nvSpPr>
            <p:cNvPr id="21" name="Rounded Rectangle 21">
              <a:extLst>
                <a:ext uri="{FF2B5EF4-FFF2-40B4-BE49-F238E27FC236}">
                  <a16:creationId xmlns:a16="http://schemas.microsoft.com/office/drawing/2014/main" id="{9EAAAE1F-6210-443C-B7B8-E98E8FB4A2BA}"/>
                </a:ext>
              </a:extLst>
            </p:cNvPr>
            <p:cNvSpPr/>
            <p:nvPr userDrawn="1"/>
          </p:nvSpPr>
          <p:spPr>
            <a:xfrm rot="19500000">
              <a:off x="1214854" y="2038507"/>
              <a:ext cx="1563675" cy="1573936"/>
            </a:xfrm>
            <a:prstGeom prst="roundRect">
              <a:avLst>
                <a:gd name="adj" fmla="val 8219"/>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dirty="0"/>
            </a:p>
          </p:txBody>
        </p:sp>
        <p:sp>
          <p:nvSpPr>
            <p:cNvPr id="23" name="Rounded Rectangle 8">
              <a:extLst>
                <a:ext uri="{FF2B5EF4-FFF2-40B4-BE49-F238E27FC236}">
                  <a16:creationId xmlns:a16="http://schemas.microsoft.com/office/drawing/2014/main" id="{4B681E53-94D9-4E5B-BBE0-45FD7873B434}"/>
                </a:ext>
              </a:extLst>
            </p:cNvPr>
            <p:cNvSpPr/>
            <p:nvPr userDrawn="1"/>
          </p:nvSpPr>
          <p:spPr>
            <a:xfrm rot="18300000">
              <a:off x="1196598" y="2046501"/>
              <a:ext cx="1573936" cy="1563675"/>
            </a:xfrm>
            <a:prstGeom prst="roundRect">
              <a:avLst>
                <a:gd name="adj" fmla="val 8219"/>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dirty="0"/>
            </a:p>
          </p:txBody>
        </p:sp>
      </p:grpSp>
      <p:grpSp>
        <p:nvGrpSpPr>
          <p:cNvPr id="3" name="Group 2">
            <a:extLst>
              <a:ext uri="{FF2B5EF4-FFF2-40B4-BE49-F238E27FC236}">
                <a16:creationId xmlns:a16="http://schemas.microsoft.com/office/drawing/2014/main" id="{511C3C90-83A3-4219-984E-0C27B4722780}"/>
              </a:ext>
            </a:extLst>
          </p:cNvPr>
          <p:cNvGrpSpPr/>
          <p:nvPr userDrawn="1"/>
        </p:nvGrpSpPr>
        <p:grpSpPr>
          <a:xfrm>
            <a:off x="1201728" y="2038507"/>
            <a:ext cx="1576801" cy="1576800"/>
            <a:chOff x="1201728" y="2038507"/>
            <a:chExt cx="1576801" cy="1576800"/>
          </a:xfrm>
        </p:grpSpPr>
        <p:sp>
          <p:nvSpPr>
            <p:cNvPr id="5" name="Rounded Rectangle 21">
              <a:extLst>
                <a:ext uri="{FF2B5EF4-FFF2-40B4-BE49-F238E27FC236}">
                  <a16:creationId xmlns:a16="http://schemas.microsoft.com/office/drawing/2014/main" id="{8D3E9FE6-8B38-47E1-BEA9-70052ACAE703}"/>
                </a:ext>
              </a:extLst>
            </p:cNvPr>
            <p:cNvSpPr/>
            <p:nvPr userDrawn="1"/>
          </p:nvSpPr>
          <p:spPr>
            <a:xfrm rot="19500000">
              <a:off x="1214854" y="2038507"/>
              <a:ext cx="1563675" cy="1573936"/>
            </a:xfrm>
            <a:prstGeom prst="roundRect">
              <a:avLst>
                <a:gd name="adj" fmla="val 8219"/>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dirty="0"/>
            </a:p>
          </p:txBody>
        </p:sp>
        <p:sp>
          <p:nvSpPr>
            <p:cNvPr id="6" name="Rounded Rectangle 8">
              <a:extLst>
                <a:ext uri="{FF2B5EF4-FFF2-40B4-BE49-F238E27FC236}">
                  <a16:creationId xmlns:a16="http://schemas.microsoft.com/office/drawing/2014/main" id="{DA3D73F9-826B-4421-B93C-2444DD2AAEAF}"/>
                </a:ext>
              </a:extLst>
            </p:cNvPr>
            <p:cNvSpPr/>
            <p:nvPr userDrawn="1"/>
          </p:nvSpPr>
          <p:spPr>
            <a:xfrm rot="18300000">
              <a:off x="1196598" y="2046501"/>
              <a:ext cx="1573936" cy="1563675"/>
            </a:xfrm>
            <a:prstGeom prst="roundRect">
              <a:avLst>
                <a:gd name="adj" fmla="val 8219"/>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dirty="0"/>
            </a:p>
          </p:txBody>
        </p:sp>
      </p:grpSp>
      <p:sp>
        <p:nvSpPr>
          <p:cNvPr id="13" name="Picture Placeholder 2">
            <a:extLst>
              <a:ext uri="{FF2B5EF4-FFF2-40B4-BE49-F238E27FC236}">
                <a16:creationId xmlns:a16="http://schemas.microsoft.com/office/drawing/2014/main" id="{CF5452AA-88DA-404B-9070-237F302CC413}"/>
              </a:ext>
            </a:extLst>
          </p:cNvPr>
          <p:cNvSpPr>
            <a:spLocks noGrp="1"/>
          </p:cNvSpPr>
          <p:nvPr userDrawn="1">
            <p:ph type="pic" idx="1" hasCustomPrompt="1"/>
          </p:nvPr>
        </p:nvSpPr>
        <p:spPr>
          <a:xfrm>
            <a:off x="892129" y="1728891"/>
            <a:ext cx="2196000" cy="2196032"/>
          </a:xfrm>
          <a:prstGeom prst="diamond">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2">
            <a:extLst>
              <a:ext uri="{FF2B5EF4-FFF2-40B4-BE49-F238E27FC236}">
                <a16:creationId xmlns:a16="http://schemas.microsoft.com/office/drawing/2014/main" id="{FE5A71D8-2DE6-4888-9D28-BA9A6A477128}"/>
              </a:ext>
            </a:extLst>
          </p:cNvPr>
          <p:cNvSpPr>
            <a:spLocks noGrp="1"/>
          </p:cNvSpPr>
          <p:nvPr userDrawn="1">
            <p:ph type="pic" idx="11" hasCustomPrompt="1"/>
          </p:nvPr>
        </p:nvSpPr>
        <p:spPr>
          <a:xfrm>
            <a:off x="5004500" y="1728891"/>
            <a:ext cx="2196000" cy="2196032"/>
          </a:xfrm>
          <a:prstGeom prst="diamond">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5" name="Picture Placeholder 2">
            <a:extLst>
              <a:ext uri="{FF2B5EF4-FFF2-40B4-BE49-F238E27FC236}">
                <a16:creationId xmlns:a16="http://schemas.microsoft.com/office/drawing/2014/main" id="{F5C10DDF-04C5-44D7-83B8-C2946E6C368F}"/>
              </a:ext>
            </a:extLst>
          </p:cNvPr>
          <p:cNvSpPr>
            <a:spLocks noGrp="1"/>
          </p:cNvSpPr>
          <p:nvPr userDrawn="1">
            <p:ph type="pic" idx="12" hasCustomPrompt="1"/>
          </p:nvPr>
        </p:nvSpPr>
        <p:spPr>
          <a:xfrm>
            <a:off x="9116870" y="1728891"/>
            <a:ext cx="2196000" cy="2196032"/>
          </a:xfrm>
          <a:prstGeom prst="diamond">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Rectangle 16">
            <a:extLst>
              <a:ext uri="{FF2B5EF4-FFF2-40B4-BE49-F238E27FC236}">
                <a16:creationId xmlns:a16="http://schemas.microsoft.com/office/drawing/2014/main" id="{0EA33FD7-78A1-4A67-82B2-A73F2B9D7930}"/>
              </a:ext>
            </a:extLst>
          </p:cNvPr>
          <p:cNvSpPr/>
          <p:nvPr userDrawn="1"/>
        </p:nvSpPr>
        <p:spPr>
          <a:xfrm>
            <a:off x="0" y="0"/>
            <a:ext cx="12191999" cy="1063756"/>
          </a:xfrm>
          <a:prstGeom prst="rect">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8CED0DD5-72D0-4ECD-A39F-EE1ACB348793}"/>
              </a:ext>
            </a:extLst>
          </p:cNvPr>
          <p:cNvSpPr>
            <a:spLocks noGrp="1"/>
          </p:cNvSpPr>
          <p:nvPr userDrawn="1">
            <p:ph type="body" sz="quarter" idx="10" hasCustomPrompt="1"/>
          </p:nvPr>
        </p:nvSpPr>
        <p:spPr>
          <a:xfrm>
            <a:off x="323529" y="191461"/>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52C9A214-9DA2-47C3-BE60-018A16769CDC}"/>
              </a:ext>
            </a:extLst>
          </p:cNvPr>
          <p:cNvSpPr>
            <a:spLocks noGrp="1"/>
          </p:cNvSpPr>
          <p:nvPr>
            <p:ph type="pic" idx="14" hasCustomPrompt="1"/>
          </p:nvPr>
        </p:nvSpPr>
        <p:spPr>
          <a:xfrm>
            <a:off x="0" y="-9526"/>
            <a:ext cx="7184425" cy="6886575"/>
          </a:xfrm>
          <a:custGeom>
            <a:avLst/>
            <a:gdLst>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304398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0 w 7155850"/>
              <a:gd name="connsiteY14" fmla="*/ 6858000 h 6877050"/>
              <a:gd name="connsiteX15" fmla="*/ 0 w 7155850"/>
              <a:gd name="connsiteY15"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1329860 w 7155850"/>
              <a:gd name="connsiteY12" fmla="*/ 6877050 h 6877050"/>
              <a:gd name="connsiteX13" fmla="*/ 0 w 7155850"/>
              <a:gd name="connsiteY13" fmla="*/ 6858000 h 6877050"/>
              <a:gd name="connsiteX14" fmla="*/ 0 w 7155850"/>
              <a:gd name="connsiteY14"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0 w 7155850"/>
              <a:gd name="connsiteY12" fmla="*/ 6858000 h 6877050"/>
              <a:gd name="connsiteX13" fmla="*/ 0 w 7155850"/>
              <a:gd name="connsiteY13"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0 w 7155850"/>
              <a:gd name="connsiteY11" fmla="*/ 6858000 h 6877050"/>
              <a:gd name="connsiteX12" fmla="*/ 0 w 7155850"/>
              <a:gd name="connsiteY12"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2945517 w 7155850"/>
              <a:gd name="connsiteY7" fmla="*/ 6877050 h 6877050"/>
              <a:gd name="connsiteX8" fmla="*/ 2928567 w 7155850"/>
              <a:gd name="connsiteY8" fmla="*/ 6849441 h 6877050"/>
              <a:gd name="connsiteX9" fmla="*/ 2911768 w 7155850"/>
              <a:gd name="connsiteY9" fmla="*/ 6877050 h 6877050"/>
              <a:gd name="connsiteX10" fmla="*/ 0 w 7155850"/>
              <a:gd name="connsiteY10" fmla="*/ 6858000 h 6877050"/>
              <a:gd name="connsiteX11" fmla="*/ 0 w 7155850"/>
              <a:gd name="connsiteY11"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2945517 w 7155850"/>
              <a:gd name="connsiteY6" fmla="*/ 6877050 h 6877050"/>
              <a:gd name="connsiteX7" fmla="*/ 2928567 w 7155850"/>
              <a:gd name="connsiteY7" fmla="*/ 6849441 h 6877050"/>
              <a:gd name="connsiteX8" fmla="*/ 2911768 w 7155850"/>
              <a:gd name="connsiteY8" fmla="*/ 6877050 h 6877050"/>
              <a:gd name="connsiteX9" fmla="*/ 0 w 7155850"/>
              <a:gd name="connsiteY9" fmla="*/ 6858000 h 6877050"/>
              <a:gd name="connsiteX10" fmla="*/ 0 w 7155850"/>
              <a:gd name="connsiteY10"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2945517 w 7155850"/>
              <a:gd name="connsiteY5" fmla="*/ 6877050 h 6877050"/>
              <a:gd name="connsiteX6" fmla="*/ 2928567 w 7155850"/>
              <a:gd name="connsiteY6" fmla="*/ 6849441 h 6877050"/>
              <a:gd name="connsiteX7" fmla="*/ 2911768 w 7155850"/>
              <a:gd name="connsiteY7" fmla="*/ 6877050 h 6877050"/>
              <a:gd name="connsiteX8" fmla="*/ 0 w 7155850"/>
              <a:gd name="connsiteY8" fmla="*/ 6858000 h 6877050"/>
              <a:gd name="connsiteX9" fmla="*/ 0 w 7155850"/>
              <a:gd name="connsiteY9"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2945517 w 7155850"/>
              <a:gd name="connsiteY4" fmla="*/ 6877050 h 6877050"/>
              <a:gd name="connsiteX5" fmla="*/ 2928567 w 7155850"/>
              <a:gd name="connsiteY5" fmla="*/ 6849441 h 6877050"/>
              <a:gd name="connsiteX6" fmla="*/ 2911768 w 7155850"/>
              <a:gd name="connsiteY6" fmla="*/ 6877050 h 6877050"/>
              <a:gd name="connsiteX7" fmla="*/ 0 w 7155850"/>
              <a:gd name="connsiteY7" fmla="*/ 6858000 h 6877050"/>
              <a:gd name="connsiteX8" fmla="*/ 0 w 7155850"/>
              <a:gd name="connsiteY8" fmla="*/ 0 h 6877050"/>
              <a:gd name="connsiteX0" fmla="*/ 0 w 7155850"/>
              <a:gd name="connsiteY0" fmla="*/ 0 h 6877050"/>
              <a:gd name="connsiteX1" fmla="*/ 7096125 w 7155850"/>
              <a:gd name="connsiteY1" fmla="*/ 0 h 6877050"/>
              <a:gd name="connsiteX2" fmla="*/ 7155850 w 7155850"/>
              <a:gd name="connsiteY2" fmla="*/ 19050 h 6877050"/>
              <a:gd name="connsiteX3" fmla="*/ 2945517 w 7155850"/>
              <a:gd name="connsiteY3" fmla="*/ 6877050 h 6877050"/>
              <a:gd name="connsiteX4" fmla="*/ 2928567 w 7155850"/>
              <a:gd name="connsiteY4" fmla="*/ 6849441 h 6877050"/>
              <a:gd name="connsiteX5" fmla="*/ 2911768 w 7155850"/>
              <a:gd name="connsiteY5" fmla="*/ 6877050 h 6877050"/>
              <a:gd name="connsiteX6" fmla="*/ 0 w 7155850"/>
              <a:gd name="connsiteY6" fmla="*/ 6858000 h 6877050"/>
              <a:gd name="connsiteX7" fmla="*/ 0 w 7155850"/>
              <a:gd name="connsiteY7" fmla="*/ 0 h 6877050"/>
              <a:gd name="connsiteX0" fmla="*/ 0 w 7155850"/>
              <a:gd name="connsiteY0" fmla="*/ 0 h 6877050"/>
              <a:gd name="connsiteX1" fmla="*/ 7155850 w 7155850"/>
              <a:gd name="connsiteY1" fmla="*/ 19050 h 6877050"/>
              <a:gd name="connsiteX2" fmla="*/ 2945517 w 7155850"/>
              <a:gd name="connsiteY2" fmla="*/ 6877050 h 6877050"/>
              <a:gd name="connsiteX3" fmla="*/ 2928567 w 7155850"/>
              <a:gd name="connsiteY3" fmla="*/ 6849441 h 6877050"/>
              <a:gd name="connsiteX4" fmla="*/ 2911768 w 7155850"/>
              <a:gd name="connsiteY4" fmla="*/ 6877050 h 6877050"/>
              <a:gd name="connsiteX5" fmla="*/ 0 w 7155850"/>
              <a:gd name="connsiteY5" fmla="*/ 6858000 h 6877050"/>
              <a:gd name="connsiteX6" fmla="*/ 0 w 7155850"/>
              <a:gd name="connsiteY6" fmla="*/ 0 h 6877050"/>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2911768 w 7184425"/>
              <a:gd name="connsiteY4" fmla="*/ 6886575 h 6886575"/>
              <a:gd name="connsiteX5" fmla="*/ 0 w 7184425"/>
              <a:gd name="connsiteY5" fmla="*/ 6867525 h 6886575"/>
              <a:gd name="connsiteX6" fmla="*/ 0 w 7184425"/>
              <a:gd name="connsiteY6"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0 w 7184425"/>
              <a:gd name="connsiteY4" fmla="*/ 6867525 h 6886575"/>
              <a:gd name="connsiteX5" fmla="*/ 0 w 7184425"/>
              <a:gd name="connsiteY5"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0 w 7184425"/>
              <a:gd name="connsiteY3" fmla="*/ 6867525 h 6886575"/>
              <a:gd name="connsiteX4" fmla="*/ 0 w 7184425"/>
              <a:gd name="connsiteY4" fmla="*/ 9525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4425" h="6886575">
                <a:moveTo>
                  <a:pt x="0" y="9525"/>
                </a:moveTo>
                <a:lnTo>
                  <a:pt x="7184425" y="0"/>
                </a:lnTo>
                <a:lnTo>
                  <a:pt x="2945517" y="6886575"/>
                </a:lnTo>
                <a:lnTo>
                  <a:pt x="0" y="6867525"/>
                </a:lnTo>
                <a:lnTo>
                  <a:pt x="0" y="9525"/>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8567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C84DF9-D037-45BD-8FD1-FC052EA0D381}"/>
              </a:ext>
            </a:extLst>
          </p:cNvPr>
          <p:cNvSpPr/>
          <p:nvPr userDrawn="1"/>
        </p:nvSpPr>
        <p:spPr>
          <a:xfrm>
            <a:off x="3397776" y="2717708"/>
            <a:ext cx="8794226" cy="240487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3">
            <a:extLst>
              <a:ext uri="{FF2B5EF4-FFF2-40B4-BE49-F238E27FC236}">
                <a16:creationId xmlns:a16="http://schemas.microsoft.com/office/drawing/2014/main" id="{EAB2CE11-41A3-4695-A4AD-933F01A3740B}"/>
              </a:ext>
            </a:extLst>
          </p:cNvPr>
          <p:cNvGrpSpPr/>
          <p:nvPr userDrawn="1"/>
        </p:nvGrpSpPr>
        <p:grpSpPr>
          <a:xfrm>
            <a:off x="733478" y="1571013"/>
            <a:ext cx="2664296" cy="4683693"/>
            <a:chOff x="445712" y="1449040"/>
            <a:chExt cx="2113018" cy="3924176"/>
          </a:xfrm>
        </p:grpSpPr>
        <p:sp>
          <p:nvSpPr>
            <p:cNvPr id="6" name="Rounded Rectangle 4">
              <a:extLst>
                <a:ext uri="{FF2B5EF4-FFF2-40B4-BE49-F238E27FC236}">
                  <a16:creationId xmlns:a16="http://schemas.microsoft.com/office/drawing/2014/main" id="{2077F0CB-74CC-44DA-B0A3-6B32D359FF6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5">
              <a:extLst>
                <a:ext uri="{FF2B5EF4-FFF2-40B4-BE49-F238E27FC236}">
                  <a16:creationId xmlns:a16="http://schemas.microsoft.com/office/drawing/2014/main" id="{40EF6CD2-4A74-45AA-9688-00853EAC84F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D3F02DAD-26CE-4969-9C71-236E7BD76B4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37268947-67E4-4F53-8D2A-001290B0285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8FB939D9-61E8-4287-B74F-BD947882E67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5AD63DB-3B29-46CA-B871-B48A85A25DDB}"/>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2" name="Rectangle 11">
            <a:extLst>
              <a:ext uri="{FF2B5EF4-FFF2-40B4-BE49-F238E27FC236}">
                <a16:creationId xmlns:a16="http://schemas.microsoft.com/office/drawing/2014/main" id="{B6269FE5-023F-4561-8BA8-426E61BDB51A}"/>
              </a:ext>
            </a:extLst>
          </p:cNvPr>
          <p:cNvSpPr/>
          <p:nvPr userDrawn="1"/>
        </p:nvSpPr>
        <p:spPr>
          <a:xfrm>
            <a:off x="0" y="0"/>
            <a:ext cx="12191999" cy="1063756"/>
          </a:xfrm>
          <a:prstGeom prst="rect">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9">
            <a:extLst>
              <a:ext uri="{FF2B5EF4-FFF2-40B4-BE49-F238E27FC236}">
                <a16:creationId xmlns:a16="http://schemas.microsoft.com/office/drawing/2014/main" id="{4841331A-2854-4C6D-9077-CB1D2F421321}"/>
              </a:ext>
            </a:extLst>
          </p:cNvPr>
          <p:cNvSpPr>
            <a:spLocks noGrp="1"/>
          </p:cNvSpPr>
          <p:nvPr>
            <p:ph type="body" sz="quarter" idx="10" hasCustomPrompt="1"/>
          </p:nvPr>
        </p:nvSpPr>
        <p:spPr>
          <a:xfrm>
            <a:off x="323529" y="191461"/>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00545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7E4757-8097-45D7-8EA5-8EBA3BC2364F}"/>
              </a:ext>
            </a:extLst>
          </p:cNvPr>
          <p:cNvGrpSpPr/>
          <p:nvPr userDrawn="1"/>
        </p:nvGrpSpPr>
        <p:grpSpPr>
          <a:xfrm>
            <a:off x="3631989" y="3294209"/>
            <a:ext cx="4928023" cy="2707615"/>
            <a:chOff x="-548507" y="477868"/>
            <a:chExt cx="11570449" cy="6357177"/>
          </a:xfrm>
        </p:grpSpPr>
        <p:sp>
          <p:nvSpPr>
            <p:cNvPr id="5" name="Freeform: Shape 4">
              <a:extLst>
                <a:ext uri="{FF2B5EF4-FFF2-40B4-BE49-F238E27FC236}">
                  <a16:creationId xmlns:a16="http://schemas.microsoft.com/office/drawing/2014/main" id="{DBA3B8B5-DDA8-4D52-A08B-D4FCFB1EFAD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1933EC2-C4E3-4F09-9B9E-6D9229ACE3F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C54F712-4E18-4362-998E-FA1A69B6827A}"/>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52E08CB-EA13-4237-B12D-09F626F146E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C32F5F06-05AB-4423-AC6C-C4482C2ED1B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12065C9-FDF8-4219-88B0-F40F83873FBE}"/>
                </a:ext>
              </a:extLst>
            </p:cNvPr>
            <p:cNvGrpSpPr/>
            <p:nvPr/>
          </p:nvGrpSpPr>
          <p:grpSpPr>
            <a:xfrm>
              <a:off x="1606" y="6382978"/>
              <a:ext cx="413937" cy="115242"/>
              <a:chOff x="5955" y="6353672"/>
              <a:chExt cx="413937" cy="115242"/>
            </a:xfrm>
          </p:grpSpPr>
          <p:sp>
            <p:nvSpPr>
              <p:cNvPr id="15" name="Rectangle: Rounded Corners 14">
                <a:extLst>
                  <a:ext uri="{FF2B5EF4-FFF2-40B4-BE49-F238E27FC236}">
                    <a16:creationId xmlns:a16="http://schemas.microsoft.com/office/drawing/2014/main" id="{F05894DC-55A3-44E5-AA52-6D37CFC7C4D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AB3E9F2-BB5E-4CD6-9E55-16A7DF162FD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542699D-DEF5-47FE-8F4B-F75C394A08A4}"/>
                </a:ext>
              </a:extLst>
            </p:cNvPr>
            <p:cNvGrpSpPr/>
            <p:nvPr/>
          </p:nvGrpSpPr>
          <p:grpSpPr>
            <a:xfrm>
              <a:off x="9855291" y="6381600"/>
              <a:ext cx="885989" cy="115242"/>
              <a:chOff x="5955" y="6353672"/>
              <a:chExt cx="413937" cy="115242"/>
            </a:xfrm>
          </p:grpSpPr>
          <p:sp>
            <p:nvSpPr>
              <p:cNvPr id="13" name="Rectangle: Rounded Corners 12">
                <a:extLst>
                  <a:ext uri="{FF2B5EF4-FFF2-40B4-BE49-F238E27FC236}">
                    <a16:creationId xmlns:a16="http://schemas.microsoft.com/office/drawing/2014/main" id="{0B930AEF-92FB-4586-9CCC-289C31313EF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A0D98E-596D-4B10-96EA-2F55BC31AB3B}"/>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11">
              <a:extLst>
                <a:ext uri="{FF2B5EF4-FFF2-40B4-BE49-F238E27FC236}">
                  <a16:creationId xmlns:a16="http://schemas.microsoft.com/office/drawing/2014/main" id="{A363A919-5974-4276-9518-2745A1C7548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4331991" y="3448211"/>
            <a:ext cx="3528018" cy="2175491"/>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7" name="Rectangle 16">
            <a:extLst>
              <a:ext uri="{FF2B5EF4-FFF2-40B4-BE49-F238E27FC236}">
                <a16:creationId xmlns:a16="http://schemas.microsoft.com/office/drawing/2014/main" id="{A1B101E8-381D-4D31-AD1A-8A29457825B9}"/>
              </a:ext>
            </a:extLst>
          </p:cNvPr>
          <p:cNvSpPr/>
          <p:nvPr userDrawn="1"/>
        </p:nvSpPr>
        <p:spPr>
          <a:xfrm>
            <a:off x="0" y="0"/>
            <a:ext cx="12191999" cy="1063756"/>
          </a:xfrm>
          <a:prstGeom prst="rect">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2AA06F9E-CDC4-4FD7-8F09-87BC24D7CCD3}"/>
              </a:ext>
            </a:extLst>
          </p:cNvPr>
          <p:cNvSpPr>
            <a:spLocks noGrp="1"/>
          </p:cNvSpPr>
          <p:nvPr>
            <p:ph type="body" sz="quarter" idx="10" hasCustomPrompt="1"/>
          </p:nvPr>
        </p:nvSpPr>
        <p:spPr>
          <a:xfrm>
            <a:off x="323529" y="191461"/>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909049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4AA959-99F8-4F27-976D-6355A8A24AE6}"/>
              </a:ext>
            </a:extLst>
          </p:cNvPr>
          <p:cNvSpPr/>
          <p:nvPr userDrawn="1"/>
        </p:nvSpPr>
        <p:spPr>
          <a:xfrm>
            <a:off x="0" y="0"/>
            <a:ext cx="12191999" cy="1063756"/>
          </a:xfrm>
          <a:prstGeom prst="rect">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191461"/>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Rectangle 16"/>
          <p:cNvSpPr>
            <a:spLocks noGrp="1" noChangeArrowheads="1"/>
          </p:cNvSpPr>
          <p:nvPr>
            <p:ph type="sldNum" sz="quarter" idx="12"/>
          </p:nvPr>
        </p:nvSpPr>
        <p:spPr bwMode="auto">
          <a:xfrm>
            <a:off x="91440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ea typeface="宋体" panose="02010600030101010101" pitchFamily="2" charset="-122"/>
              </a:defRPr>
            </a:lvl1pPr>
          </a:lstStyle>
          <a:p>
            <a:pPr>
              <a:defRPr/>
            </a:pPr>
            <a:fld id="{4D3F2BD7-D95D-4179-8134-8C15893250AA}" type="slidenum">
              <a:rPr lang="zh-CN" altLang="en-US"/>
              <a:pPr>
                <a:defRPr/>
              </a:pPr>
              <a:t>‹#›</a:t>
            </a:fld>
            <a:endParaRPr lang="en-US" altLang="zh-CN"/>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FE3B4E-D51E-4474-BC0A-8D7DBC01EECC}"/>
              </a:ext>
            </a:extLst>
          </p:cNvPr>
          <p:cNvSpPr/>
          <p:nvPr userDrawn="1"/>
        </p:nvSpPr>
        <p:spPr>
          <a:xfrm>
            <a:off x="0" y="0"/>
            <a:ext cx="12192000" cy="6858000"/>
          </a:xfrm>
          <a:prstGeom prst="rect">
            <a:avLst/>
          </a:prstGeom>
          <a:gradFill flip="none" rotWithShape="1">
            <a:gsLst>
              <a:gs pos="0">
                <a:schemeClr val="bg1">
                  <a:alpha val="80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44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36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72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89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72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6"/>
          <p:cNvSpPr>
            <a:spLocks noGrp="1" noChangeArrowheads="1"/>
          </p:cNvSpPr>
          <p:nvPr>
            <p:ph type="sldNum" sz="quarter" idx="4"/>
          </p:nvPr>
        </p:nvSpPr>
        <p:spPr bwMode="auto">
          <a:xfrm>
            <a:off x="91440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ea typeface="宋体" panose="02010600030101010101" pitchFamily="2" charset="-122"/>
              </a:defRPr>
            </a:lvl1pPr>
          </a:lstStyle>
          <a:p>
            <a:pPr>
              <a:defRPr/>
            </a:pPr>
            <a:fld id="{4D3F2BD7-D95D-4179-8134-8C15893250AA}" type="slidenum">
              <a:rPr lang="zh-CN" altLang="en-US"/>
              <a:pPr>
                <a:defRPr/>
              </a:pPr>
              <a:t>‹#›</a:t>
            </a:fld>
            <a:endParaRPr lang="en-US" altLang="zh-CN"/>
          </a:p>
        </p:txBody>
      </p:sp>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6"/>
          <p:cNvSpPr>
            <a:spLocks noGrp="1" noChangeArrowheads="1"/>
          </p:cNvSpPr>
          <p:nvPr>
            <p:ph type="sldNum" sz="quarter" idx="4"/>
          </p:nvPr>
        </p:nvSpPr>
        <p:spPr bwMode="auto">
          <a:xfrm>
            <a:off x="91440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ea typeface="宋体" panose="02010600030101010101" pitchFamily="2" charset="-122"/>
              </a:defRPr>
            </a:lvl1pPr>
          </a:lstStyle>
          <a:p>
            <a:pPr>
              <a:defRPr/>
            </a:pPr>
            <a:fld id="{4D3F2BD7-D95D-4179-8134-8C15893250AA}" type="slidenum">
              <a:rPr lang="zh-CN" altLang="en-US"/>
              <a:pPr>
                <a:defRPr/>
              </a:pPr>
              <a:t>‹#›</a:t>
            </a:fld>
            <a:endParaRPr lang="en-US" altLang="zh-CN"/>
          </a:p>
        </p:txBody>
      </p:sp>
      <p:sp>
        <p:nvSpPr>
          <p:cNvPr id="3" name="Rectangle 16"/>
          <p:cNvSpPr txBox="1">
            <a:spLocks noChangeArrowheads="1"/>
          </p:cNvSpPr>
          <p:nvPr userDrawn="1"/>
        </p:nvSpPr>
        <p:spPr bwMode="auto">
          <a:xfrm>
            <a:off x="337751"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bg2"/>
                </a:solidFill>
                <a:latin typeface="+mn-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t>COMP6124</a:t>
            </a:r>
            <a:r>
              <a:rPr lang="en-US" altLang="zh-CN" baseline="0" dirty="0"/>
              <a:t> – Benjamin Ng</a:t>
            </a:r>
            <a:endParaRPr lang="en-US" altLang="zh-CN" dirty="0"/>
          </a:p>
        </p:txBody>
      </p:sp>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65" r:id="rId10"/>
    <p:sldLayoutId id="2147483676" r:id="rId11"/>
    <p:sldLayoutId id="2147483677" r:id="rId12"/>
    <p:sldLayoutId id="214748368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6"/>
          <p:cNvSpPr>
            <a:spLocks noGrp="1" noChangeArrowheads="1"/>
          </p:cNvSpPr>
          <p:nvPr>
            <p:ph type="sldNum" sz="quarter" idx="4"/>
          </p:nvPr>
        </p:nvSpPr>
        <p:spPr bwMode="auto">
          <a:xfrm>
            <a:off x="91440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ea typeface="宋体" panose="02010600030101010101" pitchFamily="2" charset="-122"/>
              </a:defRPr>
            </a:lvl1pPr>
          </a:lstStyle>
          <a:p>
            <a:pPr>
              <a:defRPr/>
            </a:pPr>
            <a:fld id="{4D3F2BD7-D95D-4179-8134-8C15893250AA}" type="slidenum">
              <a:rPr lang="zh-CN" altLang="en-US"/>
              <a:pPr>
                <a:defRPr/>
              </a:pPr>
              <a:t>‹#›</a:t>
            </a:fld>
            <a:endParaRPr lang="en-US" altLang="zh-CN"/>
          </a:p>
        </p:txBody>
      </p:sp>
      <p:sp>
        <p:nvSpPr>
          <p:cNvPr id="3" name="Rectangle 16"/>
          <p:cNvSpPr txBox="1">
            <a:spLocks noChangeArrowheads="1"/>
          </p:cNvSpPr>
          <p:nvPr userDrawn="1"/>
        </p:nvSpPr>
        <p:spPr bwMode="auto">
          <a:xfrm>
            <a:off x="337751"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bg2"/>
                </a:solidFill>
                <a:latin typeface="+mn-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t>COMP6124</a:t>
            </a:r>
            <a:r>
              <a:rPr lang="en-US" altLang="zh-CN" baseline="0" dirty="0"/>
              <a:t> – Benjamin Ng</a:t>
            </a:r>
            <a:endParaRPr lang="en-US" altLang="zh-CN" dirty="0"/>
          </a:p>
        </p:txBody>
      </p:sp>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9.tmp"/><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10.png"/><Relationship Id="rId4" Type="http://schemas.openxmlformats.org/officeDocument/2006/relationships/image" Target="../media/image30.jpe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5.wmf"/></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56.wmf"/></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B4F369-435F-43D5-9D40-79E24143BFA7}"/>
              </a:ext>
            </a:extLst>
          </p:cNvPr>
          <p:cNvSpPr/>
          <p:nvPr/>
        </p:nvSpPr>
        <p:spPr>
          <a:xfrm>
            <a:off x="249664" y="248025"/>
            <a:ext cx="11321969" cy="6090102"/>
          </a:xfrm>
          <a:prstGeom prst="rect">
            <a:avLst/>
          </a:prstGeom>
          <a:gradFill flip="none" rotWithShape="1">
            <a:gsLst>
              <a:gs pos="0">
                <a:schemeClr val="accent1">
                  <a:alpha val="70000"/>
                </a:schemeClr>
              </a:gs>
              <a:gs pos="100000">
                <a:schemeClr val="accent2">
                  <a:alpha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그룹 1">
            <a:extLst>
              <a:ext uri="{FF2B5EF4-FFF2-40B4-BE49-F238E27FC236}">
                <a16:creationId xmlns:a16="http://schemas.microsoft.com/office/drawing/2014/main" id="{3C7989A4-ECAC-41CD-993D-E1F8F830EF04}"/>
              </a:ext>
            </a:extLst>
          </p:cNvPr>
          <p:cNvGrpSpPr/>
          <p:nvPr/>
        </p:nvGrpSpPr>
        <p:grpSpPr>
          <a:xfrm>
            <a:off x="4144488" y="624848"/>
            <a:ext cx="7129686" cy="5395942"/>
            <a:chOff x="5044540" y="545720"/>
            <a:chExt cx="6229634" cy="2807080"/>
          </a:xfrm>
          <a:solidFill>
            <a:schemeClr val="bg1"/>
          </a:solidFill>
        </p:grpSpPr>
        <p:sp>
          <p:nvSpPr>
            <p:cNvPr id="9" name="L-Shape 8">
              <a:extLst>
                <a:ext uri="{FF2B5EF4-FFF2-40B4-BE49-F238E27FC236}">
                  <a16:creationId xmlns:a16="http://schemas.microsoft.com/office/drawing/2014/main" id="{56905358-82E9-4941-9A65-B9F89A989DC2}"/>
                </a:ext>
              </a:extLst>
            </p:cNvPr>
            <p:cNvSpPr/>
            <p:nvPr/>
          </p:nvSpPr>
          <p:spPr>
            <a:xfrm>
              <a:off x="5044540" y="2895600"/>
              <a:ext cx="457200" cy="457200"/>
            </a:xfrm>
            <a:prstGeom prst="corner">
              <a:avLst>
                <a:gd name="adj1" fmla="val 27084"/>
                <a:gd name="adj2" fmla="val 260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L-Shape 9">
              <a:extLst>
                <a:ext uri="{FF2B5EF4-FFF2-40B4-BE49-F238E27FC236}">
                  <a16:creationId xmlns:a16="http://schemas.microsoft.com/office/drawing/2014/main" id="{CDFF6746-6EA3-41C6-9E03-91775BE383CD}"/>
                </a:ext>
              </a:extLst>
            </p:cNvPr>
            <p:cNvSpPr/>
            <p:nvPr/>
          </p:nvSpPr>
          <p:spPr>
            <a:xfrm rot="16200000">
              <a:off x="10816974" y="2895600"/>
              <a:ext cx="457200" cy="457200"/>
            </a:xfrm>
            <a:prstGeom prst="corner">
              <a:avLst>
                <a:gd name="adj1" fmla="val 27084"/>
                <a:gd name="adj2" fmla="val 260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L-Shape 6">
              <a:extLst>
                <a:ext uri="{FF2B5EF4-FFF2-40B4-BE49-F238E27FC236}">
                  <a16:creationId xmlns:a16="http://schemas.microsoft.com/office/drawing/2014/main" id="{2C89BAE7-D4A9-4719-93CD-E6C895D8E515}"/>
                </a:ext>
              </a:extLst>
            </p:cNvPr>
            <p:cNvSpPr/>
            <p:nvPr/>
          </p:nvSpPr>
          <p:spPr>
            <a:xfrm rot="5400000">
              <a:off x="5044540" y="545720"/>
              <a:ext cx="457200" cy="457200"/>
            </a:xfrm>
            <a:prstGeom prst="corner">
              <a:avLst>
                <a:gd name="adj1" fmla="val 27084"/>
                <a:gd name="adj2" fmla="val 260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L-Shape 7">
              <a:extLst>
                <a:ext uri="{FF2B5EF4-FFF2-40B4-BE49-F238E27FC236}">
                  <a16:creationId xmlns:a16="http://schemas.microsoft.com/office/drawing/2014/main" id="{F4303364-9F43-488C-B271-371CF9A169FB}"/>
                </a:ext>
              </a:extLst>
            </p:cNvPr>
            <p:cNvSpPr/>
            <p:nvPr/>
          </p:nvSpPr>
          <p:spPr>
            <a:xfrm rot="10800000">
              <a:off x="10816974" y="545720"/>
              <a:ext cx="457200" cy="457200"/>
            </a:xfrm>
            <a:prstGeom prst="corner">
              <a:avLst>
                <a:gd name="adj1" fmla="val 27084"/>
                <a:gd name="adj2" fmla="val 260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8" name="Text Placeholder 10">
            <a:extLst>
              <a:ext uri="{FF2B5EF4-FFF2-40B4-BE49-F238E27FC236}">
                <a16:creationId xmlns:a16="http://schemas.microsoft.com/office/drawing/2014/main" id="{D4DDC483-0790-4453-AE96-4AFD9D298EB4}"/>
              </a:ext>
            </a:extLst>
          </p:cNvPr>
          <p:cNvSpPr txBox="1">
            <a:spLocks/>
          </p:cNvSpPr>
          <p:nvPr/>
        </p:nvSpPr>
        <p:spPr>
          <a:xfrm>
            <a:off x="605317" y="569235"/>
            <a:ext cx="4407327" cy="179590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COMP6124</a:t>
            </a:r>
          </a:p>
        </p:txBody>
      </p:sp>
      <p:sp>
        <p:nvSpPr>
          <p:cNvPr id="2" name="TextBox 1"/>
          <p:cNvSpPr txBox="1"/>
          <p:nvPr/>
        </p:nvSpPr>
        <p:spPr>
          <a:xfrm>
            <a:off x="4867565" y="1261551"/>
            <a:ext cx="5225143" cy="4154984"/>
          </a:xfrm>
          <a:prstGeom prst="rect">
            <a:avLst/>
          </a:prstGeom>
          <a:noFill/>
        </p:spPr>
        <p:txBody>
          <a:bodyPr wrap="square" rtlCol="0">
            <a:spAutoFit/>
          </a:bodyPr>
          <a:lstStyle/>
          <a:p>
            <a:r>
              <a:rPr lang="en-US" altLang="zh-TW" sz="4400" dirty="0">
                <a:solidFill>
                  <a:schemeClr val="bg1"/>
                </a:solidFill>
              </a:rPr>
              <a:t>Chapter 1 </a:t>
            </a:r>
          </a:p>
          <a:p>
            <a:endParaRPr lang="en-US" altLang="zh-TW" sz="4400" dirty="0"/>
          </a:p>
          <a:p>
            <a:endParaRPr lang="en-US" altLang="zh-TW" sz="4400" dirty="0"/>
          </a:p>
          <a:p>
            <a:r>
              <a:rPr lang="en-US" altLang="zh-TW" sz="4400" dirty="0">
                <a:solidFill>
                  <a:schemeClr val="bg1"/>
                </a:solidFill>
              </a:rPr>
              <a:t>Fundamentals of Wireless Communications (I)</a:t>
            </a:r>
          </a:p>
        </p:txBody>
      </p:sp>
      <p:cxnSp>
        <p:nvCxnSpPr>
          <p:cNvPr id="5" name="Straight Connector 4"/>
          <p:cNvCxnSpPr/>
          <p:nvPr/>
        </p:nvCxnSpPr>
        <p:spPr>
          <a:xfrm flipV="1">
            <a:off x="4358243" y="2790701"/>
            <a:ext cx="6555180" cy="1187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63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Attenuation </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10</a:t>
            </a:fld>
            <a:endParaRPr lang="en-US" altLang="zh-CN"/>
          </a:p>
        </p:txBody>
      </p:sp>
      <p:sp>
        <p:nvSpPr>
          <p:cNvPr id="5" name="Rectangle 3"/>
          <p:cNvSpPr txBox="1">
            <a:spLocks noChangeArrowheads="1"/>
          </p:cNvSpPr>
          <p:nvPr/>
        </p:nvSpPr>
        <p:spPr>
          <a:xfrm>
            <a:off x="1371599" y="1246909"/>
            <a:ext cx="9157855"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latin typeface="Times New Roman" panose="02020603050405020304" pitchFamily="18" charset="0"/>
                <a:ea typeface="宋体" panose="02010600030101010101" pitchFamily="2" charset="-122"/>
              </a:rPr>
              <a:t>Strength of signal falls off with distance over transmission medium</a:t>
            </a:r>
          </a:p>
          <a:p>
            <a:pPr>
              <a:defRPr/>
            </a:pPr>
            <a:r>
              <a:rPr lang="en-US" altLang="zh-CN" dirty="0">
                <a:latin typeface="Times New Roman" panose="02020603050405020304" pitchFamily="18" charset="0"/>
                <a:ea typeface="宋体" panose="02010600030101010101" pitchFamily="2" charset="-122"/>
              </a:rPr>
              <a:t>Free space loss</a:t>
            </a:r>
          </a:p>
          <a:p>
            <a:pPr>
              <a:defRPr/>
            </a:pPr>
            <a:endParaRPr lang="en-US" altLang="zh-CN" dirty="0">
              <a:latin typeface="Times New Roman" panose="02020603050405020304" pitchFamily="18" charset="0"/>
              <a:ea typeface="宋体" panose="02010600030101010101" pitchFamily="2" charset="-122"/>
            </a:endParaRPr>
          </a:p>
          <a:p>
            <a:pPr>
              <a:defRPr/>
            </a:pPr>
            <a:endParaRPr lang="en-US" altLang="zh-CN" dirty="0">
              <a:latin typeface="Times New Roman" panose="02020603050405020304" pitchFamily="18" charset="0"/>
              <a:ea typeface="宋体" panose="02010600030101010101" pitchFamily="2" charset="-122"/>
            </a:endParaRPr>
          </a:p>
          <a:p>
            <a:pPr>
              <a:defRPr/>
            </a:pPr>
            <a:endParaRPr lang="en-US" altLang="zh-CN" dirty="0">
              <a:latin typeface="Times New Roman" panose="02020603050405020304" pitchFamily="18" charset="0"/>
              <a:ea typeface="宋体" panose="02010600030101010101" pitchFamily="2" charset="-122"/>
            </a:endParaRPr>
          </a:p>
          <a:p>
            <a:pPr>
              <a:defRPr/>
            </a:pPr>
            <a:r>
              <a:rPr lang="en-US" altLang="zh-CN" sz="1800" i="1" dirty="0">
                <a:latin typeface="Times New Roman" panose="02020603050405020304" pitchFamily="18" charset="0"/>
                <a:ea typeface="宋体" panose="02010600030101010101" pitchFamily="2" charset="-122"/>
              </a:rPr>
              <a:t>P</a:t>
            </a:r>
            <a:r>
              <a:rPr lang="en-US" altLang="zh-CN" sz="1600" i="1" baseline="-25000" dirty="0">
                <a:latin typeface="Times New Roman" panose="02020603050405020304" pitchFamily="18" charset="0"/>
                <a:ea typeface="宋体" panose="02010600030101010101" pitchFamily="2" charset="-122"/>
              </a:rPr>
              <a:t>t</a:t>
            </a:r>
            <a:r>
              <a:rPr lang="en-US" altLang="zh-CN" sz="1800" i="1"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 signal power at transmitting antenna</a:t>
            </a:r>
          </a:p>
          <a:p>
            <a:pPr>
              <a:defRPr/>
            </a:pPr>
            <a:r>
              <a:rPr lang="en-US" altLang="zh-CN" sz="1800" i="1" dirty="0" err="1">
                <a:latin typeface="Times New Roman" panose="02020603050405020304" pitchFamily="18" charset="0"/>
                <a:ea typeface="宋体" panose="02010600030101010101" pitchFamily="2" charset="-122"/>
              </a:rPr>
              <a:t>P</a:t>
            </a:r>
            <a:r>
              <a:rPr lang="en-US" altLang="zh-CN" sz="1600" i="1" baseline="-25000" dirty="0" err="1">
                <a:latin typeface="Times New Roman" panose="02020603050405020304" pitchFamily="18" charset="0"/>
                <a:ea typeface="宋体" panose="02010600030101010101" pitchFamily="2" charset="-122"/>
              </a:rPr>
              <a:t>r</a:t>
            </a:r>
            <a:r>
              <a:rPr lang="en-US" altLang="zh-CN" sz="1800" dirty="0">
                <a:latin typeface="Times New Roman" panose="02020603050405020304" pitchFamily="18" charset="0"/>
                <a:ea typeface="宋体" panose="02010600030101010101" pitchFamily="2" charset="-122"/>
              </a:rPr>
              <a:t> = signal power at receiving antenna</a:t>
            </a:r>
          </a:p>
          <a:p>
            <a:pPr>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ea typeface="宋体" panose="02010600030101010101" pitchFamily="2" charset="-122"/>
              </a:rPr>
              <a:t> = carrier wavelength</a:t>
            </a:r>
          </a:p>
          <a:p>
            <a:pPr>
              <a:defRPr/>
            </a:pPr>
            <a:r>
              <a:rPr lang="en-US" altLang="zh-CN" sz="1800" i="1" dirty="0">
                <a:latin typeface="Times New Roman" panose="02020603050405020304" pitchFamily="18" charset="0"/>
                <a:ea typeface="宋体" panose="02010600030101010101" pitchFamily="2" charset="-122"/>
              </a:rPr>
              <a:t>d</a:t>
            </a:r>
            <a:r>
              <a:rPr lang="en-US" altLang="zh-CN" sz="1800" dirty="0">
                <a:latin typeface="Times New Roman" panose="02020603050405020304" pitchFamily="18" charset="0"/>
                <a:ea typeface="宋体" panose="02010600030101010101" pitchFamily="2" charset="-122"/>
              </a:rPr>
              <a:t> = propagation distance between antennas</a:t>
            </a:r>
          </a:p>
          <a:p>
            <a:pPr>
              <a:defRPr/>
            </a:pPr>
            <a:r>
              <a:rPr lang="en-US" altLang="zh-CN" sz="1800" i="1" dirty="0">
                <a:latin typeface="Times New Roman" panose="02020603050405020304" pitchFamily="18" charset="0"/>
                <a:ea typeface="宋体" panose="02010600030101010101" pitchFamily="2" charset="-122"/>
              </a:rPr>
              <a:t>c</a:t>
            </a:r>
            <a:r>
              <a:rPr lang="en-US" altLang="zh-CN" sz="1800" dirty="0">
                <a:latin typeface="Times New Roman" panose="02020603050405020304" pitchFamily="18" charset="0"/>
                <a:ea typeface="宋体" panose="02010600030101010101" pitchFamily="2" charset="-122"/>
              </a:rPr>
              <a:t> = speed of light ( 3</a:t>
            </a:r>
            <a:r>
              <a:rPr lang="en-US" altLang="zh-CN" sz="1800" dirty="0">
                <a:latin typeface="新細明體" panose="02020500000000000000" pitchFamily="18" charset="-120"/>
                <a:ea typeface="新細明體" panose="02020500000000000000" pitchFamily="18" charset="-120"/>
              </a:rPr>
              <a:t>×</a:t>
            </a:r>
            <a:r>
              <a:rPr lang="en-US" altLang="zh-CN" sz="1800" dirty="0">
                <a:latin typeface="Times New Roman" panose="02020603050405020304" pitchFamily="18" charset="0"/>
                <a:ea typeface="宋体" panose="02010600030101010101" pitchFamily="2" charset="-122"/>
              </a:rPr>
              <a:t>  10^8 m/s),  where </a:t>
            </a:r>
            <a:r>
              <a:rPr lang="en-US" altLang="zh-CN" sz="1800" i="1" dirty="0">
                <a:latin typeface="Times New Roman" panose="02020603050405020304" pitchFamily="18" charset="0"/>
                <a:ea typeface="宋体" panose="02010600030101010101" pitchFamily="2" charset="-122"/>
              </a:rPr>
              <a:t>d</a:t>
            </a:r>
            <a:r>
              <a:rPr lang="en-US" altLang="zh-CN" sz="1800" dirty="0">
                <a:latin typeface="Times New Roman" panose="02020603050405020304" pitchFamily="18" charset="0"/>
                <a:ea typeface="宋体" panose="02010600030101010101" pitchFamily="2" charset="-122"/>
              </a:rPr>
              <a:t> and </a:t>
            </a:r>
            <a:r>
              <a:rPr lang="en-US" altLang="zh-CN" sz="1800" dirty="0">
                <a:latin typeface="Times New Roman" panose="02020603050405020304" pitchFamily="18" charset="0"/>
                <a:ea typeface="宋体" panose="02010600030101010101" pitchFamily="2" charset="-122"/>
                <a:sym typeface="Symbol" panose="05050102010706020507" pitchFamily="18" charset="2"/>
              </a:rPr>
              <a:t></a:t>
            </a:r>
            <a:r>
              <a:rPr lang="en-US" altLang="zh-CN" sz="1800" dirty="0">
                <a:latin typeface="Times New Roman" panose="02020603050405020304" pitchFamily="18" charset="0"/>
                <a:ea typeface="宋体" panose="02010600030101010101" pitchFamily="2" charset="-122"/>
              </a:rPr>
              <a:t> are in the same units (e.g., meters)</a:t>
            </a:r>
          </a:p>
          <a:p>
            <a:pPr>
              <a:defRPr/>
            </a:pPr>
            <a:r>
              <a:rPr lang="en-US" altLang="zh-CN" sz="1800" i="1" dirty="0">
                <a:latin typeface="Times New Roman" panose="02020603050405020304" pitchFamily="18" charset="0"/>
                <a:ea typeface="宋体" panose="02010600030101010101" pitchFamily="2" charset="-122"/>
              </a:rPr>
              <a:t>G</a:t>
            </a:r>
            <a:r>
              <a:rPr lang="en-US" altLang="zh-CN" sz="1600" dirty="0">
                <a:latin typeface="Times New Roman" panose="02020603050405020304" pitchFamily="18" charset="0"/>
                <a:ea typeface="宋体" panose="02010600030101010101" pitchFamily="2" charset="-122"/>
              </a:rPr>
              <a:t>r</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G</a:t>
            </a:r>
            <a:r>
              <a:rPr lang="en-US" altLang="zh-CN" sz="1600" dirty="0">
                <a:latin typeface="Times New Roman" panose="02020603050405020304" pitchFamily="18" charset="0"/>
                <a:ea typeface="宋体" panose="02010600030101010101" pitchFamily="2" charset="-122"/>
              </a:rPr>
              <a:t>t</a:t>
            </a:r>
            <a:r>
              <a:rPr lang="en-US" altLang="zh-CN" sz="1800" dirty="0">
                <a:latin typeface="Times New Roman" panose="02020603050405020304" pitchFamily="18" charset="0"/>
                <a:ea typeface="宋体" panose="02010600030101010101" pitchFamily="2" charset="-122"/>
              </a:rPr>
              <a:t> are the transmit and receive antenna gain, respectively</a:t>
            </a:r>
          </a:p>
          <a:p>
            <a:pPr marL="0" indent="0">
              <a:buFont typeface="Wingdings" panose="05000000000000000000" pitchFamily="2" charset="2"/>
              <a:buNone/>
              <a:defRPr/>
            </a:pPr>
            <a:endParaRPr lang="en-US" altLang="zh-CN" dirty="0">
              <a:latin typeface="Times New Roman" panose="02020603050405020304" pitchFamily="18" charset="0"/>
              <a:ea typeface="宋体" panose="02010600030101010101" pitchFamily="2"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2802481269"/>
              </p:ext>
            </p:extLst>
          </p:nvPr>
        </p:nvGraphicFramePr>
        <p:xfrm>
          <a:off x="2210666" y="2663825"/>
          <a:ext cx="4667250" cy="1530350"/>
        </p:xfrm>
        <a:graphic>
          <a:graphicData uri="http://schemas.openxmlformats.org/presentationml/2006/ole">
            <mc:AlternateContent xmlns:mc="http://schemas.openxmlformats.org/markup-compatibility/2006">
              <mc:Choice xmlns:v="urn:schemas-microsoft-com:vml" Requires="v">
                <p:oleObj spid="_x0000_s4190" name="方程式" r:id="rId3" imgW="1434960" imgH="469800" progId="Equation.3">
                  <p:embed/>
                </p:oleObj>
              </mc:Choice>
              <mc:Fallback>
                <p:oleObj name="方程式" r:id="rId3" imgW="1434960" imgH="469800" progId="Equation.3">
                  <p:embed/>
                  <p:pic>
                    <p:nvPicPr>
                      <p:cNvPr id="0" name=""/>
                      <p:cNvPicPr>
                        <a:picLocks noChangeAspect="1" noChangeArrowheads="1"/>
                      </p:cNvPicPr>
                      <p:nvPr/>
                    </p:nvPicPr>
                    <p:blipFill>
                      <a:blip r:embed="rId4"/>
                      <a:srcRect/>
                      <a:stretch>
                        <a:fillRect/>
                      </a:stretch>
                    </p:blipFill>
                    <p:spPr bwMode="auto">
                      <a:xfrm>
                        <a:off x="2210666" y="2663825"/>
                        <a:ext cx="4667250"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019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Free Space Loss </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11</a:t>
            </a:fld>
            <a:endParaRPr lang="en-US" altLang="zh-CN"/>
          </a:p>
        </p:txBody>
      </p:sp>
      <p:sp>
        <p:nvSpPr>
          <p:cNvPr id="7" name="Rectangle 1027"/>
          <p:cNvSpPr txBox="1">
            <a:spLocks noChangeArrowheads="1"/>
          </p:cNvSpPr>
          <p:nvPr/>
        </p:nvSpPr>
        <p:spPr>
          <a:xfrm>
            <a:off x="1182688" y="1552575"/>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Times New Roman" panose="02020603050405020304" pitchFamily="18" charset="0"/>
                <a:ea typeface="宋体" panose="02010600030101010101" pitchFamily="2" charset="-122"/>
              </a:rPr>
              <a:t>Free space loss equation can be recast (without antenna gain):</a:t>
            </a:r>
          </a:p>
          <a:p>
            <a:endParaRPr lang="en-US" altLang="zh-CN">
              <a:latin typeface="Times New Roman" panose="02020603050405020304" pitchFamily="18" charset="0"/>
              <a:ea typeface="宋体" panose="02010600030101010101" pitchFamily="2" charset="-122"/>
            </a:endParaRPr>
          </a:p>
          <a:p>
            <a:endParaRPr lang="en-US" altLang="zh-CN">
              <a:latin typeface="Times New Roman" panose="02020603050405020304" pitchFamily="18" charset="0"/>
              <a:ea typeface="宋体" panose="02010600030101010101" pitchFamily="2" charset="-122"/>
            </a:endParaRPr>
          </a:p>
          <a:p>
            <a:endParaRPr lang="en-US" altLang="zh-CN">
              <a:latin typeface="Times New Roman" panose="02020603050405020304" pitchFamily="18" charset="0"/>
              <a:ea typeface="宋体" panose="02010600030101010101" pitchFamily="2" charset="-122"/>
            </a:endParaRPr>
          </a:p>
          <a:p>
            <a:pPr lvl="2"/>
            <a:endParaRPr lang="zh-CN" altLang="en-US" dirty="0">
              <a:latin typeface="Times New Roman" panose="02020603050405020304" pitchFamily="18" charset="0"/>
              <a:ea typeface="宋体" panose="02010600030101010101" pitchFamily="2" charset="-122"/>
            </a:endParaRPr>
          </a:p>
        </p:txBody>
      </p:sp>
      <p:graphicFrame>
        <p:nvGraphicFramePr>
          <p:cNvPr id="8" name="Object 1028"/>
          <p:cNvGraphicFramePr>
            <a:graphicFrameLocks noChangeAspect="1"/>
          </p:cNvGraphicFramePr>
          <p:nvPr/>
        </p:nvGraphicFramePr>
        <p:xfrm>
          <a:off x="1662113" y="2667000"/>
          <a:ext cx="3916362" cy="933450"/>
        </p:xfrm>
        <a:graphic>
          <a:graphicData uri="http://schemas.openxmlformats.org/presentationml/2006/ole">
            <mc:AlternateContent xmlns:mc="http://schemas.openxmlformats.org/markup-compatibility/2006">
              <mc:Choice xmlns:v="urn:schemas-microsoft-com:vml" Requires="v">
                <p:oleObj spid="_x0000_s5395" name="方程式" r:id="rId3" imgW="1866090" imgH="444307" progId="Equation.3">
                  <p:embed/>
                </p:oleObj>
              </mc:Choice>
              <mc:Fallback>
                <p:oleObj name="方程式" r:id="rId3" imgW="1866090"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3" y="2667000"/>
                        <a:ext cx="3916362"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30"/>
          <p:cNvGraphicFramePr>
            <a:graphicFrameLocks noChangeAspect="1"/>
          </p:cNvGraphicFramePr>
          <p:nvPr/>
        </p:nvGraphicFramePr>
        <p:xfrm>
          <a:off x="2182813" y="3810000"/>
          <a:ext cx="4552950" cy="454025"/>
        </p:xfrm>
        <a:graphic>
          <a:graphicData uri="http://schemas.openxmlformats.org/presentationml/2006/ole">
            <mc:AlternateContent xmlns:mc="http://schemas.openxmlformats.org/markup-compatibility/2006">
              <mc:Choice xmlns:v="urn:schemas-microsoft-com:vml" Requires="v">
                <p:oleObj spid="_x0000_s5396" name="Equation" r:id="rId5" imgW="2171700" imgH="215900" progId="Equation.3">
                  <p:embed/>
                </p:oleObj>
              </mc:Choice>
              <mc:Fallback>
                <p:oleObj name="Equation" r:id="rId5" imgW="21717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2813" y="3810000"/>
                        <a:ext cx="45529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31"/>
          <p:cNvGraphicFramePr>
            <a:graphicFrameLocks noChangeAspect="1"/>
          </p:cNvGraphicFramePr>
          <p:nvPr/>
        </p:nvGraphicFramePr>
        <p:xfrm>
          <a:off x="2182813" y="4495800"/>
          <a:ext cx="6550025" cy="908050"/>
        </p:xfrm>
        <a:graphic>
          <a:graphicData uri="http://schemas.openxmlformats.org/presentationml/2006/ole">
            <mc:AlternateContent xmlns:mc="http://schemas.openxmlformats.org/markup-compatibility/2006">
              <mc:Choice xmlns:v="urn:schemas-microsoft-com:vml" Requires="v">
                <p:oleObj spid="_x0000_s5397" name="Equation" r:id="rId7" imgW="3124200" imgH="431800" progId="Equation.3">
                  <p:embed/>
                </p:oleObj>
              </mc:Choice>
              <mc:Fallback>
                <p:oleObj name="Equation" r:id="rId7" imgW="31242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2813" y="4495800"/>
                        <a:ext cx="6550025"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368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Single-slope Path Loss </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12</a:t>
            </a:fld>
            <a:endParaRPr lang="en-US" altLang="zh-CN"/>
          </a:p>
        </p:txBody>
      </p:sp>
      <p:sp>
        <p:nvSpPr>
          <p:cNvPr id="7" name="Rectangle 1027"/>
          <p:cNvSpPr txBox="1">
            <a:spLocks noChangeArrowheads="1"/>
          </p:cNvSpPr>
          <p:nvPr/>
        </p:nvSpPr>
        <p:spPr>
          <a:xfrm>
            <a:off x="1071850" y="1524654"/>
            <a:ext cx="10824875" cy="47237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宋体" panose="02010600030101010101" pitchFamily="2" charset="-122"/>
              </a:rPr>
              <a:t>Another common model to account for attenuation due to path (space) loss:</a:t>
            </a:r>
          </a:p>
          <a:p>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where </a:t>
            </a:r>
            <a:r>
              <a:rPr lang="en-US" altLang="zh-CN" i="1" dirty="0" err="1">
                <a:latin typeface="Times New Roman" panose="02020603050405020304" pitchFamily="18" charset="0"/>
                <a:ea typeface="宋体" panose="02010600030101010101" pitchFamily="2" charset="-122"/>
              </a:rPr>
              <a:t>P</a:t>
            </a:r>
            <a:r>
              <a:rPr lang="en-US" altLang="zh-CN" sz="1800" baseline="-25000" dirty="0" err="1">
                <a:latin typeface="Times New Roman" panose="02020603050405020304" pitchFamily="18" charset="0"/>
                <a:ea typeface="宋体" panose="02010600030101010101" pitchFamily="2" charset="-122"/>
              </a:rPr>
              <a:t>Ta</a:t>
            </a:r>
            <a:r>
              <a:rPr lang="en-US" altLang="zh-CN" dirty="0">
                <a:latin typeface="Times New Roman" panose="02020603050405020304" pitchFamily="18" charset="0"/>
                <a:ea typeface="宋体" panose="02010600030101010101" pitchFamily="2" charset="-122"/>
              </a:rPr>
              <a:t> is the apparent transmit power (typically measured as the power at 1 m away from the transmitter) (the carrier frequency is implicitly included), and </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is the path loss coefficient. </a:t>
            </a:r>
          </a:p>
          <a:p>
            <a:r>
              <a:rPr lang="en-US" altLang="zh-CN" dirty="0">
                <a:latin typeface="Times New Roman" panose="02020603050405020304" pitchFamily="18" charset="0"/>
                <a:ea typeface="宋体" panose="02010600030101010101" pitchFamily="2" charset="-122"/>
              </a:rPr>
              <a:t>It can be recast as:</a:t>
            </a:r>
          </a:p>
          <a:p>
            <a:pPr marL="0" indent="0">
              <a:buNone/>
            </a:pPr>
            <a:r>
              <a:rPr lang="en-US" altLang="zh-CN" dirty="0">
                <a:latin typeface="Times New Roman" panose="02020603050405020304" pitchFamily="18" charset="0"/>
                <a:ea typeface="宋体" panose="02010600030101010101" pitchFamily="2" charset="-122"/>
              </a:rPr>
              <a:t>	</a:t>
            </a:r>
          </a:p>
          <a:p>
            <a:pPr marL="0" indent="0">
              <a:buNone/>
            </a:pP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lvl="2"/>
            <a:endParaRPr lang="zh-CN" altLang="en-US" dirty="0">
              <a:latin typeface="Times New Roman" panose="02020603050405020304" pitchFamily="18" charset="0"/>
              <a:ea typeface="宋体" panose="02010600030101010101" pitchFamily="2" charset="-122"/>
            </a:endParaRPr>
          </a:p>
        </p:txBody>
      </p:sp>
      <p:graphicFrame>
        <p:nvGraphicFramePr>
          <p:cNvPr id="11" name="Object 4"/>
          <p:cNvGraphicFramePr>
            <a:graphicFrameLocks noChangeAspect="1"/>
          </p:cNvGraphicFramePr>
          <p:nvPr>
            <p:extLst>
              <p:ext uri="{D42A27DB-BD31-4B8C-83A1-F6EECF244321}">
                <p14:modId xmlns:p14="http://schemas.microsoft.com/office/powerpoint/2010/main" val="3372890170"/>
              </p:ext>
            </p:extLst>
          </p:nvPr>
        </p:nvGraphicFramePr>
        <p:xfrm>
          <a:off x="3782725" y="2177117"/>
          <a:ext cx="2106612" cy="1404937"/>
        </p:xfrm>
        <a:graphic>
          <a:graphicData uri="http://schemas.openxmlformats.org/presentationml/2006/ole">
            <mc:AlternateContent xmlns:mc="http://schemas.openxmlformats.org/markup-compatibility/2006">
              <mc:Choice xmlns:v="urn:schemas-microsoft-com:vml" Requires="v">
                <p:oleObj spid="_x0000_s6326" name="方程式" r:id="rId3" imgW="647640" imgH="431640" progId="Equation.3">
                  <p:embed/>
                </p:oleObj>
              </mc:Choice>
              <mc:Fallback>
                <p:oleObj name="方程式" r:id="rId3" imgW="647640" imgH="431640" progId="Equation.3">
                  <p:embed/>
                  <p:pic>
                    <p:nvPicPr>
                      <p:cNvPr id="0" name=""/>
                      <p:cNvPicPr>
                        <a:picLocks noChangeAspect="1" noChangeArrowheads="1"/>
                      </p:cNvPicPr>
                      <p:nvPr/>
                    </p:nvPicPr>
                    <p:blipFill>
                      <a:blip r:embed="rId4"/>
                      <a:srcRect/>
                      <a:stretch>
                        <a:fillRect/>
                      </a:stretch>
                    </p:blipFill>
                    <p:spPr bwMode="auto">
                      <a:xfrm>
                        <a:off x="3782725" y="2177117"/>
                        <a:ext cx="2106612"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3478568096"/>
              </p:ext>
            </p:extLst>
          </p:nvPr>
        </p:nvGraphicFramePr>
        <p:xfrm>
          <a:off x="4522788" y="5176838"/>
          <a:ext cx="5781675" cy="866775"/>
        </p:xfrm>
        <a:graphic>
          <a:graphicData uri="http://schemas.openxmlformats.org/presentationml/2006/ole">
            <mc:AlternateContent xmlns:mc="http://schemas.openxmlformats.org/markup-compatibility/2006">
              <mc:Choice xmlns:v="urn:schemas-microsoft-com:vml" Requires="v">
                <p:oleObj spid="_x0000_s6327" name="方程式" r:id="rId5" imgW="1777680" imgH="266400" progId="Equation.3">
                  <p:embed/>
                </p:oleObj>
              </mc:Choice>
              <mc:Fallback>
                <p:oleObj name="方程式" r:id="rId5" imgW="1777680" imgH="266400" progId="Equation.3">
                  <p:embed/>
                  <p:pic>
                    <p:nvPicPr>
                      <p:cNvPr id="0" name=""/>
                      <p:cNvPicPr>
                        <a:picLocks noChangeAspect="1" noChangeArrowheads="1"/>
                      </p:cNvPicPr>
                      <p:nvPr/>
                    </p:nvPicPr>
                    <p:blipFill>
                      <a:blip r:embed="rId6"/>
                      <a:srcRect/>
                      <a:stretch>
                        <a:fillRect/>
                      </a:stretch>
                    </p:blipFill>
                    <p:spPr bwMode="auto">
                      <a:xfrm>
                        <a:off x="4522788" y="5176838"/>
                        <a:ext cx="5781675"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7684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Shadowing Loss</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13</a:t>
            </a:fld>
            <a:endParaRPr lang="en-US" altLang="zh-CN"/>
          </a:p>
        </p:txBody>
      </p:sp>
      <p:sp>
        <p:nvSpPr>
          <p:cNvPr id="7" name="Rectangle 1027"/>
          <p:cNvSpPr txBox="1">
            <a:spLocks noRot="1" noChangeAspect="1" noMove="1" noResize="1" noEditPoints="1" noAdjustHandles="1" noChangeArrowheads="1" noChangeShapeType="1" noTextEdit="1"/>
          </p:cNvSpPr>
          <p:nvPr/>
        </p:nvSpPr>
        <p:spPr>
          <a:xfrm>
            <a:off x="384766" y="1545771"/>
            <a:ext cx="8984067" cy="10972800"/>
          </a:xfrm>
          <a:prstGeom prst="rect">
            <a:avLst/>
          </a:prstGeom>
          <a:blipFill rotWithShape="0">
            <a:blip r:embed="rId2"/>
            <a:stretch>
              <a:fillRect l="-1018" t="-778"/>
            </a:stretch>
          </a:blipFill>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TW" altLang="en-US">
                <a:noFill/>
              </a:rPr>
              <a:t> </a:t>
            </a:r>
            <a:endParaRPr lang="zh-TW" altLang="en-US" dirty="0">
              <a:noFill/>
            </a:endParaRPr>
          </a:p>
        </p:txBody>
      </p:sp>
      <p:sp>
        <p:nvSpPr>
          <p:cNvPr id="8" name="Rectangle 7"/>
          <p:cNvSpPr>
            <a:spLocks noRot="1" noChangeAspect="1" noMove="1" noResize="1" noEditPoints="1" noAdjustHandles="1" noChangeArrowheads="1" noChangeShapeType="1" noTextEdit="1"/>
          </p:cNvSpPr>
          <p:nvPr/>
        </p:nvSpPr>
        <p:spPr>
          <a:xfrm>
            <a:off x="533400" y="2716461"/>
            <a:ext cx="4191000" cy="461665"/>
          </a:xfrm>
          <a:prstGeom prst="rect">
            <a:avLst/>
          </a:prstGeom>
          <a:blipFill rotWithShape="0">
            <a:blip r:embed="rId3"/>
            <a:stretch>
              <a:fillRect b="-5333"/>
            </a:stretch>
          </a:blipFill>
        </p:spPr>
        <p:txBody>
          <a:bodyPr/>
          <a:lstStyle/>
          <a:p>
            <a:pPr>
              <a:defRPr/>
            </a:pPr>
            <a:r>
              <a:rPr lang="zh-TW" altLang="en-US">
                <a:noFill/>
              </a:rPr>
              <a:t> </a:t>
            </a:r>
          </a:p>
        </p:txBody>
      </p:sp>
      <p:sp>
        <p:nvSpPr>
          <p:cNvPr id="9" name="Rectangle 8"/>
          <p:cNvSpPr>
            <a:spLocks noRot="1" noChangeAspect="1" noMove="1" noResize="1" noEditPoints="1" noAdjustHandles="1" noChangeArrowheads="1" noChangeShapeType="1" noTextEdit="1"/>
          </p:cNvSpPr>
          <p:nvPr/>
        </p:nvSpPr>
        <p:spPr>
          <a:xfrm>
            <a:off x="639811" y="4800600"/>
            <a:ext cx="7086600" cy="461665"/>
          </a:xfrm>
          <a:prstGeom prst="rect">
            <a:avLst/>
          </a:prstGeom>
          <a:blipFill rotWithShape="0">
            <a:blip r:embed="rId4"/>
            <a:stretch>
              <a:fillRect b="-20000"/>
            </a:stretch>
          </a:blipFill>
        </p:spPr>
        <p:txBody>
          <a:bodyPr/>
          <a:lstStyle/>
          <a:p>
            <a:pPr>
              <a:defRPr/>
            </a:pPr>
            <a:r>
              <a:rPr lang="zh-TW" altLang="en-US" dirty="0">
                <a:noFill/>
              </a:rPr>
              <a:t> </a:t>
            </a:r>
          </a:p>
        </p:txBody>
      </p:sp>
    </p:spTree>
    <p:extLst>
      <p:ext uri="{BB962C8B-B14F-4D97-AF65-F5344CB8AC3E}">
        <p14:creationId xmlns:p14="http://schemas.microsoft.com/office/powerpoint/2010/main" val="372301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Multipath Propagation</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14</a:t>
            </a:fld>
            <a:endParaRPr lang="en-US" altLang="zh-CN"/>
          </a:p>
        </p:txBody>
      </p:sp>
      <p:sp>
        <p:nvSpPr>
          <p:cNvPr id="7" name="Rectangle 1027"/>
          <p:cNvSpPr txBox="1">
            <a:spLocks noChangeArrowheads="1"/>
          </p:cNvSpPr>
          <p:nvPr/>
        </p:nvSpPr>
        <p:spPr>
          <a:xfrm>
            <a:off x="1071850" y="1524654"/>
            <a:ext cx="10824875" cy="47237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宋体" panose="02010600030101010101" pitchFamily="2" charset="-122"/>
              </a:rPr>
              <a:t>Reflection - occurs when signal encounters a surface that is large relative to the wavelength of the signal</a:t>
            </a:r>
          </a:p>
          <a:p>
            <a:r>
              <a:rPr lang="en-US" altLang="zh-CN" dirty="0">
                <a:latin typeface="Times New Roman" panose="02020603050405020304" pitchFamily="18" charset="0"/>
                <a:ea typeface="宋体" panose="02010600030101010101" pitchFamily="2" charset="-122"/>
              </a:rPr>
              <a:t>Diffraction - occurs at the edge of an impenetrable body that is large compared to wavelength of radio wave</a:t>
            </a:r>
          </a:p>
          <a:p>
            <a:r>
              <a:rPr lang="en-US" altLang="zh-CN" dirty="0">
                <a:latin typeface="Times New Roman" panose="02020603050405020304" pitchFamily="18" charset="0"/>
                <a:ea typeface="宋体" panose="02010600030101010101" pitchFamily="2" charset="-122"/>
              </a:rPr>
              <a:t>Scattering – occurs when incoming signal hits an object whose size in the order of the wavelength of the signal or less</a:t>
            </a:r>
          </a:p>
          <a:p>
            <a:pPr marL="0" indent="0">
              <a:buNone/>
            </a:pPr>
            <a:r>
              <a:rPr lang="en-US" altLang="zh-CN" dirty="0">
                <a:latin typeface="Times New Roman" panose="02020603050405020304" pitchFamily="18" charset="0"/>
                <a:ea typeface="宋体" panose="02010600030101010101" pitchFamily="2" charset="-122"/>
              </a:rPr>
              <a:t>	</a:t>
            </a:r>
          </a:p>
          <a:p>
            <a:pPr marL="0" indent="0">
              <a:buNone/>
            </a:pP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lvl="2"/>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2952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Multipath Propagation</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15</a:t>
            </a:fld>
            <a:endParaRPr lang="en-US" altLang="zh-CN"/>
          </a:p>
        </p:txBody>
      </p:sp>
      <p:sp>
        <p:nvSpPr>
          <p:cNvPr id="7" name="Rectangle 1027"/>
          <p:cNvSpPr txBox="1">
            <a:spLocks noChangeArrowheads="1"/>
          </p:cNvSpPr>
          <p:nvPr/>
        </p:nvSpPr>
        <p:spPr>
          <a:xfrm>
            <a:off x="1071850" y="1524654"/>
            <a:ext cx="10824875" cy="47237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Times New Roman" panose="02020603050405020304" pitchFamily="18" charset="0"/>
                <a:ea typeface="宋体" panose="02010600030101010101" pitchFamily="2" charset="-122"/>
              </a:rPr>
              <a:t>	</a:t>
            </a:r>
          </a:p>
          <a:p>
            <a:pPr marL="0" indent="0">
              <a:buNone/>
            </a:pP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lvl="2"/>
            <a:endParaRPr lang="zh-CN" altLang="en-US" dirty="0">
              <a:latin typeface="Times New Roman" panose="02020603050405020304" pitchFamily="18" charset="0"/>
              <a:ea typeface="宋体" panose="02010600030101010101" pitchFamily="2" charset="-122"/>
            </a:endParaRPr>
          </a:p>
        </p:txBody>
      </p:sp>
      <p:pic>
        <p:nvPicPr>
          <p:cNvPr id="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25550"/>
            <a:ext cx="7772400" cy="423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575300"/>
            <a:ext cx="73152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0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The Effects of Multipath Propagation</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16</a:t>
            </a:fld>
            <a:endParaRPr lang="en-US" altLang="zh-CN"/>
          </a:p>
        </p:txBody>
      </p:sp>
      <p:sp>
        <p:nvSpPr>
          <p:cNvPr id="7" name="Rectangle 1027"/>
          <p:cNvSpPr txBox="1">
            <a:spLocks noChangeArrowheads="1"/>
          </p:cNvSpPr>
          <p:nvPr/>
        </p:nvSpPr>
        <p:spPr>
          <a:xfrm>
            <a:off x="1071850" y="1524654"/>
            <a:ext cx="10824875" cy="47237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Times New Roman" panose="02020603050405020304" pitchFamily="18" charset="0"/>
                <a:ea typeface="宋体" panose="02010600030101010101" pitchFamily="2" charset="-122"/>
              </a:rPr>
              <a:t>	</a:t>
            </a:r>
          </a:p>
          <a:p>
            <a:pPr marL="0" indent="0">
              <a:buNone/>
            </a:pP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lvl="2"/>
            <a:endParaRPr lang="zh-CN" altLang="en-US" dirty="0">
              <a:latin typeface="Times New Roman" panose="02020603050405020304" pitchFamily="18" charset="0"/>
              <a:ea typeface="宋体" panose="02010600030101010101" pitchFamily="2" charset="-122"/>
            </a:endParaRPr>
          </a:p>
        </p:txBody>
      </p:sp>
      <p:sp>
        <p:nvSpPr>
          <p:cNvPr id="8" name="Rectangle 3"/>
          <p:cNvSpPr txBox="1">
            <a:spLocks noChangeArrowheads="1"/>
          </p:cNvSpPr>
          <p:nvPr/>
        </p:nvSpPr>
        <p:spPr>
          <a:xfrm>
            <a:off x="1182688" y="1552574"/>
            <a:ext cx="9374476" cy="4695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Times New Roman" panose="02020603050405020304" pitchFamily="18" charset="0"/>
                <a:ea typeface="宋体" panose="02010600030101010101" pitchFamily="2" charset="-122"/>
              </a:rPr>
              <a:t>Multiple copies of a signal may arrive at different phases</a:t>
            </a:r>
          </a:p>
          <a:p>
            <a:pPr lvl="1"/>
            <a:r>
              <a:rPr lang="en-US" altLang="zh-CN">
                <a:latin typeface="Times New Roman" panose="02020603050405020304" pitchFamily="18" charset="0"/>
                <a:ea typeface="宋体" panose="02010600030101010101" pitchFamily="2" charset="-122"/>
              </a:rPr>
              <a:t>If phases add destructively, the signal level relative to noise declines, making detection more difficult</a:t>
            </a:r>
          </a:p>
          <a:p>
            <a:r>
              <a:rPr lang="en-US" altLang="zh-CN">
                <a:latin typeface="Times New Roman" panose="02020603050405020304" pitchFamily="18" charset="0"/>
                <a:ea typeface="宋体" panose="02010600030101010101" pitchFamily="2" charset="-122"/>
              </a:rPr>
              <a:t>Intersymbol interference (ISI)</a:t>
            </a:r>
          </a:p>
          <a:p>
            <a:pPr lvl="1"/>
            <a:r>
              <a:rPr lang="en-US" altLang="zh-CN">
                <a:latin typeface="Times New Roman" panose="02020603050405020304" pitchFamily="18" charset="0"/>
                <a:ea typeface="宋体" panose="02010600030101010101" pitchFamily="2" charset="-122"/>
              </a:rPr>
              <a:t>One or more delayed copies of a pulse may arrive at the same time as the primary pulse for a subsequent bit</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7317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The Effects of Multipath Propagation</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17</a:t>
            </a:fld>
            <a:endParaRPr lang="en-US" altLang="zh-CN"/>
          </a:p>
        </p:txBody>
      </p:sp>
      <p:sp>
        <p:nvSpPr>
          <p:cNvPr id="7" name="Rectangle 1027"/>
          <p:cNvSpPr txBox="1">
            <a:spLocks noChangeArrowheads="1"/>
          </p:cNvSpPr>
          <p:nvPr/>
        </p:nvSpPr>
        <p:spPr>
          <a:xfrm>
            <a:off x="1071850" y="1524654"/>
            <a:ext cx="10824875" cy="47237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Times New Roman" panose="02020603050405020304" pitchFamily="18" charset="0"/>
                <a:ea typeface="宋体" panose="02010600030101010101" pitchFamily="2" charset="-122"/>
              </a:rPr>
              <a:t>	</a:t>
            </a:r>
          </a:p>
          <a:p>
            <a:pPr marL="0" indent="0">
              <a:buNone/>
            </a:pP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lvl="2"/>
            <a:endParaRPr lang="zh-CN" altLang="en-US" dirty="0">
              <a:latin typeface="Times New Roman" panose="02020603050405020304" pitchFamily="18" charset="0"/>
              <a:ea typeface="宋体" panose="02010600030101010101" pitchFamily="2" charset="-122"/>
            </a:endParaRPr>
          </a:p>
        </p:txBody>
      </p:sp>
      <p:sp>
        <p:nvSpPr>
          <p:cNvPr id="8" name="Rectangle 3"/>
          <p:cNvSpPr txBox="1">
            <a:spLocks noChangeArrowheads="1"/>
          </p:cNvSpPr>
          <p:nvPr/>
        </p:nvSpPr>
        <p:spPr>
          <a:xfrm>
            <a:off x="1182688" y="1552574"/>
            <a:ext cx="9374476" cy="4695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Times New Roman" panose="02020603050405020304" pitchFamily="18" charset="0"/>
              <a:ea typeface="宋体" panose="02010600030101010101" pitchFamily="2" charset="-122"/>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00320" y="1696027"/>
            <a:ext cx="3862387" cy="2959100"/>
          </a:xfrm>
          <a:prstGeom prst="rect">
            <a:avLst/>
          </a:prstGeom>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9182" y="1552574"/>
            <a:ext cx="3305175" cy="209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907473" y="4731513"/>
            <a:ext cx="10723418" cy="1815882"/>
          </a:xfrm>
          <a:prstGeom prst="rect">
            <a:avLst/>
          </a:prstGeom>
        </p:spPr>
        <p:txBody>
          <a:bodyPr wrap="square">
            <a:spAutoFit/>
          </a:bodyPr>
          <a:lstStyle/>
          <a:p>
            <a:pPr>
              <a:spcBef>
                <a:spcPct val="0"/>
              </a:spcBef>
              <a:buClrTx/>
              <a:buSzPct val="40000"/>
              <a:buFontTx/>
              <a:buNone/>
            </a:pPr>
            <a:r>
              <a:rPr lang="en-US" altLang="zh-TW" sz="2800" dirty="0">
                <a:ea typeface="新細明體" panose="02020500000000000000" pitchFamily="18" charset="-120"/>
              </a:rPr>
              <a:t>Max. Delay spread = time between the first and the last version of signal.</a:t>
            </a:r>
          </a:p>
          <a:p>
            <a:pPr>
              <a:spcBef>
                <a:spcPct val="0"/>
              </a:spcBef>
              <a:buClrTx/>
              <a:buSzTx/>
              <a:buFontTx/>
              <a:buNone/>
            </a:pPr>
            <a:r>
              <a:rPr lang="en-US" altLang="zh-TW" sz="2800" dirty="0">
                <a:ea typeface="新細明體" panose="02020500000000000000" pitchFamily="18" charset="-120"/>
              </a:rPr>
              <a:t>The signal amplitude can change by moving a few inches </a:t>
            </a:r>
          </a:p>
          <a:p>
            <a:pPr>
              <a:spcBef>
                <a:spcPct val="0"/>
              </a:spcBef>
              <a:buClrTx/>
              <a:buSzTx/>
              <a:buFontTx/>
              <a:buNone/>
            </a:pPr>
            <a:r>
              <a:rPr lang="en-US" altLang="zh-TW" sz="2800" dirty="0">
                <a:ea typeface="新細明體" panose="02020500000000000000" pitchFamily="18" charset="-120"/>
                <a:sym typeface="Wingdings" panose="05000000000000000000" pitchFamily="2" charset="2"/>
              </a:rPr>
              <a:t>                                                                  s</a:t>
            </a:r>
            <a:r>
              <a:rPr lang="en-US" altLang="zh-TW" sz="2800" dirty="0">
                <a:ea typeface="新細明體" panose="02020500000000000000" pitchFamily="18" charset="-120"/>
              </a:rPr>
              <a:t>mall-scale fading</a:t>
            </a:r>
            <a:endParaRPr lang="zh-TW" altLang="en-US" sz="2800" dirty="0">
              <a:ea typeface="新細明體" panose="02020500000000000000" pitchFamily="18" charset="-120"/>
            </a:endParaRPr>
          </a:p>
        </p:txBody>
      </p:sp>
      <mc:AlternateContent xmlns:mc="http://schemas.openxmlformats.org/markup-compatibility/2006" xmlns:a14="http://schemas.microsoft.com/office/drawing/2010/main">
        <mc:Choice Requires="a14">
          <p:sp>
            <p:nvSpPr>
              <p:cNvPr id="5" name="TextBox 4"/>
              <p:cNvSpPr txBox="1"/>
              <p:nvPr/>
            </p:nvSpPr>
            <p:spPr>
              <a:xfrm>
                <a:off x="6636329" y="3725315"/>
                <a:ext cx="4031673" cy="646331"/>
              </a:xfrm>
              <a:prstGeom prst="rect">
                <a:avLst/>
              </a:prstGeom>
              <a:noFill/>
            </p:spPr>
            <p:txBody>
              <a:bodyPr wrap="square" rtlCol="0">
                <a:spAutoFit/>
              </a:bodyPr>
              <a:lstStyle/>
              <a:p>
                <a:r>
                  <a:rPr lang="en-US" altLang="zh-TW" b="1" dirty="0"/>
                  <a:t>Power-delay profile P</a:t>
                </a:r>
                <a14:m>
                  <m:oMath xmlns:m="http://schemas.openxmlformats.org/officeDocument/2006/math">
                    <m:d>
                      <m:dPr>
                        <m:ctrlPr>
                          <a:rPr lang="en-US" altLang="zh-TW" b="1" i="1">
                            <a:latin typeface="Cambria Math" panose="02040503050406030204" pitchFamily="18" charset="0"/>
                          </a:rPr>
                        </m:ctrlPr>
                      </m:dPr>
                      <m:e>
                        <m:r>
                          <a:rPr lang="zh-TW" altLang="en-US" b="1" i="1">
                            <a:latin typeface="Cambria Math" panose="02040503050406030204" pitchFamily="18" charset="0"/>
                          </a:rPr>
                          <m:t>𝝉</m:t>
                        </m:r>
                      </m:e>
                    </m:d>
                  </m:oMath>
                </a14:m>
                <a:r>
                  <a:rPr lang="en-US" altLang="zh-TW" b="1" dirty="0"/>
                  <a:t> </a:t>
                </a:r>
              </a:p>
              <a:p>
                <a:r>
                  <a:rPr lang="en-US" altLang="zh-TW" b="1" dirty="0"/>
                  <a:t>Impulse response</a:t>
                </a:r>
                <a14:m>
                  <m:oMath xmlns:m="http://schemas.openxmlformats.org/officeDocument/2006/math">
                    <m:r>
                      <a:rPr lang="en-US" altLang="zh-TW" b="1" i="0" smtClean="0">
                        <a:latin typeface="Cambria Math" panose="02040503050406030204" pitchFamily="18" charset="0"/>
                      </a:rPr>
                      <m:t>  </m:t>
                    </m:r>
                    <m:r>
                      <a:rPr lang="en-US" altLang="zh-TW" b="1" i="1" smtClean="0">
                        <a:latin typeface="Cambria Math" panose="02040503050406030204" pitchFamily="18" charset="0"/>
                      </a:rPr>
                      <m:t>𝒉</m:t>
                    </m:r>
                    <m:d>
                      <m:dPr>
                        <m:ctrlPr>
                          <a:rPr lang="en-US" altLang="zh-TW" b="1" i="1" smtClean="0">
                            <a:latin typeface="Cambria Math" panose="02040503050406030204" pitchFamily="18" charset="0"/>
                          </a:rPr>
                        </m:ctrlPr>
                      </m:dPr>
                      <m:e>
                        <m:r>
                          <a:rPr lang="zh-TW" altLang="en-US" b="1" i="1" smtClean="0">
                            <a:latin typeface="Cambria Math" panose="02040503050406030204" pitchFamily="18" charset="0"/>
                          </a:rPr>
                          <m:t>𝝉</m:t>
                        </m:r>
                      </m:e>
                    </m:d>
                  </m:oMath>
                </a14:m>
                <a:endParaRPr lang="zh-TW"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6636329" y="3725315"/>
                <a:ext cx="4031673" cy="646331"/>
              </a:xfrm>
              <a:prstGeom prst="rect">
                <a:avLst/>
              </a:prstGeom>
              <a:blipFill rotWithShape="0">
                <a:blip r:embed="rId4"/>
                <a:stretch>
                  <a:fillRect l="-1362" t="-4717" b="-1415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3953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Mathematical Preliminaries</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18</a:t>
            </a:fld>
            <a:endParaRPr lang="en-US" altLang="zh-CN"/>
          </a:p>
        </p:txBody>
      </p:sp>
      <mc:AlternateContent xmlns:mc="http://schemas.openxmlformats.org/markup-compatibility/2006" xmlns:a14="http://schemas.microsoft.com/office/drawing/2010/main">
        <mc:Choice Requires="a14">
          <p:sp>
            <p:nvSpPr>
              <p:cNvPr id="4" name="TextBox 3"/>
              <p:cNvSpPr txBox="1"/>
              <p:nvPr/>
            </p:nvSpPr>
            <p:spPr>
              <a:xfrm>
                <a:off x="1039091" y="1537855"/>
                <a:ext cx="8811491" cy="4764061"/>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Convolution of two functions, </a:t>
                </a:r>
                <a:r>
                  <a:rPr lang="en-US" altLang="zh-TW" sz="2400" i="1" dirty="0"/>
                  <a:t>f</a:t>
                </a:r>
                <a:r>
                  <a:rPr lang="en-US" altLang="zh-TW" sz="2400" dirty="0"/>
                  <a:t> and g , is defined as</a:t>
                </a:r>
              </a:p>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𝑔</m:t>
                      </m:r>
                      <m:r>
                        <a:rPr lang="en-US" altLang="zh-TW" sz="2400" b="0" i="1" smtClean="0">
                          <a:latin typeface="Cambria Math" panose="02040503050406030204" pitchFamily="18" charset="0"/>
                        </a:rPr>
                        <m:t> </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𝑡</m:t>
                          </m:r>
                        </m:e>
                      </m:d>
                      <m:r>
                        <a:rPr lang="en-US" altLang="zh-TW" sz="2400" b="0" i="1" smtClean="0">
                          <a:latin typeface="Cambria Math" panose="02040503050406030204" pitchFamily="18" charset="0"/>
                        </a:rPr>
                        <m:t>= </m:t>
                      </m:r>
                      <m:nary>
                        <m:naryPr>
                          <m:limLoc m:val="undOvr"/>
                          <m:ctrlPr>
                            <a:rPr lang="en-US" altLang="zh-TW" sz="2400" b="0" i="1" smtClean="0">
                              <a:latin typeface="Cambria Math" panose="02040503050406030204" pitchFamily="18" charset="0"/>
                            </a:rPr>
                          </m:ctrlPr>
                        </m:naryPr>
                        <m:sub>
                          <m:r>
                            <m:rPr>
                              <m:brk m:alnAt="24"/>
                            </m:rP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sub>
                        <m:sup>
                          <m:r>
                            <a:rPr lang="en-US" altLang="zh-TW" sz="2400" b="0" i="1" smtClean="0">
                              <a:latin typeface="Cambria Math" panose="02040503050406030204" pitchFamily="18" charset="0"/>
                              <a:ea typeface="Cambria Math" panose="02040503050406030204" pitchFamily="18" charset="0"/>
                            </a:rPr>
                            <m:t>∞</m:t>
                          </m:r>
                        </m:sup>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𝜏</m:t>
                              </m:r>
                            </m:e>
                          </m:d>
                          <m:r>
                            <a:rPr lang="en-US" altLang="zh-TW" sz="2400" b="0" i="1" smtClean="0">
                              <a:latin typeface="Cambria Math" panose="02040503050406030204" pitchFamily="18" charset="0"/>
                            </a:rPr>
                            <m:t>𝑔</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𝜏</m:t>
                              </m:r>
                            </m:e>
                          </m:d>
                          <m:r>
                            <a:rPr lang="en-US" altLang="zh-TW" sz="2400" b="0" i="1" smtClean="0">
                              <a:latin typeface="Cambria Math" panose="02040503050406030204" pitchFamily="18" charset="0"/>
                            </a:rPr>
                            <m:t>𝑑</m:t>
                          </m:r>
                          <m:r>
                            <a:rPr lang="zh-TW" altLang="en-US" sz="2400" b="0" i="1" smtClean="0">
                              <a:latin typeface="Cambria Math" panose="02040503050406030204" pitchFamily="18" charset="0"/>
                            </a:rPr>
                            <m:t>𝜏</m:t>
                          </m:r>
                        </m:e>
                      </m:nary>
                    </m:oMath>
                  </m:oMathPara>
                </a14:m>
                <a:endParaRPr lang="en-US" altLang="zh-TW" sz="2400" dirty="0"/>
              </a:p>
              <a:p>
                <a:pPr marL="285750" indent="-285750">
                  <a:buFont typeface="Arial" panose="020B0604020202020204" pitchFamily="34" charset="0"/>
                  <a:buChar char="•"/>
                </a:pPr>
                <a:r>
                  <a:rPr lang="en-US" altLang="zh-TW" sz="2400" dirty="0"/>
                  <a:t>The convolution captures the input-output relationship of an linear-time-invariant system such as the wireless channel (static). </a:t>
                </a:r>
              </a:p>
              <a:p>
                <a:pPr marL="285750" indent="-285750">
                  <a:buFont typeface="Arial" panose="020B0604020202020204" pitchFamily="34" charset="0"/>
                  <a:buChar char="•"/>
                </a:pPr>
                <a:r>
                  <a:rPr lang="en-US" altLang="zh-TW" sz="2400" dirty="0"/>
                  <a:t>For discrete time, the convolution can be expressed as</a:t>
                </a:r>
              </a:p>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r>
                        <a:rPr lang="en-US" altLang="zh-TW" sz="2400" i="1">
                          <a:latin typeface="Cambria Math" panose="02040503050406030204" pitchFamily="18" charset="0"/>
                        </a:rPr>
                        <m:t> ∗</m:t>
                      </m:r>
                      <m:r>
                        <a:rPr lang="en-US" altLang="zh-TW" sz="2400" i="1">
                          <a:latin typeface="Cambria Math" panose="02040503050406030204" pitchFamily="18" charset="0"/>
                        </a:rPr>
                        <m:t>𝑔</m:t>
                      </m:r>
                      <m:r>
                        <a:rPr lang="en-US" altLang="zh-TW" sz="2400" i="1">
                          <a:latin typeface="Cambria Math" panose="02040503050406030204" pitchFamily="18" charset="0"/>
                        </a:rPr>
                        <m:t> </m:t>
                      </m:r>
                      <m:d>
                        <m:dPr>
                          <m:begChr m:val="["/>
                          <m:endChr m:val="]"/>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𝑛</m:t>
                          </m:r>
                        </m:e>
                      </m:d>
                      <m:r>
                        <a:rPr lang="en-US" altLang="zh-TW" sz="2400" i="1">
                          <a:latin typeface="Cambria Math" panose="02040503050406030204" pitchFamily="18" charset="0"/>
                        </a:rPr>
                        <m:t>=</m:t>
                      </m:r>
                      <m:nary>
                        <m:naryPr>
                          <m:chr m:val="∑"/>
                          <m:ctrlPr>
                            <a:rPr lang="en-US" altLang="zh-TW" sz="240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𝑚</m:t>
                          </m:r>
                          <m:r>
                            <a:rPr lang="en-US" altLang="zh-TW" sz="2400" b="0" i="1" smtClean="0">
                              <a:latin typeface="Cambria Math" panose="02040503050406030204" pitchFamily="18" charset="0"/>
                            </a:rPr>
                            <m:t>=−∞</m:t>
                          </m:r>
                        </m:sub>
                        <m:sup>
                          <m:r>
                            <a:rPr lang="en-US" altLang="zh-TW" sz="2400" i="1" smtClean="0">
                              <a:latin typeface="Cambria Math" panose="02040503050406030204" pitchFamily="18" charset="0"/>
                              <a:ea typeface="Cambria Math" panose="02040503050406030204" pitchFamily="18" charset="0"/>
                            </a:rPr>
                            <m:t>∞</m:t>
                          </m:r>
                        </m:sup>
                        <m:e>
                          <m:r>
                            <a:rPr lang="en-US" altLang="zh-TW" sz="2400" b="0" i="1" smtClean="0">
                              <a:latin typeface="Cambria Math" panose="02040503050406030204" pitchFamily="18" charset="0"/>
                            </a:rPr>
                            <m:t>𝑓</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𝑚</m:t>
                              </m:r>
                            </m:e>
                          </m:d>
                          <m:r>
                            <a:rPr lang="en-US" altLang="zh-TW" sz="2400" b="0" i="1" smtClean="0">
                              <a:latin typeface="Cambria Math" panose="02040503050406030204" pitchFamily="18" charset="0"/>
                            </a:rPr>
                            <m:t>𝑔</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𝑚</m:t>
                          </m:r>
                          <m:r>
                            <a:rPr lang="en-US" altLang="zh-TW" sz="2400" b="0" i="1" smtClean="0">
                              <a:latin typeface="Cambria Math" panose="02040503050406030204" pitchFamily="18" charset="0"/>
                            </a:rPr>
                            <m:t>]</m:t>
                          </m:r>
                        </m:e>
                      </m:nary>
                    </m:oMath>
                  </m:oMathPara>
                </a14:m>
                <a:endParaRPr lang="en-US" altLang="zh-TW" sz="2400" dirty="0"/>
              </a:p>
              <a:p>
                <a:pPr marL="285750" indent="-285750">
                  <a:buFont typeface="Arial" panose="020B0604020202020204" pitchFamily="34" charset="0"/>
                  <a:buChar char="•"/>
                </a:pPr>
                <a:r>
                  <a:rPr lang="en-US" altLang="zh-TW" sz="2400" dirty="0"/>
                  <a:t>Looks complicated to calculate the convolution but in the frequency domain it can be calculated easily! (more later)</a:t>
                </a:r>
                <a:endParaRPr lang="zh-TW" alt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039091" y="1537855"/>
                <a:ext cx="8811491" cy="4764061"/>
              </a:xfrm>
              <a:prstGeom prst="rect">
                <a:avLst/>
              </a:prstGeom>
              <a:blipFill rotWithShape="0">
                <a:blip r:embed="rId2"/>
                <a:stretch>
                  <a:fillRect l="-899" t="-895" b="-204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05397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Mathematical Preliminaries</a:t>
            </a:r>
            <a:endParaRPr lang="en-US" altLang="zh-TW"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19</a:t>
            </a:fld>
            <a:endParaRPr lang="en-US" altLang="zh-CN"/>
          </a:p>
        </p:txBody>
      </p:sp>
      <mc:AlternateContent xmlns:mc="http://schemas.openxmlformats.org/markup-compatibility/2006" xmlns:a14="http://schemas.microsoft.com/office/drawing/2010/main">
        <mc:Choice Requires="a14">
          <p:sp>
            <p:nvSpPr>
              <p:cNvPr id="4" name="TextBox 3"/>
              <p:cNvSpPr txBox="1"/>
              <p:nvPr/>
            </p:nvSpPr>
            <p:spPr>
              <a:xfrm>
                <a:off x="1039091" y="1537855"/>
                <a:ext cx="8811491" cy="513217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Complex number:</a:t>
                </a:r>
              </a:p>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𝑗</m:t>
                      </m:r>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r>
                        <a:rPr lang="en-US" altLang="zh-TW" sz="2400" b="0" i="1" smtClean="0">
                          <a:latin typeface="Cambria Math" panose="02040503050406030204" pitchFamily="18" charset="0"/>
                        </a:rPr>
                        <m:t> </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𝑗</m:t>
                          </m:r>
                          <m:r>
                            <a:rPr lang="zh-TW" altLang="en-US" sz="2400" b="0" i="1" smtClean="0">
                              <a:latin typeface="Cambria Math" panose="02040503050406030204" pitchFamily="18" charset="0"/>
                            </a:rPr>
                            <m:t>𝜃</m:t>
                          </m:r>
                        </m:sup>
                      </m:sSup>
                      <m:r>
                        <a:rPr lang="en-US" altLang="zh-TW" sz="2400" b="0" i="1" smtClean="0">
                          <a:latin typeface="Cambria Math" panose="02040503050406030204" pitchFamily="18" charset="0"/>
                        </a:rPr>
                        <m:t>;</m:t>
                      </m:r>
                    </m:oMath>
                  </m:oMathPara>
                </a14:m>
                <a:endParaRPr lang="en-US" altLang="zh-TW" sz="2400" b="0" dirty="0"/>
              </a:p>
              <a:p>
                <a:r>
                  <a:rPr lang="en-US" altLang="zh-TW" sz="2000" dirty="0"/>
                  <a:t>    where </a:t>
                </a:r>
                <a:r>
                  <a:rPr lang="en-US" altLang="zh-TW" sz="2000" i="1" dirty="0"/>
                  <a:t>a</a:t>
                </a:r>
                <a:r>
                  <a:rPr lang="en-US" altLang="zh-TW" sz="2000" dirty="0"/>
                  <a:t> and </a:t>
                </a:r>
                <a:r>
                  <a:rPr lang="en-US" altLang="zh-TW" sz="2000" i="1" dirty="0"/>
                  <a:t>b</a:t>
                </a:r>
                <a:r>
                  <a:rPr lang="en-US" altLang="zh-TW" sz="2000" dirty="0"/>
                  <a:t> are the real and the imaginary part, and  </a:t>
                </a:r>
                <a14:m>
                  <m:oMath xmlns:m="http://schemas.openxmlformats.org/officeDocument/2006/math">
                    <m:d>
                      <m:dPr>
                        <m:begChr m:val="|"/>
                        <m:endChr m:val="|"/>
                        <m:ctrlPr>
                          <a:rPr lang="en-US" altLang="zh-TW" sz="2000" i="1">
                            <a:latin typeface="Cambria Math" panose="02040503050406030204" pitchFamily="18" charset="0"/>
                          </a:rPr>
                        </m:ctrlPr>
                      </m:dPr>
                      <m:e>
                        <m:r>
                          <a:rPr lang="en-US" altLang="zh-TW" sz="2000" i="1">
                            <a:latin typeface="Cambria Math" panose="02040503050406030204" pitchFamily="18" charset="0"/>
                          </a:rPr>
                          <m:t>𝑧</m:t>
                        </m:r>
                      </m:e>
                    </m:d>
                    <m:r>
                      <a:rPr lang="en-US" altLang="zh-TW" sz="2000" b="0" i="1" smtClean="0">
                        <a:latin typeface="Cambria Math" panose="02040503050406030204" pitchFamily="18" charset="0"/>
                      </a:rPr>
                      <m:t>=</m:t>
                    </m:r>
                    <m:rad>
                      <m:radPr>
                        <m:degHide m:val="on"/>
                        <m:ctrlPr>
                          <a:rPr lang="en-US" altLang="zh-TW" sz="2000" b="0" i="1" smtClean="0">
                            <a:latin typeface="Cambria Math" panose="02040503050406030204" pitchFamily="18" charset="0"/>
                          </a:rPr>
                        </m:ctrlPr>
                      </m:radPr>
                      <m:deg/>
                      <m:e>
                        <m:sSup>
                          <m:sSupPr>
                            <m:ctrlPr>
                              <a:rPr lang="en-US" altLang="zh-TW" sz="2000" b="0" i="1" smtClean="0">
                                <a:latin typeface="Cambria Math" panose="02040503050406030204" pitchFamily="18" charset="0"/>
                              </a:rPr>
                            </m:ctrlPr>
                          </m:sSupPr>
                          <m:e>
                            <m:r>
                              <a:rPr lang="en-US" altLang="zh-TW" sz="2000" b="0" i="1" smtClean="0">
                                <a:latin typeface="Cambria Math" panose="02040503050406030204" pitchFamily="18" charset="0"/>
                              </a:rPr>
                              <m:t>𝑎</m:t>
                            </m:r>
                          </m:e>
                          <m:sup>
                            <m:r>
                              <a:rPr lang="en-US" altLang="zh-TW" sz="2000" b="0" i="1" smtClean="0">
                                <a:latin typeface="Cambria Math" panose="02040503050406030204" pitchFamily="18" charset="0"/>
                              </a:rPr>
                              <m:t>2</m:t>
                            </m:r>
                          </m:sup>
                        </m:sSup>
                        <m:r>
                          <a:rPr lang="en-US" altLang="zh-TW" sz="2000" b="0" i="1" smtClean="0">
                            <a:latin typeface="Cambria Math" panose="02040503050406030204" pitchFamily="18" charset="0"/>
                          </a:rPr>
                          <m:t>+</m:t>
                        </m:r>
                        <m:sSup>
                          <m:sSupPr>
                            <m:ctrlPr>
                              <a:rPr lang="en-US" altLang="zh-TW" sz="2000" b="0" i="1" smtClean="0">
                                <a:latin typeface="Cambria Math" panose="02040503050406030204" pitchFamily="18" charset="0"/>
                              </a:rPr>
                            </m:ctrlPr>
                          </m:sSupPr>
                          <m:e>
                            <m:r>
                              <a:rPr lang="en-US" altLang="zh-TW" sz="2000" b="0" i="1" smtClean="0">
                                <a:latin typeface="Cambria Math" panose="02040503050406030204" pitchFamily="18" charset="0"/>
                              </a:rPr>
                              <m:t>𝑏</m:t>
                            </m:r>
                          </m:e>
                          <m:sup>
                            <m:r>
                              <a:rPr lang="en-US" altLang="zh-TW" sz="2000" b="0" i="1" smtClean="0">
                                <a:latin typeface="Cambria Math" panose="02040503050406030204" pitchFamily="18" charset="0"/>
                              </a:rPr>
                              <m:t>2</m:t>
                            </m:r>
                          </m:sup>
                        </m:sSup>
                      </m:e>
                    </m:rad>
                  </m:oMath>
                </a14:m>
                <a:r>
                  <a:rPr lang="en-US" altLang="zh-TW" sz="2000" dirty="0"/>
                  <a:t> and</a:t>
                </a:r>
                <a14:m>
                  <m:oMath xmlns:m="http://schemas.openxmlformats.org/officeDocument/2006/math">
                    <m:r>
                      <a:rPr lang="en-US" altLang="zh-TW" sz="2000" b="0" i="0" smtClean="0">
                        <a:latin typeface="Cambria Math" panose="02040503050406030204" pitchFamily="18" charset="0"/>
                      </a:rPr>
                      <m:t> </m:t>
                    </m:r>
                    <m:r>
                      <a:rPr lang="zh-TW" altLang="en-US" sz="2000" i="1">
                        <a:latin typeface="Cambria Math" panose="02040503050406030204" pitchFamily="18" charset="0"/>
                      </a:rPr>
                      <m:t>𝜃</m:t>
                    </m:r>
                    <m:r>
                      <a:rPr lang="en-US" altLang="zh-TW" sz="2000" b="0" i="1" smtClean="0">
                        <a:latin typeface="Cambria Math" panose="02040503050406030204" pitchFamily="18" charset="0"/>
                      </a:rPr>
                      <m:t>=</m:t>
                    </m:r>
                    <m:func>
                      <m:funcPr>
                        <m:ctrlPr>
                          <a:rPr lang="en-US" altLang="zh-TW" sz="2000" b="0" i="1" smtClean="0">
                            <a:latin typeface="Cambria Math" panose="02040503050406030204" pitchFamily="18" charset="0"/>
                          </a:rPr>
                        </m:ctrlPr>
                      </m:funcPr>
                      <m:fName>
                        <m:r>
                          <m:rPr>
                            <m:sty m:val="p"/>
                          </m:rPr>
                          <a:rPr lang="en-US" altLang="zh-TW" sz="2000" b="0" i="0" smtClean="0">
                            <a:latin typeface="Cambria Math" panose="02040503050406030204" pitchFamily="18" charset="0"/>
                          </a:rPr>
                          <m:t>arg</m:t>
                        </m:r>
                      </m:fName>
                      <m:e>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𝑧</m:t>
                            </m:r>
                          </m:e>
                        </m:d>
                      </m:e>
                    </m:func>
                    <m:r>
                      <a:rPr lang="en-US" altLang="zh-TW" sz="2000" b="0" i="1" smtClean="0">
                        <a:latin typeface="Cambria Math" panose="02040503050406030204" pitchFamily="18" charset="0"/>
                      </a:rPr>
                      <m:t> </m:t>
                    </m:r>
                  </m:oMath>
                </a14:m>
                <a:r>
                  <a:rPr lang="en-US" altLang="zh-TW" sz="2000" b="0" dirty="0"/>
                  <a:t>(angle between the complex vector and the Re axis).</a:t>
                </a:r>
              </a:p>
              <a:p>
                <a:endParaRPr lang="en-US" altLang="zh-TW" sz="2000" dirty="0"/>
              </a:p>
              <a:p>
                <a:pPr marL="285750" indent="-285750">
                  <a:buFont typeface="Arial" panose="020B0604020202020204" pitchFamily="34" charset="0"/>
                  <a:buChar char="•"/>
                </a:pPr>
                <a:r>
                  <a:rPr lang="en-US" altLang="zh-TW" sz="2400" dirty="0"/>
                  <a:t>In wireless communication systems, the signals are usually represented as complex signals in which the real and the imaginary components refer to the in-phase (I) and the quadrature (Q) components , respectively. </a:t>
                </a:r>
              </a:p>
              <a:p>
                <a:pPr marL="285750" indent="-285750">
                  <a:buFont typeface="Arial" panose="020B0604020202020204" pitchFamily="34" charset="0"/>
                  <a:buChar char="•"/>
                </a:pPr>
                <a:endParaRPr lang="en-US" altLang="zh-TW" sz="2400" dirty="0"/>
              </a:p>
              <a:p>
                <a:endParaRPr lang="en-US" altLang="zh-TW" sz="2400" dirty="0"/>
              </a:p>
              <a:p>
                <a:pPr marL="285750" indent="-285750">
                  <a:buFont typeface="Arial" panose="020B0604020202020204" pitchFamily="34" charset="0"/>
                  <a:buChar char="•"/>
                </a:pPr>
                <a:r>
                  <a:rPr lang="en-US" altLang="zh-TW" sz="2400" dirty="0"/>
                  <a:t>Just think of them as two parallel streams of signals which can be produced and processed simultaneously. (more later).</a:t>
                </a:r>
              </a:p>
              <a:p>
                <a:pPr marL="285750" indent="-285750">
                  <a:buFont typeface="Arial" panose="020B0604020202020204" pitchFamily="34" charset="0"/>
                  <a:buChar char="•"/>
                </a:pPr>
                <a:endParaRPr lang="zh-TW" alt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039091" y="1537855"/>
                <a:ext cx="8811491" cy="5132174"/>
              </a:xfrm>
              <a:prstGeom prst="rect">
                <a:avLst/>
              </a:prstGeom>
              <a:blipFill rotWithShape="0">
                <a:blip r:embed="rId2"/>
                <a:stretch>
                  <a:fillRect l="-899" t="-831" r="-415"/>
                </a:stretch>
              </a:blipFill>
            </p:spPr>
            <p:txBody>
              <a:bodyPr/>
              <a:lstStyle/>
              <a:p>
                <a:r>
                  <a:rPr lang="zh-TW" alt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7850" y="1537855"/>
            <a:ext cx="2095500" cy="1514475"/>
          </a:xfrm>
          <a:prstGeom prst="rect">
            <a:avLst/>
          </a:prstGeom>
        </p:spPr>
      </p:pic>
      <p:pic>
        <p:nvPicPr>
          <p:cNvPr id="5" name="Picture 4"/>
          <p:cNvPicPr>
            <a:picLocks noChangeAspect="1"/>
          </p:cNvPicPr>
          <p:nvPr/>
        </p:nvPicPr>
        <p:blipFill>
          <a:blip r:embed="rId4"/>
          <a:stretch>
            <a:fillRect/>
          </a:stretch>
        </p:blipFill>
        <p:spPr>
          <a:xfrm>
            <a:off x="4659153" y="4923282"/>
            <a:ext cx="2901948" cy="396274"/>
          </a:xfrm>
          <a:prstGeom prst="rect">
            <a:avLst/>
          </a:prstGeom>
        </p:spPr>
      </p:pic>
    </p:spTree>
    <p:extLst>
      <p:ext uri="{BB962C8B-B14F-4D97-AF65-F5344CB8AC3E}">
        <p14:creationId xmlns:p14="http://schemas.microsoft.com/office/powerpoint/2010/main" val="360722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3888" y="1709738"/>
            <a:ext cx="11868954" cy="28527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b="1" dirty="0">
                <a:solidFill>
                  <a:schemeClr val="accent2">
                    <a:lumMod val="75000"/>
                  </a:schemeClr>
                </a:solidFill>
                <a:ea typeface="新細明體" panose="02020500000000000000" pitchFamily="18" charset="-120"/>
              </a:rPr>
              <a:t>Protocol Stack for </a:t>
            </a:r>
          </a:p>
          <a:p>
            <a:r>
              <a:rPr lang="en-US" altLang="zh-TW" sz="5400" b="1" dirty="0">
                <a:solidFill>
                  <a:schemeClr val="accent2">
                    <a:lumMod val="75000"/>
                  </a:schemeClr>
                </a:solidFill>
                <a:ea typeface="新細明體" panose="02020500000000000000" pitchFamily="18" charset="-120"/>
              </a:rPr>
              <a:t>Wireless and </a:t>
            </a:r>
            <a:r>
              <a:rPr lang="en-US" altLang="zh-TW" sz="5400" b="1" dirty="0" err="1">
                <a:solidFill>
                  <a:schemeClr val="accent2">
                    <a:lumMod val="75000"/>
                  </a:schemeClr>
                </a:solidFill>
                <a:ea typeface="新細明體" panose="02020500000000000000" pitchFamily="18" charset="-120"/>
              </a:rPr>
              <a:t>IoT</a:t>
            </a:r>
            <a:r>
              <a:rPr lang="en-US" altLang="zh-TW" sz="5400" b="1" dirty="0">
                <a:solidFill>
                  <a:schemeClr val="accent2">
                    <a:lumMod val="75000"/>
                  </a:schemeClr>
                </a:solidFill>
                <a:ea typeface="新細明體" panose="02020500000000000000" pitchFamily="18" charset="-120"/>
              </a:rPr>
              <a:t> networks</a:t>
            </a:r>
            <a:endParaRPr lang="zh-TW" altLang="en-US" sz="5400" b="1" dirty="0">
              <a:solidFill>
                <a:schemeClr val="accent2">
                  <a:lumMod val="75000"/>
                </a:schemeClr>
              </a:solidFill>
              <a:ea typeface="新細明體" panose="02020500000000000000" pitchFamily="18" charset="-120"/>
            </a:endParaRPr>
          </a:p>
        </p:txBody>
      </p:sp>
    </p:spTree>
    <p:extLst>
      <p:ext uri="{BB962C8B-B14F-4D97-AF65-F5344CB8AC3E}">
        <p14:creationId xmlns:p14="http://schemas.microsoft.com/office/powerpoint/2010/main" val="2566423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Mathematical Model</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20</a:t>
            </a:fld>
            <a:endParaRPr lang="en-US" altLang="zh-CN"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0254" y="1223678"/>
            <a:ext cx="845127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a:stretch>
            <a:fillRect/>
          </a:stretch>
        </p:blipFill>
        <p:spPr>
          <a:xfrm>
            <a:off x="814154" y="2960926"/>
            <a:ext cx="7821846" cy="4115157"/>
          </a:xfrm>
          <a:prstGeom prst="rect">
            <a:avLst/>
          </a:prstGeom>
        </p:spPr>
      </p:pic>
      <p:pic>
        <p:nvPicPr>
          <p:cNvPr id="9" name="Picture 8"/>
          <p:cNvPicPr>
            <a:picLocks noChangeAspect="1"/>
          </p:cNvPicPr>
          <p:nvPr/>
        </p:nvPicPr>
        <p:blipFill>
          <a:blip r:embed="rId5"/>
          <a:stretch>
            <a:fillRect/>
          </a:stretch>
        </p:blipFill>
        <p:spPr>
          <a:xfrm>
            <a:off x="3582051" y="5018506"/>
            <a:ext cx="5541744" cy="481626"/>
          </a:xfrm>
          <a:prstGeom prst="rect">
            <a:avLst/>
          </a:prstGeom>
        </p:spPr>
      </p:pic>
      <p:pic>
        <p:nvPicPr>
          <p:cNvPr id="4" name="Picture 3" descr="Shadowing. - ppt download — Mozilla Firefox"/>
          <p:cNvPicPr>
            <a:picLocks noChangeAspect="1"/>
          </p:cNvPicPr>
          <p:nvPr/>
        </p:nvPicPr>
        <p:blipFill rotWithShape="1">
          <a:blip r:embed="rId6">
            <a:extLst>
              <a:ext uri="{28A0092B-C50C-407E-A947-70E740481C1C}">
                <a14:useLocalDpi xmlns:a14="http://schemas.microsoft.com/office/drawing/2010/main" val="0"/>
              </a:ext>
            </a:extLst>
          </a:blip>
          <a:srcRect l="38611" t="35926" r="31264" b="44629"/>
          <a:stretch/>
        </p:blipFill>
        <p:spPr>
          <a:xfrm>
            <a:off x="8851900" y="3225226"/>
            <a:ext cx="3124200" cy="1333500"/>
          </a:xfrm>
          <a:prstGeom prst="rect">
            <a:avLst/>
          </a:prstGeom>
        </p:spPr>
      </p:pic>
      <p:sp>
        <p:nvSpPr>
          <p:cNvPr id="6" name="TextBox 5"/>
          <p:cNvSpPr txBox="1"/>
          <p:nvPr/>
        </p:nvSpPr>
        <p:spPr>
          <a:xfrm>
            <a:off x="9588500" y="3014083"/>
            <a:ext cx="1828800" cy="414917"/>
          </a:xfrm>
          <a:prstGeom prst="rect">
            <a:avLst/>
          </a:prstGeom>
          <a:solidFill>
            <a:schemeClr val="bg1"/>
          </a:solidFill>
        </p:spPr>
        <p:txBody>
          <a:bodyPr wrap="square" rtlCol="0">
            <a:spAutoFit/>
          </a:bodyPr>
          <a:lstStyle/>
          <a:p>
            <a:endParaRPr lang="zh-TW" altLang="en-US" dirty="0"/>
          </a:p>
        </p:txBody>
      </p:sp>
      <p:sp>
        <p:nvSpPr>
          <p:cNvPr id="8" name="TextBox 7"/>
          <p:cNvSpPr txBox="1"/>
          <p:nvPr/>
        </p:nvSpPr>
        <p:spPr>
          <a:xfrm>
            <a:off x="8953500" y="2561717"/>
            <a:ext cx="3098800" cy="646331"/>
          </a:xfrm>
          <a:prstGeom prst="rect">
            <a:avLst/>
          </a:prstGeom>
          <a:noFill/>
        </p:spPr>
        <p:txBody>
          <a:bodyPr wrap="square" rtlCol="0">
            <a:spAutoFit/>
          </a:bodyPr>
          <a:lstStyle/>
          <a:p>
            <a:r>
              <a:rPr lang="en-US" altLang="zh-TW" i="1" dirty="0"/>
              <a:t>h</a:t>
            </a:r>
            <a:r>
              <a:rPr lang="en-US" altLang="zh-TW" dirty="0"/>
              <a:t>(</a:t>
            </a:r>
            <a:r>
              <a:rPr lang="en-US" altLang="zh-TW" dirty="0">
                <a:sym typeface="Symbol" panose="05050102010706020507" pitchFamily="18" charset="2"/>
              </a:rPr>
              <a:t>) is called the channel impulse response</a:t>
            </a:r>
            <a:endParaRPr lang="zh-TW" alt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7B39E52-13FE-4237-ABA5-E59334FF934D}"/>
                  </a:ext>
                </a:extLst>
              </p:cNvPr>
              <p:cNvSpPr txBox="1"/>
              <p:nvPr/>
            </p:nvSpPr>
            <p:spPr>
              <a:xfrm>
                <a:off x="9228778" y="4880006"/>
                <a:ext cx="2000612"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MO" i="1" smtClean="0">
                          <a:latin typeface="Cambria Math" panose="02040503050406030204" pitchFamily="18" charset="0"/>
                          <a:ea typeface="Cambria Math" panose="02040503050406030204" pitchFamily="18" charset="0"/>
                        </a:rPr>
                        <m:t>𝛿</m:t>
                      </m:r>
                      <m:d>
                        <m:dPr>
                          <m:ctrlPr>
                            <a:rPr lang="en-MO" i="1" smtClean="0">
                              <a:latin typeface="Cambria Math" panose="02040503050406030204" pitchFamily="18" charset="0"/>
                              <a:ea typeface="Cambria Math" panose="02040503050406030204" pitchFamily="18" charset="0"/>
                            </a:rPr>
                          </m:ctrlPr>
                        </m:dPr>
                        <m:e>
                          <m:r>
                            <a:rPr lang="en-MO"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≠0</m:t>
                                </m:r>
                              </m:e>
                            </m:mr>
                          </m:m>
                        </m:e>
                      </m:d>
                    </m:oMath>
                  </m:oMathPara>
                </a14:m>
                <a:endParaRPr lang="en-MO" dirty="0"/>
              </a:p>
            </p:txBody>
          </p:sp>
        </mc:Choice>
        <mc:Fallback xmlns="">
          <p:sp>
            <p:nvSpPr>
              <p:cNvPr id="10" name="TextBox 9">
                <a:extLst>
                  <a:ext uri="{FF2B5EF4-FFF2-40B4-BE49-F238E27FC236}">
                    <a16:creationId xmlns:a16="http://schemas.microsoft.com/office/drawing/2014/main" id="{77B39E52-13FE-4237-ABA5-E59334FF934D}"/>
                  </a:ext>
                </a:extLst>
              </p:cNvPr>
              <p:cNvSpPr txBox="1">
                <a:spLocks noRot="1" noChangeAspect="1" noMove="1" noResize="1" noEditPoints="1" noAdjustHandles="1" noChangeArrowheads="1" noChangeShapeType="1" noTextEdit="1"/>
              </p:cNvSpPr>
              <p:nvPr/>
            </p:nvSpPr>
            <p:spPr>
              <a:xfrm>
                <a:off x="9228778" y="4880006"/>
                <a:ext cx="2000612" cy="617861"/>
              </a:xfrm>
              <a:prstGeom prst="rect">
                <a:avLst/>
              </a:prstGeom>
              <a:blipFill>
                <a:blip r:embed="rId7"/>
                <a:stretch>
                  <a:fillRect/>
                </a:stretch>
              </a:blipFill>
            </p:spPr>
            <p:txBody>
              <a:bodyPr/>
              <a:lstStyle/>
              <a:p>
                <a:r>
                  <a:rPr lang="en-MO">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DF4AFEB-6D8B-4885-834C-05E83AEEB807}"/>
                  </a:ext>
                </a:extLst>
              </p:cNvPr>
              <p:cNvSpPr txBox="1"/>
              <p:nvPr/>
            </p:nvSpPr>
            <p:spPr>
              <a:xfrm>
                <a:off x="9453711" y="5650801"/>
                <a:ext cx="1550745" cy="597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MO"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MO" i="1" smtClean="0">
                              <a:latin typeface="Cambria Math" panose="02040503050406030204" pitchFamily="18" charset="0"/>
                              <a:ea typeface="Cambria Math" panose="02040503050406030204" pitchFamily="18" charset="0"/>
                            </a:rPr>
                            <m:t>∞</m:t>
                          </m:r>
                        </m:sup>
                        <m:e>
                          <m:r>
                            <a:rPr lang="en-MO" i="1">
                              <a:latin typeface="Cambria Math" panose="02040503050406030204" pitchFamily="18" charset="0"/>
                              <a:ea typeface="Cambria Math" panose="02040503050406030204" pitchFamily="18" charset="0"/>
                            </a:rPr>
                            <m:t>𝛿</m:t>
                          </m:r>
                          <m:d>
                            <m:dPr>
                              <m:ctrlPr>
                                <a:rPr lang="en-MO" i="1">
                                  <a:latin typeface="Cambria Math" panose="02040503050406030204" pitchFamily="18" charset="0"/>
                                  <a:ea typeface="Cambria Math" panose="02040503050406030204" pitchFamily="18" charset="0"/>
                                </a:rPr>
                              </m:ctrlPr>
                            </m:dPr>
                            <m:e>
                              <m:r>
                                <a:rPr lang="en-MO" i="1">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e>
                      </m:nary>
                    </m:oMath>
                  </m:oMathPara>
                </a14:m>
                <a:endParaRPr lang="en-MO" dirty="0"/>
              </a:p>
            </p:txBody>
          </p:sp>
        </mc:Choice>
        <mc:Fallback xmlns="">
          <p:sp>
            <p:nvSpPr>
              <p:cNvPr id="11" name="TextBox 10">
                <a:extLst>
                  <a:ext uri="{FF2B5EF4-FFF2-40B4-BE49-F238E27FC236}">
                    <a16:creationId xmlns:a16="http://schemas.microsoft.com/office/drawing/2014/main" id="{ADF4AFEB-6D8B-4885-834C-05E83AEEB807}"/>
                  </a:ext>
                </a:extLst>
              </p:cNvPr>
              <p:cNvSpPr txBox="1">
                <a:spLocks noRot="1" noChangeAspect="1" noMove="1" noResize="1" noEditPoints="1" noAdjustHandles="1" noChangeArrowheads="1" noChangeShapeType="1" noTextEdit="1"/>
              </p:cNvSpPr>
              <p:nvPr/>
            </p:nvSpPr>
            <p:spPr>
              <a:xfrm>
                <a:off x="9453711" y="5650801"/>
                <a:ext cx="1550745" cy="597599"/>
              </a:xfrm>
              <a:prstGeom prst="rect">
                <a:avLst/>
              </a:prstGeom>
              <a:blipFill>
                <a:blip r:embed="rId8"/>
                <a:stretch>
                  <a:fillRect/>
                </a:stretch>
              </a:blipFill>
            </p:spPr>
            <p:txBody>
              <a:bodyPr/>
              <a:lstStyle/>
              <a:p>
                <a:r>
                  <a:rPr lang="en-MO">
                    <a:noFill/>
                  </a:rPr>
                  <a:t> </a:t>
                </a:r>
              </a:p>
            </p:txBody>
          </p:sp>
        </mc:Fallback>
      </mc:AlternateContent>
      <p:cxnSp>
        <p:nvCxnSpPr>
          <p:cNvPr id="13" name="Straight Connector 12">
            <a:extLst>
              <a:ext uri="{FF2B5EF4-FFF2-40B4-BE49-F238E27FC236}">
                <a16:creationId xmlns:a16="http://schemas.microsoft.com/office/drawing/2014/main" id="{ADDE06DA-138A-41F8-8F85-45A3B0B6AB3E}"/>
              </a:ext>
            </a:extLst>
          </p:cNvPr>
          <p:cNvCxnSpPr/>
          <p:nvPr/>
        </p:nvCxnSpPr>
        <p:spPr>
          <a:xfrm>
            <a:off x="8851900" y="2416196"/>
            <a:ext cx="0" cy="39664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4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Mathematical Model</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21</a:t>
            </a:fld>
            <a:endParaRPr lang="en-US" altLang="zh-CN"/>
          </a:p>
        </p:txBody>
      </p:sp>
      <mc:AlternateContent xmlns:mc="http://schemas.openxmlformats.org/markup-compatibility/2006">
        <mc:Choice xmlns:a14="http://schemas.microsoft.com/office/drawing/2010/main" Requires="a14">
          <p:sp>
            <p:nvSpPr>
              <p:cNvPr id="5" name="Content Placeholder 1"/>
              <p:cNvSpPr txBox="1">
                <a:spLocks/>
              </p:cNvSpPr>
              <p:nvPr/>
            </p:nvSpPr>
            <p:spPr>
              <a:xfrm>
                <a:off x="1182687" y="1552575"/>
                <a:ext cx="9249785"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宋体" panose="02010600030101010101" pitchFamily="2" charset="-122"/>
                  </a:rPr>
                  <a:t>Sometimes, for large-scale system such as cellular system, it is important to consider both small-scale fading and large-scale fading (path loss and shadowing)</a:t>
                </a:r>
              </a:p>
              <a:p>
                <a:endParaRPr lang="en-US" altLang="zh-CN" sz="3600" dirty="0">
                  <a:latin typeface="Times New Roman" panose="02020603050405020304" pitchFamily="18" charset="0"/>
                  <a:ea typeface="宋体" panose="02010600030101010101" pitchFamily="2" charset="-122"/>
                </a:endParaRPr>
              </a:p>
              <a:p>
                <a:endParaRPr lang="en-US" altLang="zh-CN" sz="3600" dirty="0">
                  <a:latin typeface="Times New Roman" panose="02020603050405020304" pitchFamily="18" charset="0"/>
                  <a:ea typeface="宋体" panose="02010600030101010101" pitchFamily="2" charset="-122"/>
                </a:endParaRPr>
              </a:p>
              <a:p>
                <a:pPr>
                  <a:buFont typeface="Wingdings" panose="05000000000000000000" pitchFamily="2" charset="2"/>
                  <a:buNone/>
                </a:pPr>
                <a:r>
                  <a:rPr lang="en-US" altLang="zh-CN" sz="36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where </a:t>
                </a:r>
                <a:r>
                  <a:rPr lang="en-US" altLang="zh-CN" i="1" dirty="0">
                    <a:solidFill>
                      <a:srgbClr val="FF0000"/>
                    </a:solidFill>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 is a random variable (</a:t>
                </a:r>
                <a:r>
                  <a:rPr lang="en-US" altLang="zh-CN" dirty="0" err="1">
                    <a:latin typeface="Times New Roman" panose="02020603050405020304" pitchFamily="18" charset="0"/>
                    <a:ea typeface="宋体" panose="02010600030101010101" pitchFamily="2" charset="-122"/>
                  </a:rPr>
                  <a:t>r.v</a:t>
                </a:r>
                <a:r>
                  <a:rPr lang="en-US" altLang="zh-CN" dirty="0">
                    <a:latin typeface="Times New Roman" panose="02020603050405020304" pitchFamily="18" charset="0"/>
                    <a:ea typeface="宋体" panose="02010600030101010101" pitchFamily="2" charset="-122"/>
                  </a:rPr>
                  <a:t>.) taking into account the loss due to path loss and shadowing (large-scale) and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𝑙</m:t>
                        </m:r>
                      </m:sub>
                    </m:sSub>
                  </m:oMath>
                </a14:m>
                <a:r>
                  <a:rPr lang="en-US" altLang="zh-CN" dirty="0">
                    <a:latin typeface="Times New Roman" panose="02020603050405020304" pitchFamily="18" charset="0"/>
                    <a:ea typeface="宋体" panose="02010600030101010101" pitchFamily="2" charset="-122"/>
                  </a:rPr>
                  <a:t> is also a </a:t>
                </a:r>
                <a:r>
                  <a:rPr lang="en-US" altLang="zh-CN" dirty="0" err="1">
                    <a:latin typeface="Times New Roman" panose="02020603050405020304" pitchFamily="18" charset="0"/>
                    <a:ea typeface="宋体" panose="02010600030101010101" pitchFamily="2" charset="-122"/>
                  </a:rPr>
                  <a:t>r.v</a:t>
                </a:r>
                <a:r>
                  <a:rPr lang="en-US" altLang="zh-CN" dirty="0">
                    <a:latin typeface="Times New Roman" panose="02020603050405020304" pitchFamily="18" charset="0"/>
                    <a:ea typeface="宋体" panose="02010600030101010101" pitchFamily="2" charset="-122"/>
                  </a:rPr>
                  <a:t>. (small-scale fading).    </a:t>
                </a:r>
              </a:p>
              <a:p>
                <a:pPr>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What is the random distribution of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𝑙</m:t>
                        </m:r>
                      </m:sub>
                    </m:sSub>
                  </m:oMath>
                </a14:m>
                <a:r>
                  <a:rPr lang="en-US" altLang="zh-CN" dirty="0">
                    <a:latin typeface="Times New Roman" panose="02020603050405020304" pitchFamily="18" charset="0"/>
                    <a:ea typeface="宋体" panose="02010600030101010101" pitchFamily="2" charset="-122"/>
                  </a:rPr>
                  <a:t> ?</a:t>
                </a:r>
              </a:p>
              <a:p>
                <a:pPr>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p>
              <a:p>
                <a:pPr>
                  <a:buFont typeface="Wingdings" panose="05000000000000000000" pitchFamily="2" charset="2"/>
                  <a:buNone/>
                </a:pPr>
                <a:endParaRPr lang="zh-TW" altLang="en-US" dirty="0">
                  <a:ea typeface="新細明體" panose="02020500000000000000" pitchFamily="18" charset="-120"/>
                </a:endParaRPr>
              </a:p>
            </p:txBody>
          </p:sp>
        </mc:Choice>
        <mc:Fallback>
          <p:sp>
            <p:nvSpPr>
              <p:cNvPr id="5" name="Content Placeholder 1"/>
              <p:cNvSpPr txBox="1">
                <a:spLocks noRot="1" noChangeAspect="1" noMove="1" noResize="1" noEditPoints="1" noAdjustHandles="1" noChangeArrowheads="1" noChangeShapeType="1" noTextEdit="1"/>
              </p:cNvSpPr>
              <p:nvPr/>
            </p:nvSpPr>
            <p:spPr>
              <a:xfrm>
                <a:off x="1182687" y="1552575"/>
                <a:ext cx="9249785" cy="4114800"/>
              </a:xfrm>
              <a:prstGeom prst="rect">
                <a:avLst/>
              </a:prstGeom>
              <a:blipFill>
                <a:blip r:embed="rId2"/>
                <a:stretch>
                  <a:fillRect l="-1187" t="-2667" b="-10815"/>
                </a:stretch>
              </a:blipFill>
            </p:spPr>
            <p:txBody>
              <a:bodyPr/>
              <a:lstStyle/>
              <a:p>
                <a:r>
                  <a:rPr lang="en-MO">
                    <a:noFill/>
                  </a:rPr>
                  <a:t> </a:t>
                </a:r>
              </a:p>
            </p:txBody>
          </p:sp>
        </mc:Fallback>
      </mc:AlternateContent>
      <p:pic>
        <p:nvPicPr>
          <p:cNvPr id="7" name="Picture 6"/>
          <p:cNvPicPr>
            <a:picLocks noChangeAspect="1"/>
          </p:cNvPicPr>
          <p:nvPr/>
        </p:nvPicPr>
        <p:blipFill>
          <a:blip r:embed="rId3"/>
          <a:stretch>
            <a:fillRect/>
          </a:stretch>
        </p:blipFill>
        <p:spPr>
          <a:xfrm>
            <a:off x="2479713" y="3018125"/>
            <a:ext cx="5791702" cy="1127858"/>
          </a:xfrm>
          <a:prstGeom prst="rect">
            <a:avLst/>
          </a:prstGeom>
        </p:spPr>
      </p:pic>
    </p:spTree>
    <p:extLst>
      <p:ext uri="{BB962C8B-B14F-4D97-AF65-F5344CB8AC3E}">
        <p14:creationId xmlns:p14="http://schemas.microsoft.com/office/powerpoint/2010/main" val="364563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400" dirty="0">
                <a:latin typeface="Times New Roman" panose="02020603050405020304" pitchFamily="18" charset="0"/>
                <a:ea typeface="宋体" panose="02010600030101010101" pitchFamily="2" charset="-122"/>
                <a:cs typeface="Times New Roman" panose="02020603050405020304" pitchFamily="18" charset="0"/>
              </a:rPr>
              <a:t>Fading Distribution</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22</a:t>
            </a:fld>
            <a:endParaRPr lang="en-US" altLang="zh-CN"/>
          </a:p>
        </p:txBody>
      </p:sp>
      <mc:AlternateContent xmlns:mc="http://schemas.openxmlformats.org/markup-compatibility/2006" xmlns:a14="http://schemas.microsoft.com/office/drawing/2010/main">
        <mc:Choice Requires="a14">
          <p:sp>
            <p:nvSpPr>
              <p:cNvPr id="5" name="Content Placeholder 1"/>
              <p:cNvSpPr txBox="1">
                <a:spLocks/>
              </p:cNvSpPr>
              <p:nvPr/>
            </p:nvSpPr>
            <p:spPr>
              <a:xfrm>
                <a:off x="371233" y="1524654"/>
                <a:ext cx="9249785"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宋体" panose="02010600030101010101" pitchFamily="2" charset="-122"/>
                  </a:rPr>
                  <a:t>Let </a:t>
                </a:r>
                <a14:m>
                  <m:oMath xmlns:m="http://schemas.openxmlformats.org/officeDocument/2006/math">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d>
                      <m:dPr>
                        <m:begChr m:val="|"/>
                        <m:endChr m:val="|"/>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𝑙</m:t>
                            </m:r>
                          </m:sub>
                        </m:sSub>
                      </m:e>
                    </m:d>
                    <m:r>
                      <a:rPr lang="en-US" altLang="zh-CN" i="1">
                        <a:latin typeface="Cambria Math" panose="02040503050406030204" pitchFamily="18" charset="0"/>
                        <a:ea typeface="宋体" panose="02010600030101010101" pitchFamily="2" charset="-122"/>
                      </a:rPr>
                      <m:t> </m:t>
                    </m:r>
                  </m:oMath>
                </a14:m>
                <a:r>
                  <a:rPr lang="en-US" altLang="zh-CN" dirty="0">
                    <a:latin typeface="Times New Roman" panose="02020603050405020304" pitchFamily="18" charset="0"/>
                    <a:ea typeface="宋体" panose="02010600030101010101" pitchFamily="2" charset="-122"/>
                  </a:rPr>
                  <a:t>be the envelop of the fading signal</a:t>
                </a:r>
                <a:endParaRPr lang="en-US" altLang="zh-CN" sz="4800"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when there is no LOS (line-of-sight), then it can be approximated as Rayleigh distribution and its pdf is given by</a:t>
                </a:r>
              </a:p>
              <a:p>
                <a:pPr lvl="1"/>
                <a14:m>
                  <m:oMath xmlns:m="http://schemas.openxmlformats.org/officeDocument/2006/math">
                    <m:r>
                      <a:rPr lang="en-US" altLang="zh-CN" b="0" i="1" smtClean="0">
                        <a:latin typeface="Cambria Math" panose="02040503050406030204" pitchFamily="18" charset="0"/>
                        <a:ea typeface="宋体" panose="02010600030101010101" pitchFamily="2" charset="-122"/>
                      </a:rPr>
                      <m:t>𝑝</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𝑥</m:t>
                        </m:r>
                      </m:num>
                      <m:den>
                        <m:sSup>
                          <m:sSupPr>
                            <m:ctrlPr>
                              <a:rPr lang="en-US" altLang="zh-CN" b="0" i="1" smtClean="0">
                                <a:latin typeface="Cambria Math" panose="02040503050406030204" pitchFamily="18" charset="0"/>
                                <a:ea typeface="宋体" panose="02010600030101010101" pitchFamily="2" charset="-122"/>
                              </a:rPr>
                            </m:ctrlPr>
                          </m:sSupPr>
                          <m:e>
                            <m:r>
                              <a:rPr lang="zh-CN" altLang="en-US" b="0" i="1" smtClean="0">
                                <a:latin typeface="Cambria Math" panose="02040503050406030204" pitchFamily="18" charset="0"/>
                                <a:ea typeface="宋体" panose="02010600030101010101" pitchFamily="2" charset="-122"/>
                              </a:rPr>
                              <m:t>𝜎</m:t>
                            </m:r>
                          </m:e>
                          <m:sup>
                            <m:r>
                              <a:rPr lang="en-US" altLang="zh-CN" b="0" i="1" smtClean="0">
                                <a:latin typeface="Cambria Math" panose="02040503050406030204" pitchFamily="18" charset="0"/>
                                <a:ea typeface="宋体" panose="02010600030101010101" pitchFamily="2" charset="-122"/>
                              </a:rPr>
                              <m:t>2</m:t>
                            </m:r>
                          </m:sup>
                        </m:sSup>
                      </m:den>
                    </m:f>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𝑒</m:t>
                        </m:r>
                      </m:e>
                      <m:sup>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𝑥</m:t>
                                </m:r>
                              </m:e>
                              <m:sup>
                                <m:r>
                                  <a:rPr lang="en-US" altLang="zh-CN" b="0" i="1" smtClean="0">
                                    <a:latin typeface="Cambria Math" panose="02040503050406030204" pitchFamily="18" charset="0"/>
                                    <a:ea typeface="宋体" panose="02010600030101010101" pitchFamily="2" charset="-122"/>
                                  </a:rPr>
                                  <m:t>2</m:t>
                                </m:r>
                              </m:sup>
                            </m:sSup>
                          </m:num>
                          <m:den>
                            <m:r>
                              <a:rPr lang="en-US" altLang="zh-CN" b="0" i="1" smtClean="0">
                                <a:latin typeface="Cambria Math" panose="02040503050406030204" pitchFamily="18" charset="0"/>
                                <a:ea typeface="宋体" panose="02010600030101010101" pitchFamily="2" charset="-122"/>
                              </a:rPr>
                              <m:t>2</m:t>
                            </m:r>
                            <m:sSup>
                              <m:sSupPr>
                                <m:ctrlPr>
                                  <a:rPr lang="en-US" altLang="zh-CN" b="0" i="1" smtClean="0">
                                    <a:latin typeface="Cambria Math" panose="02040503050406030204" pitchFamily="18" charset="0"/>
                                    <a:ea typeface="宋体" panose="02010600030101010101" pitchFamily="2" charset="-122"/>
                                  </a:rPr>
                                </m:ctrlPr>
                              </m:sSupPr>
                              <m:e>
                                <m:r>
                                  <a:rPr lang="zh-CN" altLang="en-US" b="0" i="1" smtClean="0">
                                    <a:latin typeface="Cambria Math" panose="02040503050406030204" pitchFamily="18" charset="0"/>
                                    <a:ea typeface="宋体" panose="02010600030101010101" pitchFamily="2" charset="-122"/>
                                  </a:rPr>
                                  <m:t>𝜎</m:t>
                                </m:r>
                              </m:e>
                              <m:sup>
                                <m:r>
                                  <a:rPr lang="en-US" altLang="zh-CN" b="0" i="1" smtClean="0">
                                    <a:latin typeface="Cambria Math" panose="02040503050406030204" pitchFamily="18" charset="0"/>
                                    <a:ea typeface="宋体" panose="02010600030101010101" pitchFamily="2" charset="-122"/>
                                  </a:rPr>
                                  <m:t>2</m:t>
                                </m:r>
                              </m:sup>
                            </m:sSup>
                          </m:den>
                        </m:f>
                        <m:r>
                          <a:rPr lang="en-US" altLang="zh-CN" b="0" i="1" smtClean="0">
                            <a:latin typeface="Cambria Math" panose="02040503050406030204" pitchFamily="18" charset="0"/>
                            <a:ea typeface="宋体" panose="02010600030101010101" pitchFamily="2" charset="-122"/>
                          </a:rPr>
                          <m:t> </m:t>
                        </m:r>
                      </m:sup>
                    </m:sSup>
                    <m:r>
                      <a:rPr lang="en-US" altLang="zh-CN" b="0" i="1" smtClean="0">
                        <a:latin typeface="Cambria Math" panose="02040503050406030204" pitchFamily="18" charset="0"/>
                        <a:ea typeface="宋体" panose="02010600030101010101" pitchFamily="2" charset="-122"/>
                      </a:rPr>
                      <m:t> ,       </m:t>
                    </m:r>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Cambria Math" panose="02040503050406030204" pitchFamily="18" charset="0"/>
                      </a:rPr>
                      <m:t>&gt;0</m:t>
                    </m:r>
                  </m:oMath>
                </a14:m>
                <a:r>
                  <a:rPr lang="en-US" altLang="zh-CN" dirty="0">
                    <a:latin typeface="Times New Roman" panose="02020603050405020304" pitchFamily="18" charset="0"/>
                    <a:ea typeface="宋体" panose="02010600030101010101" pitchFamily="2" charset="-122"/>
                  </a:rPr>
                  <a:t>                   </a:t>
                </a:r>
              </a:p>
              <a:p>
                <a:r>
                  <a:rPr lang="en-US" altLang="zh-CN" dirty="0">
                    <a:latin typeface="Times New Roman" panose="02020603050405020304" pitchFamily="18" charset="0"/>
                    <a:ea typeface="宋体" panose="02010600030101010101" pitchFamily="2" charset="-122"/>
                  </a:rPr>
                  <a:t>When there is LOS, then it can be approximated as </a:t>
                </a:r>
                <a:r>
                  <a:rPr lang="en-US" altLang="zh-CN" dirty="0" err="1">
                    <a:latin typeface="Times New Roman" panose="02020603050405020304" pitchFamily="18" charset="0"/>
                    <a:ea typeface="宋体" panose="02010600030101010101" pitchFamily="2" charset="-122"/>
                  </a:rPr>
                  <a:t>Rician</a:t>
                </a:r>
                <a:r>
                  <a:rPr lang="en-US" altLang="zh-CN" dirty="0">
                    <a:latin typeface="Times New Roman" panose="02020603050405020304" pitchFamily="18" charset="0"/>
                    <a:ea typeface="宋体" panose="02010600030101010101" pitchFamily="2" charset="-122"/>
                  </a:rPr>
                  <a:t> distribution:</a:t>
                </a:r>
              </a:p>
              <a:p>
                <a:pPr marL="685800" lvl="2">
                  <a:spcBef>
                    <a:spcPts val="1000"/>
                  </a:spcBef>
                </a:pPr>
                <a:r>
                  <a:rPr lang="en-US" altLang="zh-CN" dirty="0">
                    <a:latin typeface="Times New Roman" panose="02020603050405020304" pitchFamily="18" charset="0"/>
                    <a:ea typeface="宋体" panose="02010600030101010101" pitchFamily="2" charset="-122"/>
                  </a:rPr>
                  <a:t> </a:t>
                </a:r>
                <a14:m>
                  <m:oMath xmlns:m="http://schemas.openxmlformats.org/officeDocument/2006/math">
                    <m:r>
                      <a:rPr lang="en-US" altLang="zh-CN" i="1">
                        <a:latin typeface="Cambria Math" panose="02040503050406030204" pitchFamily="18" charset="0"/>
                        <a:ea typeface="宋体" panose="02010600030101010101" pitchFamily="2" charset="-122"/>
                      </a:rPr>
                      <m:t>𝑝</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r>
                          <a:rPr lang="en-US" altLang="zh-CN" i="1">
                            <a:latin typeface="Cambria Math" panose="02040503050406030204" pitchFamily="18" charset="0"/>
                            <a:ea typeface="宋体" panose="02010600030101010101" pitchFamily="2" charset="-122"/>
                          </a:rPr>
                          <m:t>𝑥</m:t>
                        </m:r>
                      </m:num>
                      <m:den>
                        <m:sSup>
                          <m:sSupPr>
                            <m:ctrlPr>
                              <a:rPr lang="en-US" altLang="zh-CN" i="1">
                                <a:latin typeface="Cambria Math" panose="02040503050406030204" pitchFamily="18" charset="0"/>
                                <a:ea typeface="宋体" panose="02010600030101010101" pitchFamily="2" charset="-122"/>
                              </a:rPr>
                            </m:ctrlPr>
                          </m:sSupPr>
                          <m:e>
                            <m:r>
                              <a:rPr lang="zh-CN" altLang="en-US" i="1">
                                <a:latin typeface="Cambria Math" panose="02040503050406030204" pitchFamily="18" charset="0"/>
                                <a:ea typeface="宋体" panose="02010600030101010101" pitchFamily="2" charset="-122"/>
                              </a:rPr>
                              <m:t>𝜎</m:t>
                            </m:r>
                          </m:e>
                          <m:sup>
                            <m:r>
                              <a:rPr lang="en-US" altLang="zh-CN" i="1">
                                <a:latin typeface="Cambria Math" panose="02040503050406030204" pitchFamily="18" charset="0"/>
                                <a:ea typeface="宋体" panose="02010600030101010101" pitchFamily="2" charset="-122"/>
                              </a:rPr>
                              <m:t>2</m:t>
                            </m:r>
                          </m:sup>
                        </m:sSup>
                      </m:den>
                    </m:f>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𝑒</m:t>
                        </m:r>
                      </m:e>
                      <m:sup>
                        <m:r>
                          <a:rPr lang="en-US" altLang="zh-CN" i="1">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sSup>
                              <m:sSupPr>
                                <m:ctrlPr>
                                  <a:rPr lang="en-US" altLang="zh-CN" i="1">
                                    <a:latin typeface="Cambria Math" panose="02040503050406030204" pitchFamily="18" charset="0"/>
                                    <a:ea typeface="宋体" panose="02010600030101010101" pitchFamily="2" charset="-122"/>
                                  </a:rPr>
                                </m:ctrlPr>
                              </m:sSupPr>
                              <m:e>
                                <m:d>
                                  <m:dPr>
                                    <m:ctrlPr>
                                      <a:rPr lang="en-US" altLang="zh-CN" i="1" smtClean="0">
                                        <a:latin typeface="Cambria Math" panose="02040503050406030204" pitchFamily="18" charset="0"/>
                                        <a:ea typeface="宋体" panose="02010600030101010101" pitchFamily="2" charset="-122"/>
                                      </a:rPr>
                                    </m:ctrlPr>
                                  </m:dPr>
                                  <m:e>
                                    <m:sSup>
                                      <m:sSupPr>
                                        <m:ctrlPr>
                                          <a:rPr lang="en-US" altLang="zh-CN"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𝑥</m:t>
                                        </m:r>
                                      </m:e>
                                      <m:sup>
                                        <m:r>
                                          <a:rPr lang="en-US" altLang="zh-CN" b="0" i="1" smtClean="0">
                                            <a:latin typeface="Cambria Math" panose="02040503050406030204" pitchFamily="18" charset="0"/>
                                            <a:ea typeface="宋体" panose="02010600030101010101" pitchFamily="2" charset="-122"/>
                                          </a:rPr>
                                          <m:t>2</m:t>
                                        </m:r>
                                      </m:sup>
                                    </m:sSup>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zh-CN" altLang="en-US" b="0" i="1" smtClean="0">
                                            <a:latin typeface="Cambria Math" panose="02040503050406030204" pitchFamily="18" charset="0"/>
                                            <a:ea typeface="宋体" panose="02010600030101010101" pitchFamily="2" charset="-122"/>
                                          </a:rPr>
                                          <m:t>𝛽</m:t>
                                        </m:r>
                                      </m:e>
                                      <m:sup>
                                        <m:r>
                                          <a:rPr lang="en-US" altLang="zh-CN" b="0" i="1" smtClean="0">
                                            <a:latin typeface="Cambria Math" panose="02040503050406030204" pitchFamily="18" charset="0"/>
                                            <a:ea typeface="宋体" panose="02010600030101010101" pitchFamily="2" charset="-122"/>
                                          </a:rPr>
                                          <m:t>2</m:t>
                                        </m:r>
                                      </m:sup>
                                    </m:sSup>
                                  </m:e>
                                </m:d>
                              </m:e>
                              <m:sup/>
                            </m:sSup>
                          </m:num>
                          <m:den>
                            <m:r>
                              <a:rPr lang="en-US" altLang="zh-CN" i="1">
                                <a:latin typeface="Cambria Math" panose="02040503050406030204" pitchFamily="18" charset="0"/>
                                <a:ea typeface="宋体" panose="02010600030101010101" pitchFamily="2" charset="-122"/>
                              </a:rPr>
                              <m:t>2</m:t>
                            </m:r>
                            <m:sSup>
                              <m:sSupPr>
                                <m:ctrlPr>
                                  <a:rPr lang="en-US" altLang="zh-CN" i="1">
                                    <a:latin typeface="Cambria Math" panose="02040503050406030204" pitchFamily="18" charset="0"/>
                                    <a:ea typeface="宋体" panose="02010600030101010101" pitchFamily="2" charset="-122"/>
                                  </a:rPr>
                                </m:ctrlPr>
                              </m:sSupPr>
                              <m:e>
                                <m:r>
                                  <a:rPr lang="zh-CN" altLang="en-US" i="1">
                                    <a:latin typeface="Cambria Math" panose="02040503050406030204" pitchFamily="18" charset="0"/>
                                    <a:ea typeface="宋体" panose="02010600030101010101" pitchFamily="2" charset="-122"/>
                                  </a:rPr>
                                  <m:t>𝜎</m:t>
                                </m:r>
                              </m:e>
                              <m:sup>
                                <m:r>
                                  <a:rPr lang="en-US" altLang="zh-CN" i="1">
                                    <a:latin typeface="Cambria Math" panose="02040503050406030204" pitchFamily="18" charset="0"/>
                                    <a:ea typeface="宋体" panose="02010600030101010101" pitchFamily="2" charset="-122"/>
                                  </a:rPr>
                                  <m:t>2</m:t>
                                </m:r>
                              </m:sup>
                            </m:sSup>
                          </m:den>
                        </m:f>
                        <m:r>
                          <a:rPr lang="en-US" altLang="zh-CN" i="1">
                            <a:latin typeface="Cambria Math" panose="02040503050406030204" pitchFamily="18" charset="0"/>
                            <a:ea typeface="宋体" panose="02010600030101010101" pitchFamily="2" charset="-122"/>
                          </a:rPr>
                          <m:t> </m:t>
                        </m:r>
                      </m:sup>
                    </m:sSup>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𝐼</m:t>
                        </m:r>
                      </m:e>
                      <m:sub>
                        <m:r>
                          <a:rPr lang="en-US" altLang="zh-CN" b="0" i="1" smtClean="0">
                            <a:latin typeface="Cambria Math" panose="02040503050406030204" pitchFamily="18" charset="0"/>
                            <a:ea typeface="宋体" panose="02010600030101010101" pitchFamily="2" charset="-122"/>
                          </a:rPr>
                          <m:t>𝑜</m:t>
                        </m:r>
                      </m:sub>
                    </m:sSub>
                    <m:d>
                      <m:dPr>
                        <m:ctrlPr>
                          <a:rPr lang="en-US" altLang="zh-CN" i="1" smtClean="0">
                            <a:latin typeface="Cambria Math" panose="02040503050406030204" pitchFamily="18" charset="0"/>
                            <a:ea typeface="宋体" panose="02010600030101010101" pitchFamily="2" charset="-122"/>
                          </a:rPr>
                        </m:ctrlPr>
                      </m:dPr>
                      <m:e>
                        <m:f>
                          <m:fPr>
                            <m:ctrlPr>
                              <a:rPr lang="en-US" altLang="zh-CN" i="1" smtClean="0">
                                <a:latin typeface="Cambria Math" panose="02040503050406030204" pitchFamily="18" charset="0"/>
                                <a:ea typeface="宋体" panose="02010600030101010101" pitchFamily="2" charset="-122"/>
                              </a:rPr>
                            </m:ctrlPr>
                          </m:fPr>
                          <m:num>
                            <m:r>
                              <a:rPr lang="zh-CN" altLang="en-US" i="1" smtClean="0">
                                <a:latin typeface="Cambria Math" panose="02040503050406030204" pitchFamily="18" charset="0"/>
                                <a:ea typeface="宋体" panose="02010600030101010101" pitchFamily="2" charset="-122"/>
                              </a:rPr>
                              <m:t>𝛽</m:t>
                            </m:r>
                            <m:r>
                              <a:rPr lang="en-US" altLang="zh-CN" b="0" i="1" smtClean="0">
                                <a:latin typeface="Cambria Math" panose="02040503050406030204" pitchFamily="18" charset="0"/>
                                <a:ea typeface="宋体" panose="02010600030101010101" pitchFamily="2" charset="-122"/>
                              </a:rPr>
                              <m:t>𝑥</m:t>
                            </m:r>
                          </m:num>
                          <m:den>
                            <m:sSup>
                              <m:sSupPr>
                                <m:ctrlPr>
                                  <a:rPr lang="en-US" altLang="zh-CN" i="1" smtClean="0">
                                    <a:latin typeface="Cambria Math" panose="02040503050406030204" pitchFamily="18" charset="0"/>
                                    <a:ea typeface="宋体" panose="02010600030101010101" pitchFamily="2" charset="-122"/>
                                  </a:rPr>
                                </m:ctrlPr>
                              </m:sSupPr>
                              <m:e>
                                <m:r>
                                  <a:rPr lang="zh-CN" altLang="en-US" i="1" smtClean="0">
                                    <a:latin typeface="Cambria Math" panose="02040503050406030204" pitchFamily="18" charset="0"/>
                                    <a:ea typeface="宋体" panose="02010600030101010101" pitchFamily="2" charset="-122"/>
                                  </a:rPr>
                                  <m:t>𝜎</m:t>
                                </m:r>
                              </m:e>
                              <m:sup>
                                <m:r>
                                  <a:rPr lang="en-US" altLang="zh-CN" b="0" i="1" smtClean="0">
                                    <a:latin typeface="Cambria Math" panose="02040503050406030204" pitchFamily="18" charset="0"/>
                                    <a:ea typeface="宋体" panose="02010600030101010101" pitchFamily="2" charset="-122"/>
                                  </a:rPr>
                                  <m:t>2</m:t>
                                </m:r>
                              </m:sup>
                            </m:sSup>
                          </m:den>
                        </m:f>
                      </m:e>
                    </m:d>
                    <m:r>
                      <a:rPr lang="en-US" altLang="zh-CN" i="1">
                        <a:latin typeface="Cambria Math" panose="02040503050406030204" pitchFamily="18" charset="0"/>
                        <a:ea typeface="宋体" panose="02010600030101010101" pitchFamily="2" charset="-122"/>
                      </a:rPr>
                      <m:t> ,       </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Cambria Math" panose="02040503050406030204" pitchFamily="18" charset="0"/>
                      </a:rPr>
                      <m:t>&gt;0</m:t>
                    </m:r>
                  </m:oMath>
                </a14:m>
                <a:r>
                  <a:rPr lang="en-US" altLang="zh-CN" dirty="0">
                    <a:latin typeface="Times New Roman" panose="02020603050405020304" pitchFamily="18" charset="0"/>
                    <a:ea typeface="宋体" panose="02010600030101010101" pitchFamily="2" charset="-122"/>
                  </a:rPr>
                  <a:t>          where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𝐼</m:t>
                        </m:r>
                      </m:e>
                      <m:sub>
                        <m:r>
                          <a:rPr lang="en-US" altLang="zh-CN" i="1">
                            <a:latin typeface="Cambria Math" panose="02040503050406030204" pitchFamily="18" charset="0"/>
                            <a:ea typeface="宋体" panose="02010600030101010101" pitchFamily="2" charset="-122"/>
                          </a:rPr>
                          <m:t>𝑜</m:t>
                        </m:r>
                      </m:sub>
                    </m:sSub>
                    <m:d>
                      <m:dPr>
                        <m:ctrlPr>
                          <a:rPr lang="en-US" altLang="zh-CN" i="1">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oMath>
                </a14:m>
                <a:r>
                  <a:rPr lang="en-US" altLang="zh-CN" dirty="0">
                    <a:latin typeface="Times New Roman" panose="02020603050405020304" pitchFamily="18" charset="0"/>
                    <a:ea typeface="宋体" panose="02010600030101010101" pitchFamily="2" charset="-122"/>
                  </a:rPr>
                  <a:t> is the zero-order modified Bessel function of the first kind, and</a:t>
                </a:r>
                <a14:m>
                  <m:oMath xmlns:m="http://schemas.openxmlformats.org/officeDocument/2006/math">
                    <m:r>
                      <a:rPr lang="en-US" altLang="zh-CN" b="0" i="0" smtClean="0">
                        <a:latin typeface="Cambria Math" panose="02040503050406030204" pitchFamily="18" charset="0"/>
                        <a:ea typeface="宋体" panose="02010600030101010101" pitchFamily="2" charset="-122"/>
                      </a:rPr>
                      <m:t> </m:t>
                    </m:r>
                    <m:r>
                      <a:rPr lang="zh-CN" altLang="en-US" i="1">
                        <a:latin typeface="Cambria Math" panose="02040503050406030204" pitchFamily="18" charset="0"/>
                        <a:ea typeface="宋体" panose="02010600030101010101" pitchFamily="2" charset="-122"/>
                      </a:rPr>
                      <m:t>𝛽</m:t>
                    </m:r>
                  </m:oMath>
                </a14:m>
                <a:r>
                  <a:rPr lang="en-US" altLang="zh-CN" dirty="0">
                    <a:latin typeface="Times New Roman" panose="02020603050405020304" pitchFamily="18" charset="0"/>
                    <a:ea typeface="宋体" panose="02010600030101010101" pitchFamily="2" charset="-122"/>
                  </a:rPr>
                  <a:t> is the amplitude of the direct signal. </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mc:Choice>
        <mc:Fallback xmlns="">
          <p:sp>
            <p:nvSpPr>
              <p:cNvPr id="5" name="Content Placeholder 1"/>
              <p:cNvSpPr txBox="1">
                <a:spLocks noRot="1" noChangeAspect="1" noMove="1" noResize="1" noEditPoints="1" noAdjustHandles="1" noChangeArrowheads="1" noChangeShapeType="1" noTextEdit="1"/>
              </p:cNvSpPr>
              <p:nvPr/>
            </p:nvSpPr>
            <p:spPr>
              <a:xfrm>
                <a:off x="371233" y="1524654"/>
                <a:ext cx="9249785" cy="4114800"/>
              </a:xfrm>
              <a:prstGeom prst="rect">
                <a:avLst/>
              </a:prstGeom>
              <a:blipFill>
                <a:blip r:embed="rId3"/>
                <a:stretch>
                  <a:fillRect l="-1187" t="-2519" b="-4741"/>
                </a:stretch>
              </a:blipFill>
            </p:spPr>
            <p:txBody>
              <a:bodyPr/>
              <a:lstStyle/>
              <a:p>
                <a:r>
                  <a:rPr lang="en-MO">
                    <a:noFill/>
                  </a:rPr>
                  <a:t> </a:t>
                </a:r>
              </a:p>
            </p:txBody>
          </p:sp>
        </mc:Fallback>
      </mc:AlternateContent>
      <p:pic>
        <p:nvPicPr>
          <p:cNvPr id="6" name="Picture 5">
            <a:extLst>
              <a:ext uri="{FF2B5EF4-FFF2-40B4-BE49-F238E27FC236}">
                <a16:creationId xmlns:a16="http://schemas.microsoft.com/office/drawing/2014/main" id="{5B621055-4E70-4D3F-B338-067331A9B994}"/>
              </a:ext>
            </a:extLst>
          </p:cNvPr>
          <p:cNvPicPr>
            <a:picLocks noChangeAspect="1"/>
          </p:cNvPicPr>
          <p:nvPr/>
        </p:nvPicPr>
        <p:blipFill>
          <a:blip r:embed="rId4"/>
          <a:stretch>
            <a:fillRect/>
          </a:stretch>
        </p:blipFill>
        <p:spPr>
          <a:xfrm>
            <a:off x="9347378" y="1953000"/>
            <a:ext cx="2473389" cy="2233194"/>
          </a:xfrm>
          <a:prstGeom prst="rect">
            <a:avLst/>
          </a:prstGeom>
        </p:spPr>
      </p:pic>
      <p:pic>
        <p:nvPicPr>
          <p:cNvPr id="7" name="Picture 6">
            <a:extLst>
              <a:ext uri="{FF2B5EF4-FFF2-40B4-BE49-F238E27FC236}">
                <a16:creationId xmlns:a16="http://schemas.microsoft.com/office/drawing/2014/main" id="{4E876F86-BD07-4088-AFBB-6A8B139BA5C8}"/>
              </a:ext>
            </a:extLst>
          </p:cNvPr>
          <p:cNvPicPr>
            <a:picLocks noChangeAspect="1"/>
          </p:cNvPicPr>
          <p:nvPr/>
        </p:nvPicPr>
        <p:blipFill rotWithShape="1">
          <a:blip r:embed="rId5"/>
          <a:srcRect l="2649" t="26136" r="55806" b="12318"/>
          <a:stretch/>
        </p:blipFill>
        <p:spPr>
          <a:xfrm>
            <a:off x="9347378" y="4366613"/>
            <a:ext cx="2291541" cy="2110387"/>
          </a:xfrm>
          <a:prstGeom prst="rect">
            <a:avLst/>
          </a:prstGeom>
        </p:spPr>
      </p:pic>
    </p:spTree>
    <p:extLst>
      <p:ext uri="{BB962C8B-B14F-4D97-AF65-F5344CB8AC3E}">
        <p14:creationId xmlns:p14="http://schemas.microsoft.com/office/powerpoint/2010/main" val="379218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400" dirty="0">
                <a:latin typeface="Times New Roman" panose="02020603050405020304" pitchFamily="18" charset="0"/>
                <a:ea typeface="宋体" panose="02010600030101010101" pitchFamily="2" charset="-122"/>
                <a:cs typeface="Times New Roman" panose="02020603050405020304" pitchFamily="18" charset="0"/>
              </a:rPr>
              <a:t>Putting all the channel effects together</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23</a:t>
            </a:fld>
            <a:endParaRPr lang="en-US" altLang="zh-CN"/>
          </a:p>
        </p:txBody>
      </p:sp>
      <p:sp>
        <p:nvSpPr>
          <p:cNvPr id="5" name="Content Placeholder 1"/>
          <p:cNvSpPr txBox="1">
            <a:spLocks/>
          </p:cNvSpPr>
          <p:nvPr/>
        </p:nvSpPr>
        <p:spPr>
          <a:xfrm>
            <a:off x="1182688" y="1552575"/>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zh-TW" altLang="en-US" dirty="0">
              <a:ea typeface="新細明體" panose="02020500000000000000" pitchFamily="18" charset="-120"/>
            </a:endParaRPr>
          </a:p>
        </p:txBody>
      </p:sp>
      <p:pic>
        <p:nvPicPr>
          <p:cNvPr id="6" name="Content Placeholder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62025" y="1092389"/>
            <a:ext cx="7094538" cy="4275138"/>
          </a:xfrm>
          <a:prstGeom prst="rect">
            <a:avLst/>
          </a:prstGeom>
        </p:spPr>
      </p:pic>
      <p:sp>
        <p:nvSpPr>
          <p:cNvPr id="8" name="TextBox 1"/>
          <p:cNvSpPr txBox="1">
            <a:spLocks noChangeArrowheads="1"/>
          </p:cNvSpPr>
          <p:nvPr/>
        </p:nvSpPr>
        <p:spPr bwMode="auto">
          <a:xfrm>
            <a:off x="2979369" y="4858217"/>
            <a:ext cx="98898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TW" dirty="0">
                <a:solidFill>
                  <a:srgbClr val="FF0000"/>
                </a:solidFill>
                <a:ea typeface="新細明體" panose="02020500000000000000" pitchFamily="18" charset="-120"/>
              </a:rPr>
              <a:t>All fading coefficients are random, questions abut the degree of dependency between them: </a:t>
            </a:r>
          </a:p>
          <a:p>
            <a:r>
              <a:rPr lang="en-US" altLang="zh-TW" dirty="0">
                <a:solidFill>
                  <a:srgbClr val="FF0000"/>
                </a:solidFill>
                <a:ea typeface="新細明體" panose="02020500000000000000" pitchFamily="18" charset="-120"/>
              </a:rPr>
              <a:t>Does the loss/gain remain relatively the same for all frequency components (frequency – correlation) ? </a:t>
            </a:r>
          </a:p>
          <a:p>
            <a:r>
              <a:rPr lang="en-US" altLang="zh-TW" dirty="0">
                <a:solidFill>
                  <a:srgbClr val="FF0000"/>
                </a:solidFill>
                <a:ea typeface="新細明體" panose="02020500000000000000" pitchFamily="18" charset="-120"/>
              </a:rPr>
              <a:t>How fast does the loss vary (time- correlation)? </a:t>
            </a:r>
            <a:endParaRPr lang="zh-TW" altLang="en-US" dirty="0">
              <a:solidFill>
                <a:srgbClr val="FF0000"/>
              </a:solidFill>
              <a:ea typeface="新細明體" panose="02020500000000000000" pitchFamily="18" charset="-120"/>
            </a:endParaRPr>
          </a:p>
        </p:txBody>
      </p:sp>
      <p:sp>
        <p:nvSpPr>
          <p:cNvPr id="4" name="TextBox 3"/>
          <p:cNvSpPr txBox="1"/>
          <p:nvPr/>
        </p:nvSpPr>
        <p:spPr>
          <a:xfrm>
            <a:off x="7843006" y="2934615"/>
            <a:ext cx="3581400" cy="1754326"/>
          </a:xfrm>
          <a:prstGeom prst="rect">
            <a:avLst/>
          </a:prstGeom>
          <a:noFill/>
        </p:spPr>
        <p:txBody>
          <a:bodyPr wrap="square" rtlCol="0">
            <a:spAutoFit/>
          </a:bodyPr>
          <a:lstStyle/>
          <a:p>
            <a:r>
              <a:rPr lang="en-US" altLang="zh-TW" dirty="0"/>
              <a:t>It’s a random process over space and time!  To understand more, we need to examine its statistical properties, such as first-order (expected value), second-order (correlation) and so on.</a:t>
            </a:r>
            <a:endParaRPr lang="zh-TW" alt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1D1B7A2-0F74-4792-AF90-6D4A81D10B7E}"/>
                  </a:ext>
                </a:extLst>
              </p:cNvPr>
              <p:cNvSpPr txBox="1"/>
              <p:nvPr/>
            </p:nvSpPr>
            <p:spPr>
              <a:xfrm>
                <a:off x="7924295" y="1213666"/>
                <a:ext cx="3581400" cy="49314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𝑟</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e>
                      </m:d>
                      <m:r>
                        <a:rPr lang="en-US" b="0" i="1" smtClean="0">
                          <a:solidFill>
                            <a:srgbClr val="FF0000"/>
                          </a:solidFill>
                          <a:latin typeface="Cambria Math" panose="02040503050406030204" pitchFamily="18" charset="0"/>
                        </a:rPr>
                        <m:t>= </m:t>
                      </m:r>
                      <m:limLow>
                        <m:limLowPr>
                          <m:ctrlPr>
                            <a:rPr lang="en-US" b="0" i="1" smtClean="0">
                              <a:solidFill>
                                <a:srgbClr val="FF0000"/>
                              </a:solidFill>
                              <a:latin typeface="Cambria Math" panose="02040503050406030204" pitchFamily="18" charset="0"/>
                            </a:rPr>
                          </m:ctrlPr>
                        </m:limLowPr>
                        <m:e>
                          <m:groupChr>
                            <m:groupChrPr>
                              <m:chr m:val="⏟"/>
                              <m:ctrlPr>
                                <a:rPr lang="en-US" b="0" i="1" smtClean="0">
                                  <a:solidFill>
                                    <a:srgbClr val="FF0000"/>
                                  </a:solidFill>
                                  <a:latin typeface="Cambria Math" panose="02040503050406030204" pitchFamily="18" charset="0"/>
                                </a:rPr>
                              </m:ctrlPr>
                            </m:groupChr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𝐴</m:t>
                                  </m:r>
                                </m:e>
                                <m:sub>
                                  <m:r>
                                    <a:rPr lang="en-US" b="0" i="1" smtClean="0">
                                      <a:solidFill>
                                        <a:srgbClr val="FF0000"/>
                                      </a:solidFill>
                                      <a:latin typeface="Cambria Math" panose="02040503050406030204" pitchFamily="18" charset="0"/>
                                    </a:rPr>
                                    <m:t>𝐿</m:t>
                                  </m:r>
                                </m:sub>
                              </m:sSub>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𝐴</m:t>
                                  </m:r>
                                </m:e>
                                <m:sub>
                                  <m:r>
                                    <a:rPr lang="en-US" b="0" i="1" smtClean="0">
                                      <a:solidFill>
                                        <a:srgbClr val="FF0000"/>
                                      </a:solidFill>
                                      <a:latin typeface="Cambria Math" panose="02040503050406030204" pitchFamily="18" charset="0"/>
                                    </a:rPr>
                                    <m:t>𝑠</m:t>
                                  </m:r>
                                </m:sub>
                              </m:sSub>
                            </m:e>
                          </m:groupChr>
                        </m:e>
                        <m:lim>
                          <m:r>
                            <a:rPr lang="en-US" b="0" i="1" smtClean="0">
                              <a:solidFill>
                                <a:srgbClr val="FF0000"/>
                              </a:solidFill>
                              <a:latin typeface="Cambria Math" panose="02040503050406030204" pitchFamily="18" charset="0"/>
                            </a:rPr>
                            <m:t>𝐴</m:t>
                          </m:r>
                        </m:lim>
                      </m:limLow>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h</m:t>
                      </m:r>
                      <m:r>
                        <a:rPr lang="en-US" b="0" i="1" smtClean="0">
                          <a:solidFill>
                            <a:srgbClr val="FF0000"/>
                          </a:solidFill>
                          <a:latin typeface="Cambria Math" panose="02040503050406030204" pitchFamily="18" charset="0"/>
                        </a:rPr>
                        <m:t> </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e>
                      </m:d>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𝑠</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e>
                      </m:d>
                      <m:r>
                        <a:rPr lang="en-US" b="0" i="1" smtClean="0">
                          <a:solidFill>
                            <a:srgbClr val="FF0000"/>
                          </a:solidFill>
                          <a:latin typeface="Cambria Math" panose="02040503050406030204" pitchFamily="18" charset="0"/>
                        </a:rPr>
                        <m:t>)</m:t>
                      </m:r>
                    </m:oMath>
                  </m:oMathPara>
                </a14:m>
                <a:endParaRPr lang="en-MO" dirty="0">
                  <a:solidFill>
                    <a:srgbClr val="FF0000"/>
                  </a:solidFill>
                </a:endParaRPr>
              </a:p>
            </p:txBody>
          </p:sp>
        </mc:Choice>
        <mc:Fallback>
          <p:sp>
            <p:nvSpPr>
              <p:cNvPr id="7" name="TextBox 6">
                <a:extLst>
                  <a:ext uri="{FF2B5EF4-FFF2-40B4-BE49-F238E27FC236}">
                    <a16:creationId xmlns:a16="http://schemas.microsoft.com/office/drawing/2014/main" id="{31D1B7A2-0F74-4792-AF90-6D4A81D10B7E}"/>
                  </a:ext>
                </a:extLst>
              </p:cNvPr>
              <p:cNvSpPr txBox="1">
                <a:spLocks noRot="1" noChangeAspect="1" noMove="1" noResize="1" noEditPoints="1" noAdjustHandles="1" noChangeArrowheads="1" noChangeShapeType="1" noTextEdit="1"/>
              </p:cNvSpPr>
              <p:nvPr/>
            </p:nvSpPr>
            <p:spPr>
              <a:xfrm>
                <a:off x="7924295" y="1213666"/>
                <a:ext cx="3581400" cy="493148"/>
              </a:xfrm>
              <a:prstGeom prst="rect">
                <a:avLst/>
              </a:prstGeom>
              <a:blipFill>
                <a:blip r:embed="rId4"/>
                <a:stretch>
                  <a:fillRect b="-12346"/>
                </a:stretch>
              </a:blipFill>
            </p:spPr>
            <p:txBody>
              <a:bodyPr/>
              <a:lstStyle/>
              <a:p>
                <a:r>
                  <a:rPr lang="en-MO">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9B556C3-31C3-4FAB-835E-13D169909B64}"/>
                  </a:ext>
                </a:extLst>
              </p:cNvPr>
              <p:cNvSpPr txBox="1"/>
              <p:nvPr/>
            </p:nvSpPr>
            <p:spPr>
              <a:xfrm>
                <a:off x="8252461" y="1969755"/>
                <a:ext cx="2792046"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𝐿</m:t>
                        </m:r>
                      </m:sub>
                    </m:sSub>
                  </m:oMath>
                </a14:m>
                <a:r>
                  <a:rPr lang="en-US" dirty="0"/>
                  <a:t>-- path loss (large scale)</a:t>
                </a:r>
                <a:endParaRPr lang="en-MO" dirty="0"/>
              </a:p>
            </p:txBody>
          </p:sp>
        </mc:Choice>
        <mc:Fallback>
          <p:sp>
            <p:nvSpPr>
              <p:cNvPr id="9" name="TextBox 8">
                <a:extLst>
                  <a:ext uri="{FF2B5EF4-FFF2-40B4-BE49-F238E27FC236}">
                    <a16:creationId xmlns:a16="http://schemas.microsoft.com/office/drawing/2014/main" id="{29B556C3-31C3-4FAB-835E-13D169909B64}"/>
                  </a:ext>
                </a:extLst>
              </p:cNvPr>
              <p:cNvSpPr txBox="1">
                <a:spLocks noRot="1" noChangeAspect="1" noMove="1" noResize="1" noEditPoints="1" noAdjustHandles="1" noChangeArrowheads="1" noChangeShapeType="1" noTextEdit="1"/>
              </p:cNvSpPr>
              <p:nvPr/>
            </p:nvSpPr>
            <p:spPr>
              <a:xfrm>
                <a:off x="8252461" y="1969755"/>
                <a:ext cx="2792046" cy="276999"/>
              </a:xfrm>
              <a:prstGeom prst="rect">
                <a:avLst/>
              </a:prstGeom>
              <a:blipFill>
                <a:blip r:embed="rId5"/>
                <a:stretch>
                  <a:fillRect l="-3057" t="-28261" r="-1965" b="-50000"/>
                </a:stretch>
              </a:blipFill>
            </p:spPr>
            <p:txBody>
              <a:bodyPr/>
              <a:lstStyle/>
              <a:p>
                <a:r>
                  <a:rPr lang="en-MO">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31560E9-A4BF-40FB-9F9E-2F58A7015F95}"/>
                  </a:ext>
                </a:extLst>
              </p:cNvPr>
              <p:cNvSpPr txBox="1"/>
              <p:nvPr/>
            </p:nvSpPr>
            <p:spPr>
              <a:xfrm>
                <a:off x="8277226" y="2371383"/>
                <a:ext cx="3407151"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oMath>
                </a14:m>
                <a:r>
                  <a:rPr lang="en-US" dirty="0"/>
                  <a:t> --shadowing loss (large scale)</a:t>
                </a:r>
                <a:endParaRPr lang="en-MO" dirty="0"/>
              </a:p>
            </p:txBody>
          </p:sp>
        </mc:Choice>
        <mc:Fallback>
          <p:sp>
            <p:nvSpPr>
              <p:cNvPr id="10" name="TextBox 9">
                <a:extLst>
                  <a:ext uri="{FF2B5EF4-FFF2-40B4-BE49-F238E27FC236}">
                    <a16:creationId xmlns:a16="http://schemas.microsoft.com/office/drawing/2014/main" id="{731560E9-A4BF-40FB-9F9E-2F58A7015F95}"/>
                  </a:ext>
                </a:extLst>
              </p:cNvPr>
              <p:cNvSpPr txBox="1">
                <a:spLocks noRot="1" noChangeAspect="1" noMove="1" noResize="1" noEditPoints="1" noAdjustHandles="1" noChangeArrowheads="1" noChangeShapeType="1" noTextEdit="1"/>
              </p:cNvSpPr>
              <p:nvPr/>
            </p:nvSpPr>
            <p:spPr>
              <a:xfrm>
                <a:off x="8277226" y="2371383"/>
                <a:ext cx="3407151" cy="276999"/>
              </a:xfrm>
              <a:prstGeom prst="rect">
                <a:avLst/>
              </a:prstGeom>
              <a:blipFill>
                <a:blip r:embed="rId6"/>
                <a:stretch>
                  <a:fillRect l="-2504" t="-28889" r="-2147" b="-53333"/>
                </a:stretch>
              </a:blipFill>
            </p:spPr>
            <p:txBody>
              <a:bodyPr/>
              <a:lstStyle/>
              <a:p>
                <a:r>
                  <a:rPr lang="en-MO">
                    <a:noFill/>
                  </a:rPr>
                  <a:t> </a:t>
                </a:r>
              </a:p>
            </p:txBody>
          </p:sp>
        </mc:Fallback>
      </mc:AlternateContent>
      <p:sp>
        <p:nvSpPr>
          <p:cNvPr id="14" name="Arrow: Down 13">
            <a:extLst>
              <a:ext uri="{FF2B5EF4-FFF2-40B4-BE49-F238E27FC236}">
                <a16:creationId xmlns:a16="http://schemas.microsoft.com/office/drawing/2014/main" id="{75B6AB69-747F-4E1A-A4F0-D53C3875A935}"/>
              </a:ext>
            </a:extLst>
          </p:cNvPr>
          <p:cNvSpPr/>
          <p:nvPr/>
        </p:nvSpPr>
        <p:spPr>
          <a:xfrm rot="2448881">
            <a:off x="7303568" y="1472781"/>
            <a:ext cx="158086" cy="2242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O"/>
          </a:p>
        </p:txBody>
      </p:sp>
    </p:spTree>
    <p:extLst>
      <p:ext uri="{BB962C8B-B14F-4D97-AF65-F5344CB8AC3E}">
        <p14:creationId xmlns:p14="http://schemas.microsoft.com/office/powerpoint/2010/main" val="149004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Statistical characterization of fading channels (I)</a:t>
            </a:r>
            <a:endParaRPr lang="en-US" sz="4400" dirty="0"/>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75448" y="1552574"/>
                <a:ext cx="11573197" cy="4218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Power delay profile of channel = power distribution over time for an impulse signal.</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Coherence bandwidth = bandwidth for which channel remains same.    It is approximated by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1/(5</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i="1">
                            <a:latin typeface="Cambria Math" panose="02040503050406030204" pitchFamily="18" charset="0"/>
                            <a:ea typeface="宋体" panose="02010600030101010101" pitchFamily="2" charset="-122"/>
                            <a:cs typeface="Times New Roman" panose="02020603050405020304" pitchFamily="18" charset="0"/>
                          </a:rPr>
                          <m:t>𝜎</m:t>
                        </m:r>
                      </m:e>
                      <m:sub>
                        <m:r>
                          <a:rPr lang="zh-CN" altLang="en-US" i="1">
                            <a:latin typeface="Cambria Math" panose="02040503050406030204" pitchFamily="18" charset="0"/>
                            <a:ea typeface="宋体" panose="02010600030101010101" pitchFamily="2" charset="-122"/>
                            <a:cs typeface="Times New Roman" panose="02020603050405020304" pitchFamily="18" charset="0"/>
                          </a:rPr>
                          <m:t>𝜏</m:t>
                        </m:r>
                      </m:sub>
                    </m:sSub>
                  </m:oMath>
                </a14:m>
                <a:r>
                  <a:rPr lang="en-US" altLang="zh-CN" i="1"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Large coherence bandwidth (small delay spread)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frequency-flat fading</a:t>
                </a:r>
              </a:p>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Small coherence bandwidth (large delay spread)  </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frequency-selective fading</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a:xfrm>
                <a:off x="375448" y="1552574"/>
                <a:ext cx="11573197" cy="4218833"/>
              </a:xfrm>
              <a:prstGeom prst="rect">
                <a:avLst/>
              </a:prstGeom>
              <a:blipFill>
                <a:blip r:embed="rId3"/>
                <a:stretch>
                  <a:fillRect l="-948" t="-2601" r="-738" b="-18353"/>
                </a:stretch>
              </a:blipFill>
            </p:spPr>
            <p:txBody>
              <a:bodyPr/>
              <a:lstStyle/>
              <a:p>
                <a:r>
                  <a:rPr lang="en-MO">
                    <a:noFill/>
                  </a:rPr>
                  <a:t> </a:t>
                </a:r>
              </a:p>
            </p:txBody>
          </p:sp>
        </mc:Fallback>
      </mc:AlternateContent>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24</a:t>
            </a:fld>
            <a:endParaRPr lang="en-US" altLang="zh-CN"/>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0594" y="2628900"/>
            <a:ext cx="45243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73307" y="1090909"/>
            <a:ext cx="10723419" cy="461665"/>
          </a:xfrm>
          <a:prstGeom prst="rect">
            <a:avLst/>
          </a:prstGeom>
        </p:spPr>
        <p:txBody>
          <a:bodyPr wrap="square">
            <a:spAutoFit/>
          </a:bodyPr>
          <a:lstStyle/>
          <a:p>
            <a:r>
              <a:rPr lang="en-US" altLang="zh-TW" sz="2400" dirty="0">
                <a:solidFill>
                  <a:srgbClr val="FF0000"/>
                </a:solidFill>
                <a:ea typeface="新細明體" panose="02020500000000000000" pitchFamily="18" charset="-120"/>
              </a:rPr>
              <a:t>Q1.  Does the loss remain the same for all frequency components? </a:t>
            </a:r>
            <a:endParaRPr lang="zh-TW" altLang="en-US" sz="2400" dirty="0"/>
          </a:p>
        </p:txBody>
      </p:sp>
      <mc:AlternateContent xmlns:mc="http://schemas.openxmlformats.org/markup-compatibility/2006" xmlns:a14="http://schemas.microsoft.com/office/drawing/2010/main">
        <mc:Choice Requires="a14">
          <p:sp>
            <p:nvSpPr>
              <p:cNvPr id="7" name="TextBox 6"/>
              <p:cNvSpPr txBox="1"/>
              <p:nvPr/>
            </p:nvSpPr>
            <p:spPr>
              <a:xfrm>
                <a:off x="6790944" y="2499360"/>
                <a:ext cx="3401568" cy="1741695"/>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r.m.s delay spread =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i="1" smtClean="0">
                            <a:latin typeface="Cambria Math" panose="02040503050406030204" pitchFamily="18" charset="0"/>
                            <a:ea typeface="宋体" panose="02010600030101010101" pitchFamily="2" charset="-122"/>
                            <a:cs typeface="Times New Roman" panose="02020603050405020304" pitchFamily="18" charset="0"/>
                          </a:rPr>
                          <m:t>𝜎</m:t>
                        </m:r>
                      </m:e>
                      <m:sub>
                        <m:r>
                          <a:rPr lang="zh-CN" altLang="en-US" i="1" smtClean="0">
                            <a:latin typeface="Cambria Math" panose="02040503050406030204" pitchFamily="18" charset="0"/>
                            <a:ea typeface="宋体" panose="02010600030101010101" pitchFamily="2" charset="-122"/>
                            <a:cs typeface="Times New Roman" panose="02020603050405020304" pitchFamily="18" charset="0"/>
                          </a:rPr>
                          <m:t>𝜏</m:t>
                        </m:r>
                      </m:sub>
                    </m:sSub>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TW"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ad>
                      <m:radPr>
                        <m:degHide m:val="on"/>
                        <m:ctrlPr>
                          <a:rPr lang="en-US" altLang="zh-TW" i="1" smtClean="0">
                            <a:latin typeface="Cambria Math" panose="02040503050406030204" pitchFamily="18" charset="0"/>
                            <a:ea typeface="宋体" panose="02010600030101010101" pitchFamily="2" charset="-122"/>
                            <a:cs typeface="Times New Roman" panose="02020603050405020304" pitchFamily="18" charset="0"/>
                          </a:rPr>
                        </m:ctrlPr>
                      </m:radPr>
                      <m:deg/>
                      <m:e>
                        <m:f>
                          <m:fPr>
                            <m:ctrlPr>
                              <a:rPr lang="en-US" altLang="zh-TW" i="1" smtClean="0">
                                <a:latin typeface="Cambria Math" panose="02040503050406030204" pitchFamily="18" charset="0"/>
                                <a:ea typeface="宋体" panose="02010600030101010101" pitchFamily="2" charset="-122"/>
                                <a:cs typeface="Times New Roman" panose="02020603050405020304" pitchFamily="18" charset="0"/>
                              </a:rPr>
                            </m:ctrlPr>
                          </m:fPr>
                          <m:num>
                            <m:nary>
                              <m:naryPr>
                                <m:chr m:val="∑"/>
                                <m:supHide m:val="on"/>
                                <m:ctrlPr>
                                  <a:rPr lang="en-US" altLang="zh-TW"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TW" b="0" i="1" smtClean="0">
                                    <a:latin typeface="Cambria Math" panose="02040503050406030204" pitchFamily="18" charset="0"/>
                                    <a:ea typeface="宋体" panose="02010600030101010101" pitchFamily="2" charset="-122"/>
                                    <a:cs typeface="Times New Roman" panose="02020603050405020304" pitchFamily="18" charset="0"/>
                                  </a:rPr>
                                  <m:t>𝑘</m:t>
                                </m:r>
                              </m:sub>
                              <m:sup/>
                              <m:e>
                                <m:r>
                                  <a:rPr lang="en-US" altLang="zh-TW" b="0" i="1" smtClean="0">
                                    <a:latin typeface="Cambria Math" panose="02040503050406030204" pitchFamily="18" charset="0"/>
                                    <a:ea typeface="宋体" panose="02010600030101010101" pitchFamily="2" charset="-122"/>
                                    <a:cs typeface="Times New Roman" panose="02020603050405020304" pitchFamily="18" charset="0"/>
                                  </a:rPr>
                                  <m:t>𝑃</m:t>
                                </m:r>
                                <m:d>
                                  <m:dPr>
                                    <m:ctrlPr>
                                      <a:rPr lang="en-US" altLang="zh-TW"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TW" b="0" i="1" smtClean="0">
                                            <a:latin typeface="Cambria Math" panose="02040503050406030204" pitchFamily="18" charset="0"/>
                                            <a:ea typeface="宋体" panose="02010600030101010101" pitchFamily="2" charset="-122"/>
                                            <a:cs typeface="Times New Roman" panose="02020603050405020304" pitchFamily="18" charset="0"/>
                                          </a:rPr>
                                        </m:ctrlPr>
                                      </m:sSubPr>
                                      <m:e>
                                        <m:r>
                                          <a:rPr lang="zh-TW" altLang="en-US" b="0" i="1" smtClean="0">
                                            <a:latin typeface="Cambria Math" panose="02040503050406030204" pitchFamily="18" charset="0"/>
                                            <a:ea typeface="宋体" panose="02010600030101010101" pitchFamily="2" charset="-122"/>
                                            <a:cs typeface="Times New Roman" panose="02020603050405020304" pitchFamily="18" charset="0"/>
                                          </a:rPr>
                                          <m:t>𝜏</m:t>
                                        </m:r>
                                      </m:e>
                                      <m:sub>
                                        <m:r>
                                          <a:rPr lang="en-US" altLang="zh-TW" b="0" i="1" smtClean="0">
                                            <a:latin typeface="Cambria Math" panose="02040503050406030204" pitchFamily="18" charset="0"/>
                                            <a:ea typeface="宋体" panose="02010600030101010101" pitchFamily="2" charset="-122"/>
                                            <a:cs typeface="Times New Roman" panose="02020603050405020304" pitchFamily="18" charset="0"/>
                                          </a:rPr>
                                          <m:t>𝑘</m:t>
                                        </m:r>
                                      </m:sub>
                                    </m:sSub>
                                  </m:e>
                                </m:d>
                                <m:sSup>
                                  <m:sSupPr>
                                    <m:ctrlPr>
                                      <a:rPr lang="en-US" altLang="zh-TW" b="0" i="1" smtClean="0">
                                        <a:latin typeface="Cambria Math" panose="02040503050406030204" pitchFamily="18" charset="0"/>
                                        <a:ea typeface="宋体" panose="02010600030101010101" pitchFamily="2" charset="-122"/>
                                        <a:cs typeface="Times New Roman" panose="02020603050405020304" pitchFamily="18" charset="0"/>
                                      </a:rPr>
                                    </m:ctrlPr>
                                  </m:sSupPr>
                                  <m:e>
                                    <m:sSub>
                                      <m:sSubPr>
                                        <m:ctrlPr>
                                          <a:rPr lang="en-US" altLang="zh-TW" b="0" i="1" smtClean="0">
                                            <a:latin typeface="Cambria Math" panose="02040503050406030204" pitchFamily="18" charset="0"/>
                                            <a:ea typeface="宋体" panose="02010600030101010101" pitchFamily="2" charset="-122"/>
                                            <a:cs typeface="Times New Roman" panose="02020603050405020304" pitchFamily="18" charset="0"/>
                                          </a:rPr>
                                        </m:ctrlPr>
                                      </m:sSubPr>
                                      <m:e>
                                        <m:r>
                                          <a:rPr lang="zh-TW" altLang="en-US" b="0" i="1" smtClean="0">
                                            <a:latin typeface="Cambria Math" panose="02040503050406030204" pitchFamily="18" charset="0"/>
                                            <a:ea typeface="宋体" panose="02010600030101010101" pitchFamily="2" charset="-122"/>
                                            <a:cs typeface="Times New Roman" panose="02020603050405020304" pitchFamily="18" charset="0"/>
                                          </a:rPr>
                                          <m:t>𝜏</m:t>
                                        </m:r>
                                      </m:e>
                                      <m:sub>
                                        <m:r>
                                          <a:rPr lang="en-US" altLang="zh-TW" b="0" i="1" smtClean="0">
                                            <a:latin typeface="Cambria Math" panose="02040503050406030204" pitchFamily="18" charset="0"/>
                                            <a:ea typeface="宋体" panose="02010600030101010101" pitchFamily="2" charset="-122"/>
                                            <a:cs typeface="Times New Roman" panose="02020603050405020304" pitchFamily="18" charset="0"/>
                                          </a:rPr>
                                          <m:t>𝑘</m:t>
                                        </m:r>
                                      </m:sub>
                                    </m:sSub>
                                  </m:e>
                                  <m:sup>
                                    <m:r>
                                      <a:rPr lang="en-US" altLang="zh-TW" b="0" i="1" smtClean="0">
                                        <a:latin typeface="Cambria Math" panose="02040503050406030204" pitchFamily="18" charset="0"/>
                                        <a:ea typeface="宋体" panose="02010600030101010101" pitchFamily="2" charset="-122"/>
                                        <a:cs typeface="Times New Roman" panose="02020603050405020304" pitchFamily="18" charset="0"/>
                                      </a:rPr>
                                      <m:t>2</m:t>
                                    </m:r>
                                  </m:sup>
                                </m:sSup>
                              </m:e>
                            </m:nary>
                          </m:num>
                          <m:den>
                            <m:nary>
                              <m:naryPr>
                                <m:chr m:val="∑"/>
                                <m:supHide m:val="on"/>
                                <m:ctrlPr>
                                  <a:rPr lang="en-US" altLang="zh-TW" i="1">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TW" i="1">
                                    <a:latin typeface="Cambria Math" panose="02040503050406030204" pitchFamily="18" charset="0"/>
                                    <a:ea typeface="宋体" panose="02010600030101010101" pitchFamily="2" charset="-122"/>
                                    <a:cs typeface="Times New Roman" panose="02020603050405020304" pitchFamily="18" charset="0"/>
                                  </a:rPr>
                                  <m:t>𝑘</m:t>
                                </m:r>
                              </m:sub>
                              <m:sup/>
                              <m:e>
                                <m:r>
                                  <a:rPr lang="en-US" altLang="zh-TW" i="1">
                                    <a:latin typeface="Cambria Math" panose="02040503050406030204" pitchFamily="18" charset="0"/>
                                    <a:ea typeface="宋体" panose="02010600030101010101" pitchFamily="2" charset="-122"/>
                                    <a:cs typeface="Times New Roman" panose="02020603050405020304" pitchFamily="18" charset="0"/>
                                  </a:rPr>
                                  <m:t>𝑃</m:t>
                                </m:r>
                                <m:d>
                                  <m:d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sSubPr>
                                      <m:e>
                                        <m:r>
                                          <a:rPr lang="zh-TW" altLang="en-US" i="1">
                                            <a:latin typeface="Cambria Math" panose="02040503050406030204" pitchFamily="18" charset="0"/>
                                            <a:ea typeface="宋体" panose="02010600030101010101" pitchFamily="2" charset="-122"/>
                                            <a:cs typeface="Times New Roman" panose="02020603050405020304" pitchFamily="18" charset="0"/>
                                          </a:rPr>
                                          <m:t>𝜏</m:t>
                                        </m:r>
                                      </m:e>
                                      <m:sub>
                                        <m:r>
                                          <a:rPr lang="en-US" altLang="zh-TW" i="1">
                                            <a:latin typeface="Cambria Math" panose="02040503050406030204" pitchFamily="18" charset="0"/>
                                            <a:ea typeface="宋体" panose="02010600030101010101" pitchFamily="2" charset="-122"/>
                                            <a:cs typeface="Times New Roman" panose="02020603050405020304" pitchFamily="18" charset="0"/>
                                          </a:rPr>
                                          <m:t>𝑘</m:t>
                                        </m:r>
                                      </m:sub>
                                    </m:sSub>
                                  </m:e>
                                </m:d>
                              </m:e>
                            </m:nary>
                          </m:den>
                        </m:f>
                        <m:r>
                          <a:rPr lang="en-US" altLang="zh-TW"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TW"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TW" b="0" i="1" smtClean="0">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fPr>
                                  <m:num>
                                    <m:nary>
                                      <m:naryPr>
                                        <m:chr m:val="∑"/>
                                        <m:supHide m:val="on"/>
                                        <m:ctrlPr>
                                          <a:rPr lang="en-US" altLang="zh-TW" i="1">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TW" i="1">
                                            <a:latin typeface="Cambria Math" panose="02040503050406030204" pitchFamily="18" charset="0"/>
                                            <a:ea typeface="宋体" panose="02010600030101010101" pitchFamily="2" charset="-122"/>
                                            <a:cs typeface="Times New Roman" panose="02020603050405020304" pitchFamily="18" charset="0"/>
                                          </a:rPr>
                                          <m:t>𝑘</m:t>
                                        </m:r>
                                      </m:sub>
                                      <m:sup/>
                                      <m:e>
                                        <m:r>
                                          <a:rPr lang="en-US" altLang="zh-TW" i="1">
                                            <a:latin typeface="Cambria Math" panose="02040503050406030204" pitchFamily="18" charset="0"/>
                                            <a:ea typeface="宋体" panose="02010600030101010101" pitchFamily="2" charset="-122"/>
                                            <a:cs typeface="Times New Roman" panose="02020603050405020304" pitchFamily="18" charset="0"/>
                                          </a:rPr>
                                          <m:t>𝑃</m:t>
                                        </m:r>
                                        <m:d>
                                          <m:d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sSubPr>
                                              <m:e>
                                                <m:r>
                                                  <a:rPr lang="zh-TW" altLang="en-US" i="1">
                                                    <a:latin typeface="Cambria Math" panose="02040503050406030204" pitchFamily="18" charset="0"/>
                                                    <a:ea typeface="宋体" panose="02010600030101010101" pitchFamily="2" charset="-122"/>
                                                    <a:cs typeface="Times New Roman" panose="02020603050405020304" pitchFamily="18" charset="0"/>
                                                  </a:rPr>
                                                  <m:t>𝜏</m:t>
                                                </m:r>
                                              </m:e>
                                              <m:sub>
                                                <m:r>
                                                  <a:rPr lang="en-US" altLang="zh-TW" i="1">
                                                    <a:latin typeface="Cambria Math" panose="02040503050406030204" pitchFamily="18" charset="0"/>
                                                    <a:ea typeface="宋体" panose="02010600030101010101" pitchFamily="2" charset="-122"/>
                                                    <a:cs typeface="Times New Roman" panose="02020603050405020304" pitchFamily="18" charset="0"/>
                                                  </a:rPr>
                                                  <m:t>𝑘</m:t>
                                                </m:r>
                                              </m:sub>
                                            </m:sSub>
                                          </m:e>
                                        </m:d>
                                        <m:sSup>
                                          <m:sSup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sSupPr>
                                          <m:e>
                                            <m:sSub>
                                              <m:sSub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sSubPr>
                                              <m:e>
                                                <m:r>
                                                  <a:rPr lang="zh-TW" altLang="en-US" i="1">
                                                    <a:latin typeface="Cambria Math" panose="02040503050406030204" pitchFamily="18" charset="0"/>
                                                    <a:ea typeface="宋体" panose="02010600030101010101" pitchFamily="2" charset="-122"/>
                                                    <a:cs typeface="Times New Roman" panose="02020603050405020304" pitchFamily="18" charset="0"/>
                                                  </a:rPr>
                                                  <m:t>𝜏</m:t>
                                                </m:r>
                                              </m:e>
                                              <m:sub>
                                                <m:r>
                                                  <a:rPr lang="en-US" altLang="zh-TW" i="1">
                                                    <a:latin typeface="Cambria Math" panose="02040503050406030204" pitchFamily="18" charset="0"/>
                                                    <a:ea typeface="宋体" panose="02010600030101010101" pitchFamily="2" charset="-122"/>
                                                    <a:cs typeface="Times New Roman" panose="02020603050405020304" pitchFamily="18" charset="0"/>
                                                  </a:rPr>
                                                  <m:t>𝑘</m:t>
                                                </m:r>
                                              </m:sub>
                                            </m:sSub>
                                          </m:e>
                                          <m:sup/>
                                        </m:sSup>
                                      </m:e>
                                    </m:nary>
                                  </m:num>
                                  <m:den>
                                    <m:nary>
                                      <m:naryPr>
                                        <m:chr m:val="∑"/>
                                        <m:supHide m:val="on"/>
                                        <m:ctrlPr>
                                          <a:rPr lang="en-US" altLang="zh-TW" i="1">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TW" i="1">
                                            <a:latin typeface="Cambria Math" panose="02040503050406030204" pitchFamily="18" charset="0"/>
                                            <a:ea typeface="宋体" panose="02010600030101010101" pitchFamily="2" charset="-122"/>
                                            <a:cs typeface="Times New Roman" panose="02020603050405020304" pitchFamily="18" charset="0"/>
                                          </a:rPr>
                                          <m:t>𝑘</m:t>
                                        </m:r>
                                      </m:sub>
                                      <m:sup/>
                                      <m:e>
                                        <m:r>
                                          <a:rPr lang="en-US" altLang="zh-TW" i="1">
                                            <a:latin typeface="Cambria Math" panose="02040503050406030204" pitchFamily="18" charset="0"/>
                                            <a:ea typeface="宋体" panose="02010600030101010101" pitchFamily="2" charset="-122"/>
                                            <a:cs typeface="Times New Roman" panose="02020603050405020304" pitchFamily="18" charset="0"/>
                                          </a:rPr>
                                          <m:t>𝑃</m:t>
                                        </m:r>
                                        <m:d>
                                          <m:d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TW" i="1">
                                                    <a:latin typeface="Cambria Math" panose="02040503050406030204" pitchFamily="18" charset="0"/>
                                                    <a:ea typeface="宋体" panose="02010600030101010101" pitchFamily="2" charset="-122"/>
                                                    <a:cs typeface="Times New Roman" panose="02020603050405020304" pitchFamily="18" charset="0"/>
                                                  </a:rPr>
                                                </m:ctrlPr>
                                              </m:sSubPr>
                                              <m:e>
                                                <m:r>
                                                  <a:rPr lang="zh-TW" altLang="en-US" i="1">
                                                    <a:latin typeface="Cambria Math" panose="02040503050406030204" pitchFamily="18" charset="0"/>
                                                    <a:ea typeface="宋体" panose="02010600030101010101" pitchFamily="2" charset="-122"/>
                                                    <a:cs typeface="Times New Roman" panose="02020603050405020304" pitchFamily="18" charset="0"/>
                                                  </a:rPr>
                                                  <m:t>𝜏</m:t>
                                                </m:r>
                                              </m:e>
                                              <m:sub>
                                                <m:r>
                                                  <a:rPr lang="en-US" altLang="zh-TW" i="1">
                                                    <a:latin typeface="Cambria Math" panose="02040503050406030204" pitchFamily="18" charset="0"/>
                                                    <a:ea typeface="宋体" panose="02010600030101010101" pitchFamily="2" charset="-122"/>
                                                    <a:cs typeface="Times New Roman" panose="02020603050405020304" pitchFamily="18" charset="0"/>
                                                  </a:rPr>
                                                  <m:t>𝑘</m:t>
                                                </m:r>
                                              </m:sub>
                                            </m:sSub>
                                          </m:e>
                                        </m:d>
                                      </m:e>
                                    </m:nary>
                                  </m:den>
                                </m:f>
                              </m:e>
                            </m:d>
                          </m:e>
                          <m:sup>
                            <m:r>
                              <a:rPr lang="en-US" altLang="zh-TW" b="0" i="1" smtClean="0">
                                <a:latin typeface="Cambria Math" panose="02040503050406030204" pitchFamily="18" charset="0"/>
                                <a:ea typeface="宋体" panose="02010600030101010101" pitchFamily="2" charset="-122"/>
                                <a:cs typeface="Times New Roman" panose="02020603050405020304" pitchFamily="18" charset="0"/>
                              </a:rPr>
                              <m:t>2</m:t>
                            </m:r>
                          </m:sup>
                        </m:sSup>
                      </m:e>
                    </m:rad>
                  </m:oMath>
                </a14:m>
                <a:endParaRPr lang="en-US" altLang="zh-TW"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TW" dirty="0">
                  <a:latin typeface="Times New Roman" panose="02020603050405020304" pitchFamily="18" charset="0"/>
                  <a:ea typeface="宋体" panose="02010600030101010101" pitchFamily="2" charset="-122"/>
                  <a:cs typeface="Times New Roman" panose="02020603050405020304" pitchFamily="18" charset="0"/>
                </a:endParaRPr>
              </a:p>
              <a:p>
                <a:endParaRPr lang="zh-TW"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790944" y="2499360"/>
                <a:ext cx="3401568" cy="1741695"/>
              </a:xfrm>
              <a:prstGeom prst="rect">
                <a:avLst/>
              </a:prstGeom>
              <a:blipFill rotWithShape="0">
                <a:blip r:embed="rId5"/>
                <a:stretch>
                  <a:fillRect l="-1434" t="-17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53265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Statistical characterization of fading channels (I)</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25</a:t>
            </a:fld>
            <a:endParaRPr lang="en-US" altLang="zh-CN"/>
          </a:p>
        </p:txBody>
      </p:sp>
      <p:sp>
        <p:nvSpPr>
          <p:cNvPr id="6" name="Rectangle 5"/>
          <p:cNvSpPr/>
          <p:nvPr/>
        </p:nvSpPr>
        <p:spPr>
          <a:xfrm>
            <a:off x="1173307" y="1090909"/>
            <a:ext cx="10723419" cy="461665"/>
          </a:xfrm>
          <a:prstGeom prst="rect">
            <a:avLst/>
          </a:prstGeom>
        </p:spPr>
        <p:txBody>
          <a:bodyPr wrap="square">
            <a:spAutoFit/>
          </a:bodyPr>
          <a:lstStyle/>
          <a:p>
            <a:r>
              <a:rPr lang="en-US" altLang="zh-TW" sz="2400" dirty="0">
                <a:solidFill>
                  <a:srgbClr val="FF0000"/>
                </a:solidFill>
                <a:ea typeface="新細明體" panose="02020500000000000000" pitchFamily="18" charset="-120"/>
              </a:rPr>
              <a:t>Q1.  Does the loss remain the same for all frequency components? </a:t>
            </a:r>
            <a:endParaRPr lang="zh-TW" altLang="en-US" sz="2400" dirty="0"/>
          </a:p>
        </p:txBody>
      </p:sp>
      <p:pic>
        <p:nvPicPr>
          <p:cNvPr id="8" name="Picture 7">
            <a:extLst>
              <a:ext uri="{FF2B5EF4-FFF2-40B4-BE49-F238E27FC236}">
                <a16:creationId xmlns:a16="http://schemas.microsoft.com/office/drawing/2014/main" id="{D12A8627-4473-4E47-A246-2A0975DCDFFD}"/>
              </a:ext>
            </a:extLst>
          </p:cNvPr>
          <p:cNvPicPr>
            <a:picLocks noChangeAspect="1"/>
          </p:cNvPicPr>
          <p:nvPr/>
        </p:nvPicPr>
        <p:blipFill>
          <a:blip r:embed="rId3"/>
          <a:stretch>
            <a:fillRect/>
          </a:stretch>
        </p:blipFill>
        <p:spPr>
          <a:xfrm>
            <a:off x="2113415" y="1672573"/>
            <a:ext cx="7030585" cy="4575827"/>
          </a:xfrm>
          <a:prstGeom prst="rect">
            <a:avLst/>
          </a:prstGeom>
        </p:spPr>
      </p:pic>
      <p:sp>
        <p:nvSpPr>
          <p:cNvPr id="9" name="TextBox 8">
            <a:extLst>
              <a:ext uri="{FF2B5EF4-FFF2-40B4-BE49-F238E27FC236}">
                <a16:creationId xmlns:a16="http://schemas.microsoft.com/office/drawing/2014/main" id="{1C7D7DE5-D083-4E7C-8040-AA7247674512}"/>
              </a:ext>
            </a:extLst>
          </p:cNvPr>
          <p:cNvSpPr txBox="1"/>
          <p:nvPr/>
        </p:nvSpPr>
        <p:spPr>
          <a:xfrm>
            <a:off x="3930103" y="6013240"/>
            <a:ext cx="3270040" cy="369332"/>
          </a:xfrm>
          <a:prstGeom prst="rect">
            <a:avLst/>
          </a:prstGeom>
          <a:noFill/>
        </p:spPr>
        <p:txBody>
          <a:bodyPr wrap="square" rtlCol="0">
            <a:spAutoFit/>
          </a:bodyPr>
          <a:lstStyle/>
          <a:p>
            <a:r>
              <a:rPr lang="en-US" dirty="0">
                <a:highlight>
                  <a:srgbClr val="FFFF00"/>
                </a:highlight>
              </a:rPr>
              <a:t>W is the signal bandwidth </a:t>
            </a:r>
            <a:endParaRPr lang="en-MO" dirty="0">
              <a:highlight>
                <a:srgbClr val="FFFF00"/>
              </a:highlight>
            </a:endParaRPr>
          </a:p>
        </p:txBody>
      </p:sp>
    </p:spTree>
    <p:extLst>
      <p:ext uri="{BB962C8B-B14F-4D97-AF65-F5344CB8AC3E}">
        <p14:creationId xmlns:p14="http://schemas.microsoft.com/office/powerpoint/2010/main" val="315752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Statistical characterization of fading channels (II)</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26</a:t>
            </a:fld>
            <a:endParaRPr lang="en-US" altLang="zh-CN"/>
          </a:p>
        </p:txBody>
      </p:sp>
      <p:sp>
        <p:nvSpPr>
          <p:cNvPr id="6" name="Rectangle 5"/>
          <p:cNvSpPr/>
          <p:nvPr/>
        </p:nvSpPr>
        <p:spPr>
          <a:xfrm>
            <a:off x="1773382" y="1727775"/>
            <a:ext cx="8950037" cy="4832092"/>
          </a:xfrm>
          <a:prstGeom prst="rect">
            <a:avLst/>
          </a:prstGeom>
        </p:spPr>
        <p:txBody>
          <a:bodyPr wrap="square">
            <a:spAutoFit/>
          </a:bodyPr>
          <a:lstStyle/>
          <a:p>
            <a:pPr>
              <a:defRPr/>
            </a:pPr>
            <a:r>
              <a:rPr lang="en-US" altLang="zh-TW" sz="2800" dirty="0">
                <a:ea typeface="新細明體" panose="02020500000000000000" pitchFamily="18" charset="-120"/>
              </a:rPr>
              <a:t>The Doppler effect is the change in frequency of a wave, caused by the relative motion between the wave’s source and the observer.</a:t>
            </a:r>
          </a:p>
          <a:p>
            <a:pPr>
              <a:defRPr/>
            </a:pPr>
            <a:endParaRPr lang="en-US" altLang="zh-TW" sz="2800" dirty="0">
              <a:ea typeface="新細明體" panose="02020500000000000000" pitchFamily="18" charset="-120"/>
            </a:endParaRPr>
          </a:p>
          <a:p>
            <a:pPr>
              <a:defRPr/>
            </a:pPr>
            <a:endParaRPr lang="en-US" altLang="zh-TW" sz="2800" dirty="0">
              <a:ea typeface="新細明體" panose="02020500000000000000" pitchFamily="18" charset="-120"/>
            </a:endParaRPr>
          </a:p>
          <a:p>
            <a:pPr>
              <a:defRPr/>
            </a:pPr>
            <a:endParaRPr lang="en-US" altLang="zh-TW" sz="2800" dirty="0">
              <a:ea typeface="新細明體" panose="02020500000000000000" pitchFamily="18" charset="-120"/>
            </a:endParaRPr>
          </a:p>
          <a:p>
            <a:pPr>
              <a:defRPr/>
            </a:pPr>
            <a:endParaRPr lang="en-US" altLang="zh-TW" sz="2800" dirty="0">
              <a:ea typeface="新細明體" panose="02020500000000000000" pitchFamily="18" charset="-120"/>
            </a:endParaRPr>
          </a:p>
          <a:p>
            <a:pPr>
              <a:defRPr/>
            </a:pPr>
            <a:endParaRPr lang="en-US" altLang="zh-TW" sz="2800" dirty="0">
              <a:ea typeface="新細明體" panose="02020500000000000000" pitchFamily="18" charset="-120"/>
            </a:endParaRPr>
          </a:p>
          <a:p>
            <a:pPr>
              <a:defRPr/>
            </a:pPr>
            <a:r>
              <a:rPr lang="en-US" altLang="zh-TW" sz="2800" dirty="0">
                <a:ea typeface="新細明體" panose="02020500000000000000" pitchFamily="18" charset="-120"/>
              </a:rPr>
              <a:t>Doppler Power Spectrum = Power Distribution over frequency for a signal transmitted at one frequency</a:t>
            </a:r>
          </a:p>
          <a:p>
            <a:pPr>
              <a:defRPr/>
            </a:pPr>
            <a:r>
              <a:rPr lang="en-US" altLang="zh-TW" sz="2800" dirty="0">
                <a:ea typeface="新細明體" panose="02020500000000000000" pitchFamily="18" charset="-120"/>
              </a:rPr>
              <a:t>It depends on the velocities of the source and observer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577" y="3257202"/>
            <a:ext cx="3236912"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684" y="3258514"/>
            <a:ext cx="4746625" cy="197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173307" y="1090909"/>
            <a:ext cx="10723419" cy="461665"/>
          </a:xfrm>
          <a:prstGeom prst="rect">
            <a:avLst/>
          </a:prstGeom>
        </p:spPr>
        <p:txBody>
          <a:bodyPr wrap="square">
            <a:spAutoFit/>
          </a:bodyPr>
          <a:lstStyle/>
          <a:p>
            <a:r>
              <a:rPr lang="en-US" altLang="zh-TW" sz="2400" dirty="0">
                <a:solidFill>
                  <a:srgbClr val="FF0000"/>
                </a:solidFill>
                <a:ea typeface="新細明體" panose="02020500000000000000" pitchFamily="18" charset="-120"/>
              </a:rPr>
              <a:t>Q2.  How fast does the loss vary? </a:t>
            </a:r>
            <a:endParaRPr lang="zh-TW" altLang="en-US" sz="2400" dirty="0"/>
          </a:p>
        </p:txBody>
      </p:sp>
    </p:spTree>
    <p:extLst>
      <p:ext uri="{BB962C8B-B14F-4D97-AF65-F5344CB8AC3E}">
        <p14:creationId xmlns:p14="http://schemas.microsoft.com/office/powerpoint/2010/main" val="207111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Statistical characterization of fading channels (II)</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27</a:t>
            </a:fld>
            <a:endParaRPr lang="en-US" altLang="zh-CN"/>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a:xfrm>
                <a:off x="738980" y="1319583"/>
                <a:ext cx="10714039" cy="4218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The frequency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𝑟</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of the received signal is </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𝑑</m:t>
                          </m:r>
                        </m:sub>
                      </m:sSub>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where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is the frequency of the source carrier and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𝑑</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is the Doppler shift.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Doppler shift (or Doppler frequency) is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𝑑</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𝑣</m:t>
                        </m:r>
                      </m:num>
                      <m:den>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𝜆</m:t>
                        </m:r>
                      </m:den>
                    </m:f>
                    <m:r>
                      <m:rPr>
                        <m:nor/>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cos</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b="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where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𝑣</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is the moving speed,</a:t>
                </a:r>
                <a14:m>
                  <m:oMath xmlns:m="http://schemas.openxmlformats.org/officeDocument/2006/math">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i="1">
                        <a:latin typeface="Cambria Math" panose="02040503050406030204" pitchFamily="18" charset="0"/>
                        <a:ea typeface="宋体" panose="02010600030101010101" pitchFamily="2" charset="-122"/>
                        <a:cs typeface="Times New Roman" panose="02020603050405020304" pitchFamily="18" charset="0"/>
                      </a:rPr>
                      <m:t>𝜆</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is the wavelength of carrier , and</a:t>
                </a:r>
                <a14:m>
                  <m:oMath xmlns:m="http://schemas.openxmlformats.org/officeDocument/2006/math">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i="1">
                        <a:latin typeface="Cambria Math" panose="02040503050406030204" pitchFamily="18" charset="0"/>
                        <a:ea typeface="宋体" panose="02010600030101010101" pitchFamily="2" charset="-122"/>
                        <a:cs typeface="Times New Roman" panose="02020603050405020304" pitchFamily="18" charset="0"/>
                      </a:rPr>
                      <m:t>𝜃</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is the relative angle between the arriving signal and the receiver.  </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Coherence Time = Time for which channel remains same. It is proportional to 1/(Doppler shift)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Large coherence time (travelling at low speed)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Slow fading</a:t>
                </a:r>
              </a:p>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Small coherence time (travelling at high speed)  </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Fast fading</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Rectangle 3"/>
              <p:cNvSpPr txBox="1">
                <a:spLocks noRot="1" noChangeAspect="1" noMove="1" noResize="1" noEditPoints="1" noAdjustHandles="1" noChangeArrowheads="1" noChangeShapeType="1" noTextEdit="1"/>
              </p:cNvSpPr>
              <p:nvPr/>
            </p:nvSpPr>
            <p:spPr>
              <a:xfrm>
                <a:off x="738980" y="1319583"/>
                <a:ext cx="10714039" cy="4218833"/>
              </a:xfrm>
              <a:prstGeom prst="rect">
                <a:avLst/>
              </a:prstGeom>
              <a:blipFill>
                <a:blip r:embed="rId2"/>
                <a:stretch>
                  <a:fillRect l="-1138" t="-2453" r="-398" b="-14141"/>
                </a:stretch>
              </a:blipFill>
            </p:spPr>
            <p:txBody>
              <a:bodyPr/>
              <a:lstStyle/>
              <a:p>
                <a:r>
                  <a:rPr lang="en-MO">
                    <a:noFill/>
                  </a:rPr>
                  <a:t> </a:t>
                </a:r>
              </a:p>
            </p:txBody>
          </p:sp>
        </mc:Fallback>
      </mc:AlternateContent>
    </p:spTree>
    <p:extLst>
      <p:ext uri="{BB962C8B-B14F-4D97-AF65-F5344CB8AC3E}">
        <p14:creationId xmlns:p14="http://schemas.microsoft.com/office/powerpoint/2010/main" val="2973038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Statistical characterization of fading channels (II)</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28</a:t>
            </a:fld>
            <a:endParaRPr lang="en-US" altLang="zh-CN"/>
          </a:p>
        </p:txBody>
      </p:sp>
      <p:pic>
        <p:nvPicPr>
          <p:cNvPr id="4" name="Picture 3">
            <a:extLst>
              <a:ext uri="{FF2B5EF4-FFF2-40B4-BE49-F238E27FC236}">
                <a16:creationId xmlns:a16="http://schemas.microsoft.com/office/drawing/2014/main" id="{BB766DDD-930F-4583-AB6E-0FDCF6D25E8D}"/>
              </a:ext>
            </a:extLst>
          </p:cNvPr>
          <p:cNvPicPr>
            <a:picLocks noChangeAspect="1"/>
          </p:cNvPicPr>
          <p:nvPr/>
        </p:nvPicPr>
        <p:blipFill rotWithShape="1">
          <a:blip r:embed="rId2"/>
          <a:srcRect r="50000" b="28600"/>
          <a:stretch/>
        </p:blipFill>
        <p:spPr>
          <a:xfrm>
            <a:off x="580016" y="1532958"/>
            <a:ext cx="4264488" cy="3292774"/>
          </a:xfrm>
          <a:prstGeom prst="rect">
            <a:avLst/>
          </a:prstGeom>
        </p:spPr>
      </p:pic>
      <p:pic>
        <p:nvPicPr>
          <p:cNvPr id="5" name="Picture 4">
            <a:extLst>
              <a:ext uri="{FF2B5EF4-FFF2-40B4-BE49-F238E27FC236}">
                <a16:creationId xmlns:a16="http://schemas.microsoft.com/office/drawing/2014/main" id="{864AA926-7CF7-4007-A52A-4B16E5B3C880}"/>
              </a:ext>
            </a:extLst>
          </p:cNvPr>
          <p:cNvPicPr>
            <a:picLocks noChangeAspect="1"/>
          </p:cNvPicPr>
          <p:nvPr/>
        </p:nvPicPr>
        <p:blipFill>
          <a:blip r:embed="rId3"/>
          <a:stretch>
            <a:fillRect/>
          </a:stretch>
        </p:blipFill>
        <p:spPr>
          <a:xfrm>
            <a:off x="5561212" y="2004412"/>
            <a:ext cx="5714369" cy="3603101"/>
          </a:xfrm>
          <a:prstGeom prst="rect">
            <a:avLst/>
          </a:prstGeom>
        </p:spPr>
      </p:pic>
      <p:sp>
        <p:nvSpPr>
          <p:cNvPr id="6" name="TextBox 5">
            <a:extLst>
              <a:ext uri="{FF2B5EF4-FFF2-40B4-BE49-F238E27FC236}">
                <a16:creationId xmlns:a16="http://schemas.microsoft.com/office/drawing/2014/main" id="{667AF2BC-1760-4243-A89A-F35090976BED}"/>
              </a:ext>
            </a:extLst>
          </p:cNvPr>
          <p:cNvSpPr txBox="1"/>
          <p:nvPr/>
        </p:nvSpPr>
        <p:spPr>
          <a:xfrm>
            <a:off x="5480345" y="5607513"/>
            <a:ext cx="5865760" cy="646331"/>
          </a:xfrm>
          <a:prstGeom prst="rect">
            <a:avLst/>
          </a:prstGeom>
          <a:noFill/>
        </p:spPr>
        <p:txBody>
          <a:bodyPr wrap="square" rtlCol="0">
            <a:spAutoFit/>
          </a:bodyPr>
          <a:lstStyle/>
          <a:p>
            <a:r>
              <a:rPr lang="en-US" dirty="0"/>
              <a:t>It’s generally better to have the symbol duration less than the coherence time! (less distortion)</a:t>
            </a:r>
            <a:endParaRPr lang="en-MO" dirty="0"/>
          </a:p>
        </p:txBody>
      </p:sp>
    </p:spTree>
    <p:extLst>
      <p:ext uri="{BB962C8B-B14F-4D97-AF65-F5344CB8AC3E}">
        <p14:creationId xmlns:p14="http://schemas.microsoft.com/office/powerpoint/2010/main" val="2932746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Thermal Noise</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29</a:t>
            </a:fld>
            <a:endParaRPr lang="en-US" altLang="zh-CN"/>
          </a:p>
        </p:txBody>
      </p:sp>
      <p:sp>
        <p:nvSpPr>
          <p:cNvPr id="9" name="Rectangle 3"/>
          <p:cNvSpPr txBox="1">
            <a:spLocks noChangeArrowheads="1"/>
          </p:cNvSpPr>
          <p:nvPr/>
        </p:nvSpPr>
        <p:spPr>
          <a:xfrm>
            <a:off x="1182687" y="1552574"/>
            <a:ext cx="8756959" cy="4218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3"/>
          <p:cNvSpPr txBox="1">
            <a:spLocks noChangeArrowheads="1"/>
          </p:cNvSpPr>
          <p:nvPr/>
        </p:nvSpPr>
        <p:spPr>
          <a:xfrm>
            <a:off x="1182688" y="1552575"/>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latin typeface="Times New Roman" panose="02020603050405020304" pitchFamily="18" charset="0"/>
                <a:ea typeface="宋体" panose="02010600030101010101" pitchFamily="2" charset="-122"/>
              </a:rPr>
              <a:t>Amount of thermal noise to be found in a bandwidth of 1Hz in any device or conductor is:</a:t>
            </a:r>
          </a:p>
          <a:p>
            <a:endParaRPr lang="en-US" altLang="zh-CN" sz="3200" dirty="0">
              <a:latin typeface="Times New Roman" panose="02020603050405020304" pitchFamily="18" charset="0"/>
              <a:ea typeface="宋体" panose="02010600030101010101" pitchFamily="2" charset="-122"/>
            </a:endParaRPr>
          </a:p>
          <a:p>
            <a:endParaRPr lang="en-US" altLang="zh-CN" sz="3200" dirty="0">
              <a:latin typeface="Times New Roman" panose="02020603050405020304" pitchFamily="18" charset="0"/>
              <a:ea typeface="宋体" panose="02010600030101010101" pitchFamily="2" charset="-122"/>
            </a:endParaRPr>
          </a:p>
          <a:p>
            <a:pPr lvl="2"/>
            <a:r>
              <a:rPr lang="en-US" altLang="zh-CN" sz="2400" i="1" dirty="0">
                <a:latin typeface="Times New Roman" panose="02020603050405020304" pitchFamily="18" charset="0"/>
                <a:ea typeface="宋体" panose="02010600030101010101" pitchFamily="2" charset="-122"/>
              </a:rPr>
              <a:t>N</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 noise power density in watts per 1 Hz of bandwidth</a:t>
            </a:r>
          </a:p>
          <a:p>
            <a:pPr lvl="2"/>
            <a:r>
              <a:rPr lang="en-US" altLang="zh-CN" sz="2400" dirty="0">
                <a:latin typeface="Times New Roman" panose="02020603050405020304" pitchFamily="18" charset="0"/>
                <a:ea typeface="宋体" panose="02010600030101010101" pitchFamily="2" charset="-122"/>
              </a:rPr>
              <a:t>k = Boltzmann's constant = 1.3803 </a:t>
            </a:r>
            <a:r>
              <a:rPr lang="en-US" altLang="zh-CN" sz="2400" dirty="0">
                <a:latin typeface="新細明體" panose="02020500000000000000" pitchFamily="18" charset="-120"/>
                <a:ea typeface="新細明體" panose="02020500000000000000" pitchFamily="18" charset="-120"/>
              </a:rPr>
              <a:t>×</a:t>
            </a:r>
            <a:r>
              <a:rPr lang="en-US" altLang="zh-CN" sz="2400" dirty="0">
                <a:latin typeface="Times New Roman" panose="02020603050405020304" pitchFamily="18" charset="0"/>
                <a:ea typeface="宋体" panose="02010600030101010101" pitchFamily="2" charset="-122"/>
              </a:rPr>
              <a:t> 10</a:t>
            </a:r>
            <a:r>
              <a:rPr lang="en-US" altLang="zh-CN" sz="2400" baseline="30000" dirty="0">
                <a:latin typeface="Times New Roman" panose="02020603050405020304" pitchFamily="18" charset="0"/>
                <a:ea typeface="宋体" panose="02010600030101010101" pitchFamily="2" charset="-122"/>
              </a:rPr>
              <a:t>-23</a:t>
            </a:r>
            <a:r>
              <a:rPr lang="en-US" altLang="zh-CN" sz="2400" dirty="0">
                <a:latin typeface="Times New Roman" panose="02020603050405020304" pitchFamily="18" charset="0"/>
                <a:ea typeface="宋体" panose="02010600030101010101" pitchFamily="2" charset="-122"/>
              </a:rPr>
              <a:t> J/K</a:t>
            </a:r>
          </a:p>
          <a:p>
            <a:pPr lvl="2"/>
            <a:r>
              <a:rPr lang="en-US" altLang="zh-CN" sz="2400" i="1" dirty="0">
                <a:latin typeface="Times New Roman" panose="02020603050405020304" pitchFamily="18" charset="0"/>
                <a:ea typeface="宋体" panose="02010600030101010101" pitchFamily="2" charset="-122"/>
              </a:rPr>
              <a:t>T </a:t>
            </a:r>
            <a:r>
              <a:rPr lang="en-US" altLang="zh-CN" sz="2400" dirty="0">
                <a:latin typeface="Times New Roman" panose="02020603050405020304" pitchFamily="18" charset="0"/>
                <a:ea typeface="宋体" panose="02010600030101010101" pitchFamily="2" charset="-122"/>
              </a:rPr>
              <a:t>= temperature, in kelvins (absolute temperature)</a:t>
            </a:r>
          </a:p>
        </p:txBody>
      </p:sp>
      <p:graphicFrame>
        <p:nvGraphicFramePr>
          <p:cNvPr id="6" name="Object 5"/>
          <p:cNvGraphicFramePr>
            <a:graphicFrameLocks noChangeAspect="1"/>
          </p:cNvGraphicFramePr>
          <p:nvPr/>
        </p:nvGraphicFramePr>
        <p:xfrm>
          <a:off x="3235325" y="3048000"/>
          <a:ext cx="3386138" cy="744538"/>
        </p:xfrm>
        <a:graphic>
          <a:graphicData uri="http://schemas.openxmlformats.org/presentationml/2006/ole">
            <mc:AlternateContent xmlns:mc="http://schemas.openxmlformats.org/markup-compatibility/2006">
              <mc:Choice xmlns:v="urn:schemas-microsoft-com:vml" Requires="v">
                <p:oleObj spid="_x0000_s7245" name="Equation" r:id="rId3" imgW="1040948" imgH="228501" progId="Equation.3">
                  <p:embed/>
                </p:oleObj>
              </mc:Choice>
              <mc:Fallback>
                <p:oleObj name="Equation" r:id="rId3" imgW="1040948"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325" y="3048000"/>
                        <a:ext cx="3386138"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784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84583"/>
            <a:ext cx="11573197" cy="1031697"/>
          </a:xfrm>
          <a:prstGeom prst="rect">
            <a:avLst/>
          </a:prstGeom>
        </p:spPr>
        <p:txBody>
          <a:bodyPr/>
          <a:lstStyle/>
          <a:p>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Open Systems Interconnection (OSI) Reference Model </a:t>
            </a:r>
            <a:endParaRPr lang="en-US" sz="4000" dirty="0"/>
          </a:p>
        </p:txBody>
      </p:sp>
      <p:sp>
        <p:nvSpPr>
          <p:cNvPr id="55" name="Rectangle 3"/>
          <p:cNvSpPr txBox="1">
            <a:spLocks noChangeArrowheads="1"/>
          </p:cNvSpPr>
          <p:nvPr/>
        </p:nvSpPr>
        <p:spPr>
          <a:xfrm>
            <a:off x="4153863" y="1714500"/>
            <a:ext cx="7728735"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Application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This is the process that is ultimately producing and consuming data.</a:t>
            </a:r>
          </a:p>
          <a:p>
            <a:pPr>
              <a:defRPr/>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Presentation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Provides independence to application processes by structuring the data.</a:t>
            </a:r>
          </a:p>
          <a:p>
            <a:pPr>
              <a:defRPr/>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Session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Provides control and synchronization between application processes communicating across the network.</a:t>
            </a:r>
          </a:p>
          <a:p>
            <a:pPr>
              <a:defRPr/>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Transport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Packetizes the data, sequences the data, and handles connection-oriented or connectionless delivery.</a:t>
            </a:r>
          </a:p>
          <a:p>
            <a:pPr>
              <a:defRPr/>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Network</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Routes the data across the network.</a:t>
            </a:r>
          </a:p>
          <a:p>
            <a:pPr>
              <a:defRPr/>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Data Link</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Controls access to the physical medium. Corrects for errors in received data.</a:t>
            </a:r>
          </a:p>
          <a:p>
            <a:pPr>
              <a:defRPr/>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Physical</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Transmits and receives data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acrosst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he physical medium.</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3</a:t>
            </a:fld>
            <a:endParaRPr lang="en-US" altLang="zh-CN"/>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14500"/>
            <a:ext cx="35496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600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sz="4400" dirty="0">
                <a:latin typeface="Times New Roman" panose="02020603050405020304" pitchFamily="18" charset="0"/>
                <a:ea typeface="宋体" panose="02010600030101010101" pitchFamily="2" charset="-122"/>
              </a:rPr>
              <a:t>Expression </a:t>
            </a:r>
            <a:r>
              <a:rPr lang="en-US" altLang="zh-CN" sz="4400" i="1" dirty="0" err="1">
                <a:latin typeface="Times New Roman" panose="02020603050405020304" pitchFamily="18" charset="0"/>
                <a:ea typeface="宋体" panose="02010600030101010101" pitchFamily="2" charset="-122"/>
              </a:rPr>
              <a:t>E</a:t>
            </a:r>
            <a:r>
              <a:rPr lang="en-US" altLang="zh-CN" sz="4400" i="1" baseline="-25000" dirty="0" err="1">
                <a:latin typeface="Times New Roman" panose="02020603050405020304" pitchFamily="18" charset="0"/>
                <a:ea typeface="宋体" panose="02010600030101010101" pitchFamily="2" charset="-122"/>
              </a:rPr>
              <a:t>b</a:t>
            </a:r>
            <a:r>
              <a:rPr lang="en-US" altLang="zh-CN" sz="4400" dirty="0">
                <a:latin typeface="Times New Roman" panose="02020603050405020304" pitchFamily="18" charset="0"/>
                <a:ea typeface="宋体" panose="02010600030101010101" pitchFamily="2" charset="-122"/>
              </a:rPr>
              <a:t>/</a:t>
            </a:r>
            <a:r>
              <a:rPr lang="en-US" altLang="zh-CN" sz="4400" i="1" dirty="0">
                <a:latin typeface="Times New Roman" panose="02020603050405020304" pitchFamily="18" charset="0"/>
                <a:ea typeface="宋体" panose="02010600030101010101" pitchFamily="2" charset="-122"/>
              </a:rPr>
              <a:t>N</a:t>
            </a:r>
            <a:r>
              <a:rPr lang="en-US" altLang="zh-CN" sz="4400" i="1" baseline="-25000" dirty="0">
                <a:latin typeface="Times New Roman" panose="02020603050405020304" pitchFamily="18" charset="0"/>
                <a:ea typeface="宋体" panose="02010600030101010101" pitchFamily="2" charset="-122"/>
              </a:rPr>
              <a:t>0</a:t>
            </a:r>
            <a:endParaRPr lang="en-US" sz="4400"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30</a:t>
            </a:fld>
            <a:endParaRPr lang="en-US" altLang="zh-CN"/>
          </a:p>
        </p:txBody>
      </p:sp>
      <p:sp>
        <p:nvSpPr>
          <p:cNvPr id="9" name="Rectangle 3"/>
          <p:cNvSpPr txBox="1">
            <a:spLocks noChangeArrowheads="1"/>
          </p:cNvSpPr>
          <p:nvPr/>
        </p:nvSpPr>
        <p:spPr>
          <a:xfrm>
            <a:off x="1182687" y="1552574"/>
            <a:ext cx="8756959" cy="4218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3"/>
          <p:cNvSpPr txBox="1">
            <a:spLocks noChangeArrowheads="1"/>
          </p:cNvSpPr>
          <p:nvPr/>
        </p:nvSpPr>
        <p:spPr>
          <a:xfrm>
            <a:off x="1182688" y="1552575"/>
            <a:ext cx="8756958" cy="4218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宋体" panose="02010600030101010101" pitchFamily="2" charset="-122"/>
              </a:rPr>
              <a:t>Ratio of signal energy per bit to noise power density per Hertz</a:t>
            </a:r>
          </a:p>
          <a:p>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The bit error rate for digital data is a function of </a:t>
            </a:r>
            <a:r>
              <a:rPr lang="en-US" altLang="zh-CN" i="1" dirty="0" err="1">
                <a:latin typeface="Times New Roman" panose="02020603050405020304" pitchFamily="18" charset="0"/>
                <a:ea typeface="宋体" panose="02010600030101010101" pitchFamily="2" charset="-122"/>
              </a:rPr>
              <a:t>E</a:t>
            </a:r>
            <a:r>
              <a:rPr lang="en-US" altLang="zh-CN" i="1" baseline="-25000" dirty="0" err="1">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i="1" baseline="-25000" dirty="0">
                <a:latin typeface="Times New Roman" panose="02020603050405020304" pitchFamily="18" charset="0"/>
                <a:ea typeface="宋体" panose="02010600030101010101" pitchFamily="2" charset="-122"/>
              </a:rPr>
              <a:t>0</a:t>
            </a:r>
            <a:endParaRPr lang="en-US" altLang="zh-CN" dirty="0">
              <a:latin typeface="Times New Roman" panose="02020603050405020304" pitchFamily="18" charset="0"/>
              <a:ea typeface="宋体" panose="02010600030101010101" pitchFamily="2" charset="-122"/>
            </a:endParaRPr>
          </a:p>
          <a:p>
            <a:pPr lvl="1"/>
            <a:r>
              <a:rPr lang="en-US" altLang="zh-CN" dirty="0">
                <a:latin typeface="Times New Roman" panose="02020603050405020304" pitchFamily="18" charset="0"/>
                <a:ea typeface="宋体" panose="02010600030101010101" pitchFamily="2" charset="-122"/>
              </a:rPr>
              <a:t>Given a value for </a:t>
            </a:r>
            <a:r>
              <a:rPr lang="en-US" altLang="zh-CN" i="1" dirty="0" err="1">
                <a:latin typeface="Times New Roman" panose="02020603050405020304" pitchFamily="18" charset="0"/>
                <a:ea typeface="宋体" panose="02010600030101010101" pitchFamily="2" charset="-122"/>
              </a:rPr>
              <a:t>E</a:t>
            </a:r>
            <a:r>
              <a:rPr lang="en-US" altLang="zh-CN" i="1" baseline="-25000" dirty="0" err="1">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i="1" baseline="-25000" dirty="0">
                <a:latin typeface="Times New Roman" panose="02020603050405020304" pitchFamily="18" charset="0"/>
                <a:ea typeface="宋体" panose="02010600030101010101" pitchFamily="2" charset="-122"/>
              </a:rPr>
              <a:t>0 </a:t>
            </a:r>
            <a:r>
              <a:rPr lang="en-US" altLang="zh-CN" dirty="0">
                <a:latin typeface="Times New Roman" panose="02020603050405020304" pitchFamily="18" charset="0"/>
                <a:ea typeface="宋体" panose="02010600030101010101" pitchFamily="2" charset="-122"/>
              </a:rPr>
              <a:t>to achieve a desired error rate, parameters of this formula can be selected</a:t>
            </a:r>
          </a:p>
          <a:p>
            <a:pPr lvl="1"/>
            <a:r>
              <a:rPr lang="en-US" altLang="zh-CN" dirty="0">
                <a:latin typeface="Times New Roman" panose="02020603050405020304" pitchFamily="18" charset="0"/>
                <a:ea typeface="宋体" panose="02010600030101010101" pitchFamily="2" charset="-122"/>
              </a:rPr>
              <a:t>As bit rate </a:t>
            </a:r>
            <a:r>
              <a:rPr lang="en-US" altLang="zh-CN" i="1" dirty="0">
                <a:latin typeface="Times New Roman" panose="02020603050405020304" pitchFamily="18" charset="0"/>
                <a:ea typeface="宋体" panose="02010600030101010101" pitchFamily="2" charset="-122"/>
              </a:rPr>
              <a:t>R </a:t>
            </a:r>
            <a:r>
              <a:rPr lang="en-US" altLang="zh-CN" dirty="0">
                <a:latin typeface="Times New Roman" panose="02020603050405020304" pitchFamily="18" charset="0"/>
                <a:ea typeface="宋体" panose="02010600030101010101" pitchFamily="2" charset="-122"/>
              </a:rPr>
              <a:t>increases, transmitted signal power must increase to maintain required </a:t>
            </a:r>
            <a:r>
              <a:rPr lang="en-US" altLang="zh-CN" i="1" dirty="0" err="1">
                <a:latin typeface="Times New Roman" panose="02020603050405020304" pitchFamily="18" charset="0"/>
                <a:ea typeface="宋体" panose="02010600030101010101" pitchFamily="2" charset="-122"/>
              </a:rPr>
              <a:t>E</a:t>
            </a:r>
            <a:r>
              <a:rPr lang="en-US" altLang="zh-CN" i="1" baseline="-25000" dirty="0" err="1">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i="1" baseline="-25000" dirty="0">
                <a:latin typeface="Times New Roman" panose="02020603050405020304" pitchFamily="18" charset="0"/>
                <a:ea typeface="宋体" panose="02010600030101010101" pitchFamily="2" charset="-122"/>
              </a:rPr>
              <a:t>0</a:t>
            </a:r>
          </a:p>
        </p:txBody>
      </p:sp>
      <p:graphicFrame>
        <p:nvGraphicFramePr>
          <p:cNvPr id="8" name="Object 4"/>
          <p:cNvGraphicFramePr>
            <a:graphicFrameLocks noChangeAspect="1"/>
          </p:cNvGraphicFramePr>
          <p:nvPr>
            <p:extLst>
              <p:ext uri="{D42A27DB-BD31-4B8C-83A1-F6EECF244321}">
                <p14:modId xmlns:p14="http://schemas.microsoft.com/office/powerpoint/2010/main" val="1055900004"/>
              </p:ext>
            </p:extLst>
          </p:nvPr>
        </p:nvGraphicFramePr>
        <p:xfrm>
          <a:off x="3387436" y="2359025"/>
          <a:ext cx="2865438" cy="1069975"/>
        </p:xfrm>
        <a:graphic>
          <a:graphicData uri="http://schemas.openxmlformats.org/presentationml/2006/ole">
            <mc:AlternateContent xmlns:mc="http://schemas.openxmlformats.org/markup-compatibility/2006">
              <mc:Choice xmlns:v="urn:schemas-microsoft-com:vml" Requires="v">
                <p:oleObj spid="_x0000_s8269" name="Equation" r:id="rId3" imgW="1155700" imgH="431800" progId="Equation.3">
                  <p:embed/>
                </p:oleObj>
              </mc:Choice>
              <mc:Fallback>
                <p:oleObj name="Equation" r:id="rId3" imgW="1155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436" y="2359025"/>
                        <a:ext cx="2865438"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864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TCP/IP reference model</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4</a:t>
            </a:fld>
            <a:endParaRPr lang="en-US" altLang="zh-CN"/>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7837" y="1138238"/>
            <a:ext cx="6156325"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1136577" y="4191000"/>
            <a:ext cx="9918844" cy="2286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Application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This is the process that is ultimately producing and consuming data.</a:t>
            </a:r>
          </a:p>
          <a:p>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Transport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Packetizes the data, sequences the data, and handles connection-oriented or connectionless delivery.</a:t>
            </a:r>
          </a:p>
          <a:p>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Internet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Routes the data across the network.</a:t>
            </a:r>
          </a:p>
          <a:p>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Link</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Controls access to the physical medium. Corrects for errors in received data. Transmits and receives data across the physical medium.</a:t>
            </a:r>
          </a:p>
        </p:txBody>
      </p:sp>
    </p:spTree>
    <p:extLst>
      <p:ext uri="{BB962C8B-B14F-4D97-AF65-F5344CB8AC3E}">
        <p14:creationId xmlns:p14="http://schemas.microsoft.com/office/powerpoint/2010/main" val="22377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Mapping IEEE802 to OSI</a:t>
            </a:r>
            <a:endParaRPr lang="en-US" dirty="0"/>
          </a:p>
        </p:txBody>
      </p:sp>
      <p:sp>
        <p:nvSpPr>
          <p:cNvPr id="4" name="Rectangle 1027"/>
          <p:cNvSpPr txBox="1">
            <a:spLocks noChangeArrowheads="1"/>
          </p:cNvSpPr>
          <p:nvPr/>
        </p:nvSpPr>
        <p:spPr>
          <a:xfrm>
            <a:off x="1034406" y="1371600"/>
            <a:ext cx="10432663"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5</a:t>
            </a:fld>
            <a:endParaRPr lang="en-US" altLang="zh-CN"/>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672" y="1567440"/>
            <a:ext cx="6629400"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6719455" y="1524654"/>
            <a:ext cx="4964545" cy="4723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Char char="l"/>
            </a:pP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IEEE 802 is a family of standards for personal, local , and metropolitan area networks.</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799" y="4665306"/>
            <a:ext cx="6005945" cy="127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70344" y="4853051"/>
            <a:ext cx="8153400" cy="40941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à"/>
              <a:defRPr/>
            </a:pP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PHY and MAC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are defined </a:t>
            </a:r>
          </a:p>
          <a:p>
            <a:pPr marL="0" indent="0">
              <a:buNone/>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for each different IEEE standard.</a:t>
            </a:r>
          </a:p>
        </p:txBody>
      </p:sp>
    </p:spTree>
    <p:extLst>
      <p:ext uri="{BB962C8B-B14F-4D97-AF65-F5344CB8AC3E}">
        <p14:creationId xmlns:p14="http://schemas.microsoft.com/office/powerpoint/2010/main" val="115753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Layered model for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IoT</a:t>
            </a:r>
            <a:endParaRPr lang="en-US" dirty="0"/>
          </a:p>
        </p:txBody>
      </p:sp>
      <p:sp>
        <p:nvSpPr>
          <p:cNvPr id="4" name="Rectangle 3"/>
          <p:cNvSpPr txBox="1">
            <a:spLocks noChangeArrowheads="1"/>
          </p:cNvSpPr>
          <p:nvPr/>
        </p:nvSpPr>
        <p:spPr>
          <a:xfrm>
            <a:off x="1182688" y="1552575"/>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6</a:t>
            </a:fld>
            <a:endParaRPr lang="en-US" altLang="zh-CN" dirty="0"/>
          </a:p>
        </p:txBody>
      </p:sp>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910" y="1552575"/>
            <a:ext cx="3810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5068888" y="1524654"/>
            <a:ext cx="6827838" cy="47237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Perception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layer is the layer where information is gathered. This layer handles any sensor that is attached to the wireless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IoT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links.</a:t>
            </a:r>
          </a:p>
          <a:p>
            <a:pPr marL="0" indent="0">
              <a:buFont typeface="Wingdings" panose="05000000000000000000" pitchFamily="2" charset="2"/>
              <a:buNone/>
              <a:defRPr/>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Network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layer handles all transportation of data. The operation of the wireless links between sensors and network coordinators are encapsulated here. Routing between the network nodes is encapsulated here. Funneling information to a gateway and sending that information to remote servers is encapsulated here.</a:t>
            </a:r>
          </a:p>
          <a:p>
            <a:pPr>
              <a:defRPr/>
            </a:pP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2"/>
          <p:cNvSpPr>
            <a:spLocks noChangeArrowheads="1"/>
          </p:cNvSpPr>
          <p:nvPr/>
        </p:nvSpPr>
        <p:spPr bwMode="auto">
          <a:xfrm>
            <a:off x="223837" y="4572000"/>
            <a:ext cx="473609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
                <a:schemeClr val="tx2"/>
              </a:buClr>
              <a:buSzPct val="80000"/>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Application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layer represents the desired application. This layer handles the user interface and decisions made at the top of the stack. </a:t>
            </a:r>
            <a:endParaRPr lang="zh-TW" altLang="en-US" sz="2400" dirty="0">
              <a:ea typeface="宋体" panose="02010600030101010101" pitchFamily="2" charset="-122"/>
              <a:cs typeface="Times New Roman" panose="02020603050405020304" pitchFamily="18" charset="0"/>
            </a:endParaRPr>
          </a:p>
        </p:txBody>
      </p:sp>
      <p:sp>
        <p:nvSpPr>
          <p:cNvPr id="8" name="Oval 7"/>
          <p:cNvSpPr/>
          <p:nvPr/>
        </p:nvSpPr>
        <p:spPr>
          <a:xfrm>
            <a:off x="1707994" y="3079623"/>
            <a:ext cx="1767776" cy="853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Straight Arrow Connector 9"/>
          <p:cNvCxnSpPr/>
          <p:nvPr/>
        </p:nvCxnSpPr>
        <p:spPr>
          <a:xfrm flipH="1" flipV="1">
            <a:off x="3316224" y="3886527"/>
            <a:ext cx="2340864" cy="20144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773806" y="5879068"/>
            <a:ext cx="2772785" cy="646331"/>
          </a:xfrm>
          <a:prstGeom prst="rect">
            <a:avLst/>
          </a:prstGeom>
          <a:noFill/>
        </p:spPr>
        <p:txBody>
          <a:bodyPr wrap="square" rtlCol="0">
            <a:spAutoFit/>
          </a:bodyPr>
          <a:lstStyle/>
          <a:p>
            <a:r>
              <a:rPr lang="en-US" altLang="zh-TW" dirty="0"/>
              <a:t>Our focus in this course:  </a:t>
            </a:r>
          </a:p>
          <a:p>
            <a:r>
              <a:rPr lang="en-US" altLang="zh-TW" dirty="0"/>
              <a:t>PHY and MAC layers</a:t>
            </a:r>
            <a:endParaRPr lang="zh-TW" altLang="en-US" dirty="0"/>
          </a:p>
        </p:txBody>
      </p:sp>
    </p:spTree>
    <p:extLst>
      <p:ext uri="{BB962C8B-B14F-4D97-AF65-F5344CB8AC3E}">
        <p14:creationId xmlns:p14="http://schemas.microsoft.com/office/powerpoint/2010/main" val="201518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3888" y="1709738"/>
            <a:ext cx="11868954" cy="28527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600" b="1" dirty="0">
                <a:solidFill>
                  <a:srgbClr val="0070C0"/>
                </a:solidFill>
                <a:ea typeface="新細明體" panose="02020500000000000000" pitchFamily="18" charset="-120"/>
              </a:rPr>
              <a:t>Physical Medium:</a:t>
            </a:r>
            <a:br>
              <a:rPr lang="en-US" altLang="zh-TW" sz="6600" b="1" dirty="0">
                <a:solidFill>
                  <a:srgbClr val="0070C0"/>
                </a:solidFill>
                <a:ea typeface="新細明體" panose="02020500000000000000" pitchFamily="18" charset="-120"/>
              </a:rPr>
            </a:br>
            <a:r>
              <a:rPr lang="en-US" altLang="zh-TW" sz="6600" b="1" dirty="0">
                <a:solidFill>
                  <a:srgbClr val="0070C0"/>
                </a:solidFill>
                <a:ea typeface="新細明體" panose="02020500000000000000" pitchFamily="18" charset="-120"/>
              </a:rPr>
              <a:t>Propagation Channels</a:t>
            </a:r>
            <a:endParaRPr lang="zh-TW" altLang="en-US" sz="6600" b="1" dirty="0">
              <a:solidFill>
                <a:srgbClr val="0070C0"/>
              </a:solidFill>
              <a:ea typeface="新細明體" panose="02020500000000000000" pitchFamily="18" charset="-120"/>
            </a:endParaRPr>
          </a:p>
        </p:txBody>
      </p:sp>
    </p:spTree>
    <p:extLst>
      <p:ext uri="{BB962C8B-B14F-4D97-AF65-F5344CB8AC3E}">
        <p14:creationId xmlns:p14="http://schemas.microsoft.com/office/powerpoint/2010/main" val="312422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Propagation Channels</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8</a:t>
            </a:fld>
            <a:endParaRPr lang="en-US" altLang="zh-CN"/>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181" y="1488931"/>
            <a:ext cx="7665079" cy="2542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3220" y="4280757"/>
            <a:ext cx="64770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297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Wireless Transmission Impairments</a:t>
            </a:r>
            <a:endParaRPr lang="en-US" dirty="0"/>
          </a:p>
        </p:txBody>
      </p:sp>
      <p:sp>
        <p:nvSpPr>
          <p:cNvPr id="3" name="Slide Number Placeholder 2"/>
          <p:cNvSpPr>
            <a:spLocks noGrp="1"/>
          </p:cNvSpPr>
          <p:nvPr>
            <p:ph type="sldNum" sz="quarter" idx="12"/>
          </p:nvPr>
        </p:nvSpPr>
        <p:spPr/>
        <p:txBody>
          <a:bodyPr/>
          <a:lstStyle/>
          <a:p>
            <a:pPr>
              <a:defRPr/>
            </a:pPr>
            <a:fld id="{4D3F2BD7-D95D-4179-8134-8C15893250AA}" type="slidenum">
              <a:rPr lang="zh-CN" altLang="en-US" smtClean="0"/>
              <a:pPr>
                <a:defRPr/>
              </a:pPr>
              <a:t>9</a:t>
            </a:fld>
            <a:endParaRPr lang="en-US" altLang="zh-CN"/>
          </a:p>
        </p:txBody>
      </p:sp>
      <p:sp>
        <p:nvSpPr>
          <p:cNvPr id="5" name="Rectangle 1027"/>
          <p:cNvSpPr txBox="1">
            <a:spLocks noChangeArrowheads="1"/>
          </p:cNvSpPr>
          <p:nvPr/>
        </p:nvSpPr>
        <p:spPr>
          <a:xfrm>
            <a:off x="1371600" y="1524654"/>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宋体" panose="02010600030101010101" pitchFamily="2" charset="-122"/>
              </a:rPr>
              <a:t>Attenuation and attenuation distortion</a:t>
            </a:r>
          </a:p>
          <a:p>
            <a:r>
              <a:rPr lang="en-US" altLang="zh-CN" dirty="0">
                <a:latin typeface="Times New Roman" panose="02020603050405020304" pitchFamily="18" charset="0"/>
                <a:ea typeface="宋体" panose="02010600030101010101" pitchFamily="2" charset="-122"/>
              </a:rPr>
              <a:t>Free space loss</a:t>
            </a:r>
          </a:p>
          <a:p>
            <a:r>
              <a:rPr lang="en-US" altLang="zh-CN" dirty="0">
                <a:latin typeface="Times New Roman" panose="02020603050405020304" pitchFamily="18" charset="0"/>
                <a:ea typeface="宋体" panose="02010600030101010101" pitchFamily="2" charset="-122"/>
              </a:rPr>
              <a:t>Noise</a:t>
            </a:r>
          </a:p>
          <a:p>
            <a:r>
              <a:rPr lang="en-US" altLang="zh-CN" dirty="0">
                <a:latin typeface="Times New Roman" panose="02020603050405020304" pitchFamily="18" charset="0"/>
                <a:ea typeface="宋体" panose="02010600030101010101" pitchFamily="2" charset="-122"/>
              </a:rPr>
              <a:t>Atmospheric absorption</a:t>
            </a:r>
          </a:p>
          <a:p>
            <a:r>
              <a:rPr lang="en-US" altLang="zh-CN" dirty="0">
                <a:latin typeface="Times New Roman" panose="02020603050405020304" pitchFamily="18" charset="0"/>
                <a:ea typeface="宋体" panose="02010600030101010101" pitchFamily="2" charset="-122"/>
              </a:rPr>
              <a:t>Shadowing</a:t>
            </a:r>
          </a:p>
          <a:p>
            <a:r>
              <a:rPr lang="en-US" altLang="zh-CN" dirty="0">
                <a:latin typeface="Times New Roman" panose="02020603050405020304" pitchFamily="18" charset="0"/>
                <a:ea typeface="宋体" panose="02010600030101010101" pitchFamily="2" charset="-122"/>
              </a:rPr>
              <a:t>Multipath</a:t>
            </a:r>
          </a:p>
          <a:p>
            <a:r>
              <a:rPr lang="en-US" altLang="zh-CN" dirty="0">
                <a:latin typeface="Times New Roman" panose="02020603050405020304" pitchFamily="18" charset="0"/>
                <a:ea typeface="宋体" panose="02010600030101010101" pitchFamily="2" charset="-122"/>
              </a:rPr>
              <a:t>Refraction</a:t>
            </a:r>
          </a:p>
          <a:p>
            <a:r>
              <a:rPr lang="en-US" altLang="zh-CN" dirty="0">
                <a:latin typeface="Times New Roman" panose="02020603050405020304" pitchFamily="18" charset="0"/>
                <a:ea typeface="宋体" panose="02010600030101010101" pitchFamily="2" charset="-122"/>
              </a:rPr>
              <a:t>Thermal noise</a:t>
            </a:r>
          </a:p>
        </p:txBody>
      </p:sp>
    </p:spTree>
    <p:extLst>
      <p:ext uri="{BB962C8B-B14F-4D97-AF65-F5344CB8AC3E}">
        <p14:creationId xmlns:p14="http://schemas.microsoft.com/office/powerpoint/2010/main" val="2241998456"/>
      </p:ext>
    </p:extLst>
  </p:cSld>
  <p:clrMapOvr>
    <a:masterClrMapping/>
  </p:clrMapOvr>
</p:sld>
</file>

<file path=ppt/theme/theme1.xml><?xml version="1.0" encoding="utf-8"?>
<a:theme xmlns:a="http://schemas.openxmlformats.org/drawingml/2006/main" name="Cover and End Slide Master">
  <a:themeElements>
    <a:clrScheme name="ALLPPT-COLOR-A36">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6">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4129</TotalTime>
  <Words>1779</Words>
  <Application>Microsoft Office PowerPoint</Application>
  <PresentationFormat>Widescreen</PresentationFormat>
  <Paragraphs>232</Paragraphs>
  <Slides>30</Slides>
  <Notes>8</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30</vt:i4>
      </vt:variant>
    </vt:vector>
  </HeadingPairs>
  <TitlesOfParts>
    <vt:vector size="45" baseType="lpstr">
      <vt:lpstr>Arial Unicode MS</vt:lpstr>
      <vt:lpstr>新細明體</vt:lpstr>
      <vt:lpstr>宋体</vt:lpstr>
      <vt:lpstr>Arial</vt:lpstr>
      <vt:lpstr>Calibri</vt:lpstr>
      <vt:lpstr>Cambria Math</vt:lpstr>
      <vt:lpstr>Symbol</vt:lpstr>
      <vt:lpstr>Tahoma</vt:lpstr>
      <vt:lpstr>Times New Roman</vt:lpstr>
      <vt:lpstr>Wingdings</vt:lpstr>
      <vt:lpstr>Cover and End Slide Master</vt:lpstr>
      <vt:lpstr>Contents Slide Master</vt:lpstr>
      <vt:lpstr>Section Break Slide Master</vt:lpstr>
      <vt:lpstr>方程式</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bng</cp:lastModifiedBy>
  <cp:revision>202</cp:revision>
  <dcterms:created xsi:type="dcterms:W3CDTF">2019-01-14T06:35:35Z</dcterms:created>
  <dcterms:modified xsi:type="dcterms:W3CDTF">2024-01-15T04:59:23Z</dcterms:modified>
</cp:coreProperties>
</file>