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sldIdLst>
    <p:sldId id="262" r:id="rId2"/>
    <p:sldId id="678" r:id="rId3"/>
    <p:sldId id="523" r:id="rId4"/>
    <p:sldId id="684" r:id="rId5"/>
    <p:sldId id="697" r:id="rId6"/>
    <p:sldId id="700" r:id="rId7"/>
    <p:sldId id="693" r:id="rId8"/>
    <p:sldId id="698" r:id="rId9"/>
    <p:sldId id="695" r:id="rId10"/>
    <p:sldId id="696" r:id="rId11"/>
    <p:sldId id="699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A9AB8F-B78B-46B8-98D6-8227972208B9}">
          <p14:sldIdLst>
            <p14:sldId id="262"/>
            <p14:sldId id="678"/>
            <p14:sldId id="523"/>
          </p14:sldIdLst>
        </p14:section>
        <p14:section name="원부원료 투입 관리 프로세스" id="{FF854AC7-9CCB-49C0-B6A7-788680F5075B}">
          <p14:sldIdLst>
            <p14:sldId id="684"/>
          </p14:sldIdLst>
        </p14:section>
        <p14:section name="공정운영관리" id="{8C3DA055-D239-415B-8FAD-9111130AD618}">
          <p14:sldIdLst>
            <p14:sldId id="697"/>
          </p14:sldIdLst>
        </p14:section>
        <p14:section name="촉매관리" id="{9CE4E29B-E0BE-4A48-8565-C9896B49AFC4}">
          <p14:sldIdLst>
            <p14:sldId id="700"/>
            <p14:sldId id="693"/>
          </p14:sldIdLst>
        </p14:section>
        <p14:section name="품질관리" id="{7845F0A2-297E-4294-BA0E-6DA2F2B48D9E}">
          <p14:sldIdLst>
            <p14:sldId id="698"/>
            <p14:sldId id="695"/>
            <p14:sldId id="696"/>
          </p14:sldIdLst>
        </p14:section>
        <p14:section name="외주임가공관리" id="{5EE059F9-6010-4B42-B399-7073683478D8}">
          <p14:sldIdLst>
            <p14:sldId id="699"/>
          </p14:sldIdLst>
        </p14:section>
        <p14:section name="일지관리" id="{68C9212F-CDFF-4BF9-A946-2207456F803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BFF"/>
    <a:srgbClr val="00CED1"/>
    <a:srgbClr val="FF8C00"/>
    <a:srgbClr val="E6E6E6"/>
    <a:srgbClr val="F90018"/>
    <a:srgbClr val="FF6407"/>
    <a:srgbClr val="F1F2F7"/>
    <a:srgbClr val="ED6C05"/>
    <a:srgbClr val="FF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2346" autoAdjust="0"/>
  </p:normalViewPr>
  <p:slideViewPr>
    <p:cSldViewPr>
      <p:cViewPr>
        <p:scale>
          <a:sx n="130" d="100"/>
          <a:sy n="130" d="100"/>
        </p:scale>
        <p:origin x="816" y="-228"/>
      </p:cViewPr>
      <p:guideLst>
        <p:guide orient="horz" pos="845"/>
        <p:guide pos="308"/>
        <p:guide pos="424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C4DC-B6AD-4636-871E-630B432DDBD2}" type="datetimeFigureOut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F660-E3A2-40F3-8B0F-02102435DB1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6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93914"/>
            <a:ext cx="293914" cy="6313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7381" y="116723"/>
            <a:ext cx="1367682" cy="689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5500"/>
              </a:lnSpc>
            </a:pPr>
            <a:r>
              <a:rPr lang="en-US" altLang="ko-KR" sz="2200" b="1" dirty="0">
                <a:solidFill>
                  <a:prstClr val="white">
                    <a:lumMod val="6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200" b="1" dirty="0">
              <a:solidFill>
                <a:prstClr val="white">
                  <a:lumMod val="6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2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_사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cxnSp>
        <p:nvCxnSpPr>
          <p:cNvPr id="26" name="직선 연결선 25"/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60910" y="761091"/>
            <a:ext cx="648000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기    능</a:t>
            </a: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6825536" y="761091"/>
            <a:ext cx="284400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 설명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2110253-815B-4B4F-B5EB-3AEFA27266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pic>
        <p:nvPicPr>
          <p:cNvPr id="21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864F140-D50C-4135-91E0-21A228560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ED2BEFB1-4B40-43EE-830E-3361BF8C0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  <p:sp>
        <p:nvSpPr>
          <p:cNvPr id="29" name="제목 2">
            <a:extLst>
              <a:ext uri="{FF2B5EF4-FFF2-40B4-BE49-F238E27FC236}">
                <a16:creationId xmlns:a16="http://schemas.microsoft.com/office/drawing/2014/main" id="{0E2A4D8C-94B7-4903-9689-174421D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9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 기   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3613B4-0109-442C-9FBD-8A7040B0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32D7C6-3BCB-4815-AD36-7BAD86FB89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685D2C5E-D0E9-409C-B26A-CAA2ABA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447F6B1F-EAF0-4B2D-BE6A-00CDA82F2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72FF2B21-4E73-4552-BDD5-4B6002A5A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세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로  세  스  흐 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4D104B5-BD92-4053-A468-48DEA3798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7DC479-0883-471A-B88D-590B758CE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B62190B0-AC93-4184-93B5-79917C31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DF64FE23-2FCE-4E75-9B86-B201724F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A7629BD8-112D-4345-A13E-DF6FC8B7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A2E89B-C77D-4485-BBE9-3D8192D6D1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37574B-3206-46FF-8C15-B777C62871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2">
            <a:extLst>
              <a:ext uri="{FF2B5EF4-FFF2-40B4-BE49-F238E27FC236}">
                <a16:creationId xmlns:a16="http://schemas.microsoft.com/office/drawing/2014/main" id="{D3312E15-7603-42BD-8676-F01C3C08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27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CC3EFFEF-00FC-421A-9A2A-F27DDC1D6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2DF34597-9A8A-4D1F-96B0-A2D96F957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714" r:id="rId3"/>
    <p:sldLayoutId id="2147483704" r:id="rId4"/>
    <p:sldLayoutId id="2147483717" r:id="rId5"/>
    <p:sldLayoutId id="214748371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41932F74-133E-4E4D-97AD-E1116040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906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BE6973E6-5C5F-4829-8A44-22E5B1BEF171}"/>
              </a:ext>
            </a:extLst>
          </p:cNvPr>
          <p:cNvSpPr txBox="1">
            <a:spLocks/>
          </p:cNvSpPr>
          <p:nvPr/>
        </p:nvSpPr>
        <p:spPr>
          <a:xfrm>
            <a:off x="1169789" y="2996952"/>
            <a:ext cx="8172771" cy="16366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IBM Plex Sans" panose="020B0503050000000000" pitchFamily="34" charset="0"/>
                <a:ea typeface="IBM Plex Sans" panose="020B0503050000000000" pitchFamily="34" charset="0"/>
                <a:cs typeface="Arial" charset="0"/>
              </a:defRPr>
            </a:lvl1pPr>
          </a:lstStyle>
          <a:p>
            <a:pPr algn="ctr"/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ko-KR" altLang="en-US" sz="3200" dirty="0" err="1">
                <a:latin typeface="Tahoma" panose="020B0604030504040204" pitchFamily="34" charset="0"/>
                <a:cs typeface="Times New Roman" panose="02020603050405020304" pitchFamily="18" charset="0"/>
              </a:rPr>
              <a:t>케미칼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MES 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사용자 매뉴얼</a:t>
            </a:r>
            <a:br>
              <a:rPr lang="en-US" sz="3600" dirty="0">
                <a:latin typeface="+mn-ea"/>
                <a:ea typeface="+mn-ea"/>
                <a:cs typeface="IBM Plex Sans" charset="0"/>
              </a:rPr>
            </a:br>
            <a:endParaRPr lang="en-US" sz="2400" b="0" dirty="0">
              <a:latin typeface="+mn-ea"/>
              <a:ea typeface="+mn-ea"/>
              <a:cs typeface="IBM Plex Sans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B7CD46A-B631-4DAB-B7D5-FB7F674C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3622674"/>
            <a:ext cx="7429500" cy="71438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</a:pPr>
            <a:endParaRPr lang="ko-KR" altLang="en-US" sz="1200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3">
            <a:extLst>
              <a:ext uri="{FF2B5EF4-FFF2-40B4-BE49-F238E27FC236}">
                <a16:creationId xmlns:a16="http://schemas.microsoft.com/office/drawing/2014/main" id="{7A20A531-DD2E-4148-8719-D0EC4B017017}"/>
              </a:ext>
            </a:extLst>
          </p:cNvPr>
          <p:cNvSpPr txBox="1">
            <a:spLocks/>
          </p:cNvSpPr>
          <p:nvPr/>
        </p:nvSpPr>
        <p:spPr>
          <a:xfrm>
            <a:off x="249237" y="3789040"/>
            <a:ext cx="99060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Tahoma" panose="020B0604030504040204" pitchFamily="34" charset="0"/>
                <a:cs typeface="Times New Roman" panose="02020603050405020304" pitchFamily="18" charset="0"/>
              </a:rPr>
              <a:t>공정운영 </a:t>
            </a:r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1C84921-6477-46B3-97D7-C1D0EA29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260648"/>
            <a:ext cx="877415" cy="288000"/>
          </a:xfrm>
          <a:prstGeom prst="rect">
            <a:avLst/>
          </a:prstGeom>
        </p:spPr>
      </p:pic>
      <p:pic>
        <p:nvPicPr>
          <p:cNvPr id="24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CCA837D-933A-4856-BCF3-D54309B7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638" y="6448744"/>
            <a:ext cx="677408" cy="244657"/>
          </a:xfrm>
          <a:prstGeom prst="rect">
            <a:avLst/>
          </a:prstGeom>
          <a:noFill/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C5F1B93A-8FC1-43EB-97A5-2A9B8172C6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171"/>
          <a:stretch/>
        </p:blipFill>
        <p:spPr>
          <a:xfrm>
            <a:off x="9127819" y="6482300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21CD16-5EAF-45E3-ACC7-CD9C72C3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70114"/>
            <a:ext cx="6408712" cy="282298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345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품질관리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품질결과현황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각 공장 별 품질결과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품질결과 현황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393160" y="213285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07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임가공 현황 모니터링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6" name="Group 109">
            <a:extLst>
              <a:ext uri="{FF2B5EF4-FFF2-40B4-BE49-F238E27FC236}">
                <a16:creationId xmlns:a16="http://schemas.microsoft.com/office/drawing/2014/main" id="{7BB5BCE4-3BD1-48A7-97D8-E2993F27B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27500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27" name="AutoShape 28">
            <a:extLst>
              <a:ext uri="{FF2B5EF4-FFF2-40B4-BE49-F238E27FC236}">
                <a16:creationId xmlns:a16="http://schemas.microsoft.com/office/drawing/2014/main" id="{374DF196-039D-48E9-9A3E-8A5358B4AB5E}"/>
              </a:ext>
            </a:extLst>
          </p:cNvPr>
          <p:cNvCxnSpPr>
            <a:cxnSpLocks noChangeShapeType="1"/>
            <a:stCxn id="36" idx="3"/>
            <a:endCxn id="38" idx="1"/>
          </p:cNvCxnSpPr>
          <p:nvPr/>
        </p:nvCxnSpPr>
        <p:spPr bwMode="gray">
          <a:xfrm>
            <a:off x="2506089" y="2691243"/>
            <a:ext cx="567584" cy="1117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4E83ABE-1238-4B2E-809C-976F421BB3A0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1254800" y="2691243"/>
            <a:ext cx="315289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A6EC06A5-C3CF-451F-93CC-A0561D1BC295}"/>
              </a:ext>
            </a:extLst>
          </p:cNvPr>
          <p:cNvSpPr/>
          <p:nvPr/>
        </p:nvSpPr>
        <p:spPr>
          <a:xfrm>
            <a:off x="668524" y="2593076"/>
            <a:ext cx="586276" cy="19633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2B4464-0F6B-4AAD-A5C9-D04C392759F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827188" y="2977443"/>
            <a:ext cx="0" cy="3201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239BA1-3C18-42FE-8CD5-AE6561C20CE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5330258" y="2672710"/>
            <a:ext cx="484167" cy="1027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10B75A-2B11-4775-AAD3-1210F69D0871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6750425" y="2672710"/>
            <a:ext cx="634523" cy="337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027E19-A6DE-4F95-81CD-33658DD02496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7852948" y="2962287"/>
            <a:ext cx="0" cy="321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8D1D15F7-2E25-4660-9DD5-BC086AFA8143}"/>
              </a:ext>
            </a:extLst>
          </p:cNvPr>
          <p:cNvSpPr/>
          <p:nvPr/>
        </p:nvSpPr>
        <p:spPr>
          <a:xfrm>
            <a:off x="5956005" y="4576111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수불현황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B4400A-1898-4A34-BED1-8F54D01129BE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4009673" y="2682985"/>
            <a:ext cx="384585" cy="937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8">
            <a:extLst>
              <a:ext uri="{FF2B5EF4-FFF2-40B4-BE49-F238E27FC236}">
                <a16:creationId xmlns:a16="http://schemas.microsoft.com/office/drawing/2014/main" id="{3BB20D64-C9BA-4352-AB2E-03FFC91E9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89" y="2405043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 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 송신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C9B4B302-CAA0-49D8-91AE-A48F204C2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89" y="2223397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DB9BD08E-E06D-46E3-BC3D-1C18EA54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673" y="240616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 수신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329C92D3-79D9-4743-A884-93B9A549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673" y="222451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904940D-7155-4B58-ACD8-ADFCBF9E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58" y="2396785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</a:t>
            </a: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C15FE682-5345-4D44-93B1-285C15F2D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58" y="2215139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14B41AD-D920-4509-9C94-59A2887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425" y="238651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임가공품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생산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D0FC62BF-5D11-4BD8-81C8-29F17B4A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425" y="220486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OFF-LINE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A29675F4-9003-4C38-ADBD-71B1B0589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2389887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 원료 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제품입고 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2E7BF981-B8C1-44AE-A42A-EF1403FB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2208241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42045F2F-A57B-4CA3-80AD-8248A73B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188" y="347826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MES.2.1.4.01.001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  수신</a:t>
            </a: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6716250C-12E2-4A21-82CE-01365241C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188" y="329757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DCE72122-3042-435B-9619-5F465EC6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346488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MES.2.1.4.01.002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 원료 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제품입고 수신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C5006B38-6AEC-41D8-9629-0CA838FB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328419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9BC2E3-6F38-451F-9E72-C4D5A668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45" y="5031079"/>
            <a:ext cx="117942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출고 정보</a:t>
            </a:r>
            <a:endParaRPr lang="en-US" altLang="ko-KR" sz="800" b="0" kern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원료 투입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원료 입고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출하실적</a:t>
            </a:r>
          </a:p>
        </p:txBody>
      </p:sp>
      <p:cxnSp>
        <p:nvCxnSpPr>
          <p:cNvPr id="64" name="AutoShape 28">
            <a:extLst>
              <a:ext uri="{FF2B5EF4-FFF2-40B4-BE49-F238E27FC236}">
                <a16:creationId xmlns:a16="http://schemas.microsoft.com/office/drawing/2014/main" id="{940473E0-8C0E-4D95-998B-A709297A1F38}"/>
              </a:ext>
            </a:extLst>
          </p:cNvPr>
          <p:cNvCxnSpPr>
            <a:cxnSpLocks noChangeShapeType="1"/>
            <a:stCxn id="46" idx="2"/>
            <a:endCxn id="34" idx="1"/>
          </p:cNvCxnSpPr>
          <p:nvPr/>
        </p:nvCxnSpPr>
        <p:spPr bwMode="gray">
          <a:xfrm rot="16200000" flipH="1">
            <a:off x="4991738" y="3886113"/>
            <a:ext cx="799716" cy="1128817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AutoShape 28">
            <a:extLst>
              <a:ext uri="{FF2B5EF4-FFF2-40B4-BE49-F238E27FC236}">
                <a16:creationId xmlns:a16="http://schemas.microsoft.com/office/drawing/2014/main" id="{3502A4F5-6924-44CB-977D-61F2306025EA}"/>
              </a:ext>
            </a:extLst>
          </p:cNvPr>
          <p:cNvCxnSpPr>
            <a:cxnSpLocks noChangeShapeType="1"/>
            <a:stCxn id="48" idx="2"/>
            <a:endCxn id="34" idx="3"/>
          </p:cNvCxnSpPr>
          <p:nvPr/>
        </p:nvCxnSpPr>
        <p:spPr bwMode="gray">
          <a:xfrm rot="5400000">
            <a:off x="6938139" y="3935571"/>
            <a:ext cx="813096" cy="1016523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F9CE-3A99-4D79-A5C9-785DAF68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생산 준비</a:t>
            </a:r>
          </a:p>
        </p:txBody>
      </p:sp>
      <p:sp>
        <p:nvSpPr>
          <p:cNvPr id="3" name="Rectangle 158">
            <a:extLst>
              <a:ext uri="{FF2B5EF4-FFF2-40B4-BE49-F238E27FC236}">
                <a16:creationId xmlns:a16="http://schemas.microsoft.com/office/drawing/2014/main" id="{12ED50CA-15D9-48BE-B31D-F67B6D34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62068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759">
            <a:extLst>
              <a:ext uri="{FF2B5EF4-FFF2-40B4-BE49-F238E27FC236}">
                <a16:creationId xmlns:a16="http://schemas.microsoft.com/office/drawing/2014/main" id="{4A46F834-8F56-4CDC-B515-A93D29D9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79097"/>
              </p:ext>
            </p:extLst>
          </p:nvPr>
        </p:nvGraphicFramePr>
        <p:xfrm>
          <a:off x="390618" y="1093150"/>
          <a:ext cx="9126243" cy="5072154"/>
        </p:xfrm>
        <a:graphic>
          <a:graphicData uri="http://schemas.openxmlformats.org/drawingml/2006/table">
            <a:tbl>
              <a:tblPr/>
              <a:tblGrid>
                <a:gridCol w="133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검토자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2022.03.115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이창영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8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48544" y="2114745"/>
            <a:ext cx="3852156" cy="535021"/>
          </a:xfrm>
          <a:prstGeom prst="rect">
            <a:avLst/>
          </a:prstGeom>
          <a:solidFill>
            <a:srgbClr val="F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79004" y="1743132"/>
            <a:ext cx="340468" cy="1206228"/>
            <a:chOff x="4922195" y="1789890"/>
            <a:chExt cx="340468" cy="269861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922195" y="3154034"/>
              <a:ext cx="330741" cy="0"/>
            </a:xfrm>
            <a:prstGeom prst="line">
              <a:avLst/>
            </a:prstGeom>
            <a:ln w="38100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262663" y="1789890"/>
              <a:ext cx="0" cy="2698613"/>
            </a:xfrm>
            <a:prstGeom prst="line">
              <a:avLst/>
            </a:prstGeom>
            <a:ln w="28575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126471" y="94958"/>
            <a:ext cx="2381742" cy="6486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원료투입관리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불출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투입관리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제품소포장관리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Re-Melting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제품제투입관리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공정운영관리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메탄올 정제공정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공정모니터링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최정 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Grade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라인별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EG Balance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DEG Balance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Compressor 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정색제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투입관리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예측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부잔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발생량관리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 수명관리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(CHDM)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 재고관리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(CHDM)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 재고관리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수지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품질관리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부적합현황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품질결과현황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외주임가공관리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임가공 출고관리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임가공 재고관리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일지관리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교대작업일지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온실가스 배출량관리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온실가스 배출량산정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다후니오일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재고관리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568" y="980728"/>
            <a:ext cx="2268570" cy="556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생산계획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생산준비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공정운영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생산입고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생산실적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6. Report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7. KPI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8. Dashboard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기준정보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10.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시스템관리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236D0AF-751A-45C9-8888-1445E79E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01" y="0"/>
            <a:ext cx="2299499" cy="15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원부원료 투입관리</a:t>
            </a:r>
            <a:r>
              <a:rPr lang="en-US" altLang="ko-KR" sz="1400" b="1" dirty="0"/>
              <a:t>(CHDM)]</a:t>
            </a:r>
            <a:endParaRPr lang="ko-KR" altLang="en-US" sz="1400" b="1" dirty="0"/>
          </a:p>
        </p:txBody>
      </p:sp>
      <p:graphicFrame>
        <p:nvGraphicFramePr>
          <p:cNvPr id="31" name="Group 109">
            <a:extLst>
              <a:ext uri="{FF2B5EF4-FFF2-40B4-BE49-F238E27FC236}">
                <a16:creationId xmlns:a16="http://schemas.microsoft.com/office/drawing/2014/main" id="{C6909D14-A04D-4D29-8227-05F7C8C74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77336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C5EE02-3FE6-410C-AB82-E508BC49B1DD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>
            <a:off x="6008364" y="4076866"/>
            <a:ext cx="600924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6C745807-BFD6-48E3-8B31-9F9D6A42C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930" y="2332582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 연속 투입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900" dirty="0" err="1">
                <a:cs typeface="Arial" panose="020B0604020202020204" pitchFamily="34" charset="0"/>
              </a:rPr>
              <a:t>PipeLine</a:t>
            </a:r>
            <a:r>
              <a:rPr lang="en-US" altLang="ko-KR" sz="900" dirty="0">
                <a:cs typeface="Arial" panose="020B0604020202020204" pitchFamily="34" charset="0"/>
              </a:rPr>
              <a:t>)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6AC4794C-E57D-475B-8656-F34337DB2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930" y="2150936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OFF-LINE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C45AD77B-EC65-42A6-B9AA-7480C4664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698" y="3791923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출고량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5B41B887-6970-4CD1-AF5B-1DB519566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698" y="3610277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9AC203B-D9FB-4AC1-8C69-99F0CA84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009" y="233316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투입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C7632C49-038B-4FC0-9DB7-1EFED294B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009" y="2151518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016D628F-3D10-406B-9938-8F932F4E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60" y="233382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투입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확인 및 보정</a:t>
            </a: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D7E47C20-1FAD-45D9-8773-61CA3B06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60" y="215217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440646F-C968-494E-9618-97583EA6A260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6061009" y="2619364"/>
            <a:ext cx="531851" cy="65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AutoShape 28">
            <a:extLst>
              <a:ext uri="{FF2B5EF4-FFF2-40B4-BE49-F238E27FC236}">
                <a16:creationId xmlns:a16="http://schemas.microsoft.com/office/drawing/2014/main" id="{B08DC354-81D6-4CB7-A148-875EBE1D8FDE}"/>
              </a:ext>
            </a:extLst>
          </p:cNvPr>
          <p:cNvCxnSpPr>
            <a:cxnSpLocks noChangeShapeType="1"/>
            <a:stCxn id="43" idx="3"/>
          </p:cNvCxnSpPr>
          <p:nvPr/>
        </p:nvCxnSpPr>
        <p:spPr bwMode="gray">
          <a:xfrm>
            <a:off x="7528860" y="2620021"/>
            <a:ext cx="1672560" cy="232915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DDF70A6B-11ED-4401-A456-C7ACBB9B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364" y="379066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MES.2.1.1.01.003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출고량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수신</a:t>
            </a: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E1C948EB-4EF6-4A9F-AAB6-07EB2C8EA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364" y="360902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80AA564-6F96-4B71-80BB-C24713BF9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956" y="5442039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MES.2.1.1.01.006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투입내역 관리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45A86AE3-C995-4923-A8D0-5C0BB03F7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956" y="5260393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6DA3C76-FA11-46BD-9F6D-B5ED00AF1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288" y="543617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MES.2.1.1.01.008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산출</a:t>
            </a:r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D181DA29-3A84-4AC0-ABA3-35549D22A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288" y="525453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AAE80939-A3A2-45DA-A94D-4829AF78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120" y="5440357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MES.2.1.1.01.007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수명에 의한 </a:t>
            </a: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재공재고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592859AD-1080-46F6-BCFC-DD16059F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120" y="5258711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620B14D4-038A-4AA4-8682-1F2A13D2A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797" y="3792704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 창고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C8948EEA-61B1-40DA-8C1E-0143DB29E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797" y="3611058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OFF-LINE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7" name="AutoShape 28">
            <a:extLst>
              <a:ext uri="{FF2B5EF4-FFF2-40B4-BE49-F238E27FC236}">
                <a16:creationId xmlns:a16="http://schemas.microsoft.com/office/drawing/2014/main" id="{710968D5-1139-4BE7-BD0D-8C58E02EF9B8}"/>
              </a:ext>
            </a:extLst>
          </p:cNvPr>
          <p:cNvCxnSpPr>
            <a:cxnSpLocks noChangeShapeType="1"/>
            <a:stCxn id="37" idx="3"/>
            <a:endCxn id="60" idx="1"/>
          </p:cNvCxnSpPr>
          <p:nvPr/>
        </p:nvCxnSpPr>
        <p:spPr bwMode="gray">
          <a:xfrm>
            <a:off x="3061930" y="2618782"/>
            <a:ext cx="558922" cy="2545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8">
            <a:extLst>
              <a:ext uri="{FF2B5EF4-FFF2-40B4-BE49-F238E27FC236}">
                <a16:creationId xmlns:a16="http://schemas.microsoft.com/office/drawing/2014/main" id="{CC8B0F57-D6BE-4EA4-9953-A6CB0C59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288" y="3790666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MES.2.1.1.01.004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결과 이력 맵핑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(LOT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별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C57054DC-2739-449E-819C-69A77E6D9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288" y="360902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05AE6FC2-5EED-42B2-BCCA-6A0C7C984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852" y="2335127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 투입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량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전송</a:t>
            </a:r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33ED19DA-1FBD-4703-AA6B-F8BF02B66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852" y="2153481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RTIS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62" name="AutoShape 28">
            <a:extLst>
              <a:ext uri="{FF2B5EF4-FFF2-40B4-BE49-F238E27FC236}">
                <a16:creationId xmlns:a16="http://schemas.microsoft.com/office/drawing/2014/main" id="{A4AD8915-6703-4087-BA66-28F2071F29D9}"/>
              </a:ext>
            </a:extLst>
          </p:cNvPr>
          <p:cNvCxnSpPr>
            <a:cxnSpLocks noChangeShapeType="1"/>
            <a:endCxn id="37" idx="1"/>
          </p:cNvCxnSpPr>
          <p:nvPr/>
        </p:nvCxnSpPr>
        <p:spPr bwMode="gray">
          <a:xfrm rot="16200000" flipH="1">
            <a:off x="1203794" y="1696646"/>
            <a:ext cx="413918" cy="1430354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AutoShape 28">
            <a:extLst>
              <a:ext uri="{FF2B5EF4-FFF2-40B4-BE49-F238E27FC236}">
                <a16:creationId xmlns:a16="http://schemas.microsoft.com/office/drawing/2014/main" id="{56BABE88-A9DB-42F7-A8BD-0AB76C2E52A5}"/>
              </a:ext>
            </a:extLst>
          </p:cNvPr>
          <p:cNvCxnSpPr>
            <a:cxnSpLocks noChangeShapeType="1"/>
            <a:stCxn id="39" idx="3"/>
            <a:endCxn id="47" idx="1"/>
          </p:cNvCxnSpPr>
          <p:nvPr/>
        </p:nvCxnSpPr>
        <p:spPr bwMode="gray">
          <a:xfrm flipV="1">
            <a:off x="4551698" y="4076866"/>
            <a:ext cx="520666" cy="1257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9">
            <a:extLst>
              <a:ext uri="{FF2B5EF4-FFF2-40B4-BE49-F238E27FC236}">
                <a16:creationId xmlns:a16="http://schemas.microsoft.com/office/drawing/2014/main" id="{4CC34047-ED3A-4DD0-84F4-C01AA2BE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41" y="3842705"/>
            <a:ext cx="524388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  촉매</a:t>
            </a:r>
          </a:p>
        </p:txBody>
      </p:sp>
      <p:sp>
        <p:nvSpPr>
          <p:cNvPr id="89" name="Rectangle 49">
            <a:extLst>
              <a:ext uri="{FF2B5EF4-FFF2-40B4-BE49-F238E27FC236}">
                <a16:creationId xmlns:a16="http://schemas.microsoft.com/office/drawing/2014/main" id="{E223890E-6098-4EB1-A8FF-95C885D8B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288" y="4447400"/>
            <a:ext cx="979114" cy="605302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0" kern="0" dirty="0" err="1">
                <a:solidFill>
                  <a:srgbClr val="000000"/>
                </a:solidFill>
                <a:cs typeface="Arial" panose="020B0604020202020204" pitchFamily="34" charset="0"/>
              </a:rPr>
              <a:t>소분</a:t>
            </a: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 후 생산 투입량 및 잔량에 대한 원부원료 재고 관리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69A11E-1024-401A-A88F-23C5E0934EF3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 flipV="1">
            <a:off x="4556956" y="5726557"/>
            <a:ext cx="540164" cy="168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AutoShape 28">
            <a:extLst>
              <a:ext uri="{FF2B5EF4-FFF2-40B4-BE49-F238E27FC236}">
                <a16:creationId xmlns:a16="http://schemas.microsoft.com/office/drawing/2014/main" id="{2B61DB6B-C5F7-4B88-9944-7FC5D68363CC}"/>
              </a:ext>
            </a:extLst>
          </p:cNvPr>
          <p:cNvCxnSpPr>
            <a:cxnSpLocks noChangeShapeType="1"/>
            <a:stCxn id="51" idx="3"/>
            <a:endCxn id="99" idx="2"/>
          </p:cNvCxnSpPr>
          <p:nvPr/>
        </p:nvCxnSpPr>
        <p:spPr bwMode="gray">
          <a:xfrm flipV="1">
            <a:off x="7545288" y="3389327"/>
            <a:ext cx="1476216" cy="2333049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AutoShape 28">
            <a:extLst>
              <a:ext uri="{FF2B5EF4-FFF2-40B4-BE49-F238E27FC236}">
                <a16:creationId xmlns:a16="http://schemas.microsoft.com/office/drawing/2014/main" id="{6DFE5FF0-770F-4E19-8045-E853B72E2DC6}"/>
              </a:ext>
            </a:extLst>
          </p:cNvPr>
          <p:cNvCxnSpPr>
            <a:cxnSpLocks noChangeShapeType="1"/>
            <a:endCxn id="55" idx="1"/>
          </p:cNvCxnSpPr>
          <p:nvPr/>
        </p:nvCxnSpPr>
        <p:spPr bwMode="gray">
          <a:xfrm rot="16200000" flipH="1">
            <a:off x="472166" y="2428273"/>
            <a:ext cx="1874040" cy="1427221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39C8D17-CA8B-4F87-8748-83101BC5801F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6033120" y="5722376"/>
            <a:ext cx="576168" cy="4181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49">
            <a:extLst>
              <a:ext uri="{FF2B5EF4-FFF2-40B4-BE49-F238E27FC236}">
                <a16:creationId xmlns:a16="http://schemas.microsoft.com/office/drawing/2014/main" id="{EC5A4000-5648-489D-9D90-995626F0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76" y="2349321"/>
            <a:ext cx="701265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DMT, </a:t>
            </a:r>
            <a:r>
              <a:rPr kumimoji="0"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수소</a:t>
            </a:r>
          </a:p>
        </p:txBody>
      </p:sp>
      <p:cxnSp>
        <p:nvCxnSpPr>
          <p:cNvPr id="95" name="AutoShape 28">
            <a:extLst>
              <a:ext uri="{FF2B5EF4-FFF2-40B4-BE49-F238E27FC236}">
                <a16:creationId xmlns:a16="http://schemas.microsoft.com/office/drawing/2014/main" id="{13C012D8-606D-4CDB-8626-B439B30C010B}"/>
              </a:ext>
            </a:extLst>
          </p:cNvPr>
          <p:cNvCxnSpPr>
            <a:cxnSpLocks noChangeShapeType="1"/>
            <a:stCxn id="60" idx="3"/>
            <a:endCxn id="41" idx="1"/>
          </p:cNvCxnSpPr>
          <p:nvPr/>
        </p:nvCxnSpPr>
        <p:spPr bwMode="gray">
          <a:xfrm flipV="1">
            <a:off x="4556852" y="2619364"/>
            <a:ext cx="568157" cy="1963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AutoShape 28">
            <a:extLst>
              <a:ext uri="{FF2B5EF4-FFF2-40B4-BE49-F238E27FC236}">
                <a16:creationId xmlns:a16="http://schemas.microsoft.com/office/drawing/2014/main" id="{EE540DA6-D070-4302-A7C5-CC205884AAB2}"/>
              </a:ext>
            </a:extLst>
          </p:cNvPr>
          <p:cNvCxnSpPr>
            <a:cxnSpLocks noChangeShapeType="1"/>
            <a:stCxn id="55" idx="3"/>
            <a:endCxn id="39" idx="1"/>
          </p:cNvCxnSpPr>
          <p:nvPr/>
        </p:nvCxnSpPr>
        <p:spPr bwMode="gray">
          <a:xfrm flipV="1">
            <a:off x="3058797" y="4078123"/>
            <a:ext cx="556901" cy="781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8">
            <a:extLst>
              <a:ext uri="{FF2B5EF4-FFF2-40B4-BE49-F238E27FC236}">
                <a16:creationId xmlns:a16="http://schemas.microsoft.com/office/drawing/2014/main" id="{CE4DAD29-E91C-408F-9103-4D955EC63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1" y="5457858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MES.2.1.1.01.005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LOT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별 재고 입력</a:t>
            </a:r>
          </a:p>
        </p:txBody>
      </p:sp>
      <p:sp>
        <p:nvSpPr>
          <p:cNvPr id="98" name="Rectangle 10">
            <a:extLst>
              <a:ext uri="{FF2B5EF4-FFF2-40B4-BE49-F238E27FC236}">
                <a16:creationId xmlns:a16="http://schemas.microsoft.com/office/drawing/2014/main" id="{70960A72-6BE7-40F7-82AC-E9F49DAF9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051" y="5276212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F08DEA83-0526-4F39-AAB7-7218BD68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504" y="2858073"/>
            <a:ext cx="936000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일마감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관리</a:t>
            </a:r>
          </a:p>
        </p:txBody>
      </p:sp>
      <p:sp>
        <p:nvSpPr>
          <p:cNvPr id="100" name="Rectangle 8">
            <a:extLst>
              <a:ext uri="{FF2B5EF4-FFF2-40B4-BE49-F238E27FC236}">
                <a16:creationId xmlns:a16="http://schemas.microsoft.com/office/drawing/2014/main" id="{CD50D81C-127C-44CD-BA02-76B4BEFF3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45" y="1796014"/>
            <a:ext cx="882000" cy="529256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MES.1.2.2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DFEE977-B876-4BD6-8EBD-8537EC667CEE}"/>
              </a:ext>
            </a:extLst>
          </p:cNvPr>
          <p:cNvSpPr txBox="1"/>
          <p:nvPr/>
        </p:nvSpPr>
        <p:spPr>
          <a:xfrm>
            <a:off x="5097016" y="604606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촉매 수명 및 재고 관리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6EB3C5F-036B-4BBA-905F-F95D3855BBA3}"/>
              </a:ext>
            </a:extLst>
          </p:cNvPr>
          <p:cNvCxnSpPr>
            <a:cxnSpLocks/>
            <a:stCxn id="97" idx="3"/>
            <a:endCxn id="49" idx="1"/>
          </p:cNvCxnSpPr>
          <p:nvPr/>
        </p:nvCxnSpPr>
        <p:spPr>
          <a:xfrm flipV="1">
            <a:off x="3110051" y="5728239"/>
            <a:ext cx="510905" cy="15819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AutoShape 28">
            <a:extLst>
              <a:ext uri="{FF2B5EF4-FFF2-40B4-BE49-F238E27FC236}">
                <a16:creationId xmlns:a16="http://schemas.microsoft.com/office/drawing/2014/main" id="{66B6957E-78A5-43AE-889B-DC9D8D57BFEA}"/>
              </a:ext>
            </a:extLst>
          </p:cNvPr>
          <p:cNvCxnSpPr>
            <a:cxnSpLocks noChangeShapeType="1"/>
            <a:stCxn id="58" idx="3"/>
            <a:endCxn id="98" idx="0"/>
          </p:cNvCxnSpPr>
          <p:nvPr/>
        </p:nvCxnSpPr>
        <p:spPr bwMode="gray">
          <a:xfrm flipH="1">
            <a:off x="2642051" y="4076866"/>
            <a:ext cx="4903237" cy="1199346"/>
          </a:xfrm>
          <a:prstGeom prst="bentConnector4">
            <a:avLst>
              <a:gd name="adj1" fmla="val -4662"/>
              <a:gd name="adj2" fmla="val 82313"/>
            </a:avLst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6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공정모니터링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64" name="Group 109">
            <a:extLst>
              <a:ext uri="{FF2B5EF4-FFF2-40B4-BE49-F238E27FC236}">
                <a16:creationId xmlns:a16="http://schemas.microsoft.com/office/drawing/2014/main" id="{5BD49628-BCAF-42C1-A586-10E07CB7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0434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생산팀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/QA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69B2B7-1FCB-4DCB-9DE3-2D2F9D4A94D0}"/>
              </a:ext>
            </a:extLst>
          </p:cNvPr>
          <p:cNvSpPr/>
          <p:nvPr/>
        </p:nvSpPr>
        <p:spPr>
          <a:xfrm>
            <a:off x="2000672" y="1520788"/>
            <a:ext cx="5863904" cy="2124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0F38855C-35B4-4EB9-A171-740192FC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106" y="2908862"/>
            <a:ext cx="1132551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MES.3.2.1.01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일마감관리</a:t>
            </a: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FBC122F2-05C8-4D12-B50A-44B1531C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05" y="2021199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MES.1.2.1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생산지시관리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D9B054-7F27-4D9B-8722-1DC3329EB5A2}"/>
              </a:ext>
            </a:extLst>
          </p:cNvPr>
          <p:cNvSpPr/>
          <p:nvPr/>
        </p:nvSpPr>
        <p:spPr>
          <a:xfrm>
            <a:off x="2118798" y="1620808"/>
            <a:ext cx="5627186" cy="592337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133">
            <a:extLst>
              <a:ext uri="{FF2B5EF4-FFF2-40B4-BE49-F238E27FC236}">
                <a16:creationId xmlns:a16="http://schemas.microsoft.com/office/drawing/2014/main" id="{99EE5BDF-4B7A-4392-851C-753A6B71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049" y="1705478"/>
            <a:ext cx="1316820" cy="390572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Slurry Mix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(CTA, QTA,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메탄올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70" name="Rectangle 133">
            <a:extLst>
              <a:ext uri="{FF2B5EF4-FFF2-40B4-BE49-F238E27FC236}">
                <a16:creationId xmlns:a16="http://schemas.microsoft.com/office/drawing/2014/main" id="{DF5EFFB3-43A1-4C44-A82B-BE7B7096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8" y="1700808"/>
            <a:ext cx="1316820" cy="390572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DMT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반응공정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 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미반응물</a:t>
            </a:r>
            <a:r>
              <a:rPr lang="en-US" altLang="ko-KR" sz="1000" kern="0" dirty="0" err="1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Recyle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72" name="Rectangle 133">
            <a:extLst>
              <a:ext uri="{FF2B5EF4-FFF2-40B4-BE49-F238E27FC236}">
                <a16:creationId xmlns:a16="http://schemas.microsoft.com/office/drawing/2014/main" id="{E153C5D0-2ABF-4788-B330-E8DC3FF1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855" y="1700065"/>
            <a:ext cx="1316820" cy="390572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정제 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E2E2F9-D4AF-4F23-BBE4-82A7B5FD1284}"/>
              </a:ext>
            </a:extLst>
          </p:cNvPr>
          <p:cNvSpPr/>
          <p:nvPr/>
        </p:nvSpPr>
        <p:spPr>
          <a:xfrm>
            <a:off x="2118798" y="2274137"/>
            <a:ext cx="5627186" cy="592337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A0DFC3-63D8-4B7D-87AF-8CAB8A5C0046}"/>
              </a:ext>
            </a:extLst>
          </p:cNvPr>
          <p:cNvSpPr/>
          <p:nvPr/>
        </p:nvSpPr>
        <p:spPr>
          <a:xfrm>
            <a:off x="2118798" y="2937152"/>
            <a:ext cx="5627186" cy="592337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133">
            <a:extLst>
              <a:ext uri="{FF2B5EF4-FFF2-40B4-BE49-F238E27FC236}">
                <a16:creationId xmlns:a16="http://schemas.microsoft.com/office/drawing/2014/main" id="{AE589AA2-9C3D-4247-B36A-25DCB6480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20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Mixing Vessel</a:t>
            </a:r>
          </a:p>
        </p:txBody>
      </p:sp>
      <p:sp>
        <p:nvSpPr>
          <p:cNvPr id="76" name="Rectangle 133">
            <a:extLst>
              <a:ext uri="{FF2B5EF4-FFF2-40B4-BE49-F238E27FC236}">
                <a16:creationId xmlns:a16="http://schemas.microsoft.com/office/drawing/2014/main" id="{BCD6CCEC-FB5F-4F5F-BAB6-8835237B8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428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1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차 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Reaction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(DMCD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탱크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77" name="Rectangle 133">
            <a:extLst>
              <a:ext uri="{FF2B5EF4-FFF2-40B4-BE49-F238E27FC236}">
                <a16:creationId xmlns:a16="http://schemas.microsoft.com/office/drawing/2014/main" id="{31AA60B2-F4E2-4272-99B1-C39FF25B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736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2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차 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Reaction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(c-CHDM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탱크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78" name="Rectangle 133">
            <a:extLst>
              <a:ext uri="{FF2B5EF4-FFF2-40B4-BE49-F238E27FC236}">
                <a16:creationId xmlns:a16="http://schemas.microsoft.com/office/drawing/2014/main" id="{30D417D3-9479-42B3-A01A-1099438F0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043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정제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/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분리공정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79" name="Rectangle 133">
            <a:extLst>
              <a:ext uri="{FF2B5EF4-FFF2-40B4-BE49-F238E27FC236}">
                <a16:creationId xmlns:a16="http://schemas.microsoft.com/office/drawing/2014/main" id="{2960881D-6395-497A-A611-0299FBABC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049" y="3035180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Slurry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(SMT-10, SMT-20)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80" name="Rectangle 133">
            <a:extLst>
              <a:ext uri="{FF2B5EF4-FFF2-40B4-BE49-F238E27FC236}">
                <a16:creationId xmlns:a16="http://schemas.microsoft.com/office/drawing/2014/main" id="{65CE2F00-2F58-4517-A151-F31F0DFDD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412" y="3032956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 err="1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모노머공정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(ES-10, ES-20)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81" name="Rectangle 133">
            <a:extLst>
              <a:ext uri="{FF2B5EF4-FFF2-40B4-BE49-F238E27FC236}">
                <a16:creationId xmlns:a16="http://schemas.microsoft.com/office/drawing/2014/main" id="{BBA7366C-D095-4CAB-B514-F5921AB6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560" y="3038359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 err="1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폴리머공정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(PA-10, 20, 30)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82" name="Rectangle 133">
            <a:extLst>
              <a:ext uri="{FF2B5EF4-FFF2-40B4-BE49-F238E27FC236}">
                <a16:creationId xmlns:a16="http://schemas.microsoft.com/office/drawing/2014/main" id="{B50EDE76-47C9-4C8C-BEF4-735705443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12" y="3036772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Chip Cutting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수중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B7AAC6-47D5-4351-AFEF-19E60CC3F7DE}"/>
              </a:ext>
            </a:extLst>
          </p:cNvPr>
          <p:cNvSpPr txBox="1"/>
          <p:nvPr/>
        </p:nvSpPr>
        <p:spPr>
          <a:xfrm>
            <a:off x="2069388" y="1606812"/>
            <a:ext cx="58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00FF"/>
                </a:solidFill>
                <a:latin typeface="+mn-ea"/>
                <a:ea typeface="+mn-ea"/>
              </a:rPr>
              <a:t>유화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3CF241-3E56-4D58-92B6-1385DEEABEFD}"/>
              </a:ext>
            </a:extLst>
          </p:cNvPr>
          <p:cNvSpPr txBox="1"/>
          <p:nvPr/>
        </p:nvSpPr>
        <p:spPr>
          <a:xfrm>
            <a:off x="2069388" y="2215011"/>
            <a:ext cx="58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00FF"/>
                </a:solidFill>
                <a:latin typeface="+mn-ea"/>
                <a:ea typeface="+mn-ea"/>
              </a:rPr>
              <a:t>CHDM</a:t>
            </a:r>
            <a:endParaRPr lang="ko-KR" altLang="en-US" sz="1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0510D0-08AE-4547-BCF9-99609BB56279}"/>
              </a:ext>
            </a:extLst>
          </p:cNvPr>
          <p:cNvSpPr txBox="1"/>
          <p:nvPr/>
        </p:nvSpPr>
        <p:spPr>
          <a:xfrm>
            <a:off x="2069388" y="2896454"/>
            <a:ext cx="58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00FF"/>
                </a:solidFill>
                <a:latin typeface="+mn-ea"/>
                <a:ea typeface="+mn-ea"/>
              </a:rPr>
              <a:t>수지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911E0E5-65CD-44F1-9E1F-0C0420350AA9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3913869" y="1896094"/>
            <a:ext cx="483739" cy="467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4E67829-926A-4D69-A860-9AB29F7EC26D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 flipV="1">
            <a:off x="5714428" y="1895351"/>
            <a:ext cx="595427" cy="74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BE22CAB-E2E4-47AD-AD8C-A2B2FF15AAA1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3628380" y="2581084"/>
            <a:ext cx="313048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2C99B87-6EE8-4F01-9513-AF1AAB5473E8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4962688" y="2581084"/>
            <a:ext cx="313048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00665D0-0BBB-4F0B-B68D-10E770D6734A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6296996" y="2581084"/>
            <a:ext cx="313047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28346C3-8138-4EAF-9536-144161BD938C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3618309" y="3231820"/>
            <a:ext cx="298103" cy="222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FDCFBAF-0A2B-488D-A60D-876E2571FFC8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4937672" y="3231820"/>
            <a:ext cx="310888" cy="540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E954D22-876B-4CDD-B62B-E99570EDE09E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6269820" y="3235636"/>
            <a:ext cx="346892" cy="158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ADC55E01-20AC-4B7C-9E58-28D76695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42" y="2630827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원료투입관리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CDD61EAE-128E-4A4A-B630-F34F841C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749" y="1664804"/>
            <a:ext cx="1136908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생산입고관리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86A2F30F-7EA6-4DE9-9B2E-EB5B0697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244" y="2278809"/>
            <a:ext cx="1132551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출하관리</a:t>
            </a: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A83794D5-EF3E-419F-B667-3FD68F3FE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304" y="3703696"/>
            <a:ext cx="2859984" cy="348901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RITS –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공정운전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유량계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적산계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등 실시간 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Data</a:t>
            </a:r>
            <a:endParaRPr lang="ko-KR" altLang="en-US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4" name="Rectangle 8">
            <a:extLst>
              <a:ext uri="{FF2B5EF4-FFF2-40B4-BE49-F238E27FC236}">
                <a16:creationId xmlns:a16="http://schemas.microsoft.com/office/drawing/2014/main" id="{1CD24E1B-5E4D-441E-8A1E-93EF2483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502" y="3695260"/>
            <a:ext cx="2959481" cy="357337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ERP QM -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분석결과 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Data)</a:t>
            </a:r>
            <a:endParaRPr lang="ko-KR" altLang="en-US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5" name="이등변 삼각형 114">
            <a:extLst>
              <a:ext uri="{FF2B5EF4-FFF2-40B4-BE49-F238E27FC236}">
                <a16:creationId xmlns:a16="http://schemas.microsoft.com/office/drawing/2014/main" id="{2D340C44-53CA-4D30-A5BE-8FD44D817FD1}"/>
              </a:ext>
            </a:extLst>
          </p:cNvPr>
          <p:cNvSpPr/>
          <p:nvPr/>
        </p:nvSpPr>
        <p:spPr>
          <a:xfrm rot="10800000">
            <a:off x="3369120" y="4109703"/>
            <a:ext cx="3312368" cy="235981"/>
          </a:xfrm>
          <a:prstGeom prst="triangle">
            <a:avLst>
              <a:gd name="adj" fmla="val 4911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  <a:gs pos="33000">
                <a:schemeClr val="bg1">
                  <a:lumMod val="75000"/>
                </a:schemeClr>
              </a:gs>
              <a:gs pos="67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Trebuchet MS" panose="020B0603020202020204" pitchFamily="34" charset="0"/>
              </a:rPr>
              <a:t>  </a:t>
            </a:r>
            <a:endParaRPr lang="ko-KR" altLang="en-US" sz="1400" b="1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7D9B33F-05EE-4464-813F-4DEF2871AFBB}"/>
              </a:ext>
            </a:extLst>
          </p:cNvPr>
          <p:cNvGrpSpPr/>
          <p:nvPr/>
        </p:nvGrpSpPr>
        <p:grpSpPr>
          <a:xfrm rot="16200000">
            <a:off x="734384" y="2418773"/>
            <a:ext cx="2016224" cy="394641"/>
            <a:chOff x="2546134" y="4711306"/>
            <a:chExt cx="2016224" cy="467119"/>
          </a:xfrm>
        </p:grpSpPr>
        <p:sp>
          <p:nvSpPr>
            <p:cNvPr id="117" name="아래쪽 화살표 78">
              <a:extLst>
                <a:ext uri="{FF2B5EF4-FFF2-40B4-BE49-F238E27FC236}">
                  <a16:creationId xmlns:a16="http://schemas.microsoft.com/office/drawing/2014/main" id="{4853DFB3-376F-443A-B1E5-512781C475D6}"/>
                </a:ext>
              </a:extLst>
            </p:cNvPr>
            <p:cNvSpPr/>
            <p:nvPr/>
          </p:nvSpPr>
          <p:spPr bwMode="auto">
            <a:xfrm>
              <a:off x="2815788" y="4711306"/>
              <a:ext cx="1461616" cy="467119"/>
            </a:xfrm>
            <a:prstGeom prst="downArrow">
              <a:avLst>
                <a:gd name="adj1" fmla="val 50000"/>
                <a:gd name="adj2" fmla="val 60875"/>
              </a:avLst>
            </a:prstGeom>
            <a:gradFill>
              <a:gsLst>
                <a:gs pos="65000">
                  <a:srgbClr val="8D98A1">
                    <a:alpha val="68000"/>
                  </a:srgbClr>
                </a:gs>
                <a:gs pos="0">
                  <a:srgbClr val="E8EAEC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rtlCol="0" anchor="ctr"/>
            <a:lstStyle/>
            <a:p>
              <a:pPr marL="0" marR="0" lvl="0" indent="0" algn="ctr" defTabSz="101919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118" name="텍스트 개체 틀 34">
              <a:extLst>
                <a:ext uri="{FF2B5EF4-FFF2-40B4-BE49-F238E27FC236}">
                  <a16:creationId xmlns:a16="http://schemas.microsoft.com/office/drawing/2014/main" id="{4C0C70AE-57F0-41ED-90DD-F76D9A027139}"/>
                </a:ext>
              </a:extLst>
            </p:cNvPr>
            <p:cNvSpPr txBox="1">
              <a:spLocks/>
            </p:cNvSpPr>
            <p:nvPr/>
          </p:nvSpPr>
          <p:spPr>
            <a:xfrm>
              <a:off x="2546134" y="4800152"/>
              <a:ext cx="2016224" cy="1692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060" tIns="49530" rIns="99060" bIns="49530" anchor="ctr" anchorCtr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91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 typeface="Arial" pitchFamily="34" charset="0"/>
                <a:buNone/>
                <a:tabLst/>
                <a:defRPr/>
              </a:pPr>
              <a:endParaRPr kumimoji="1" lang="en-GB" altLang="ko-KR" sz="1000" b="1" i="0" u="none" strike="noStrike" kern="0" cap="none" spc="0" normalizeH="0" baseline="0" noProof="0" dirty="0">
                <a:ln>
                  <a:solidFill>
                    <a:srgbClr val="FFFFFF">
                      <a:lumMod val="6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56794BA-EDBD-4FD4-B5E4-7115ECC002C6}"/>
              </a:ext>
            </a:extLst>
          </p:cNvPr>
          <p:cNvGrpSpPr/>
          <p:nvPr/>
        </p:nvGrpSpPr>
        <p:grpSpPr>
          <a:xfrm rot="16200000">
            <a:off x="7157365" y="2372985"/>
            <a:ext cx="2016224" cy="394641"/>
            <a:chOff x="2546134" y="4711306"/>
            <a:chExt cx="2016224" cy="467119"/>
          </a:xfrm>
        </p:grpSpPr>
        <p:sp>
          <p:nvSpPr>
            <p:cNvPr id="120" name="아래쪽 화살표 78">
              <a:extLst>
                <a:ext uri="{FF2B5EF4-FFF2-40B4-BE49-F238E27FC236}">
                  <a16:creationId xmlns:a16="http://schemas.microsoft.com/office/drawing/2014/main" id="{8A3C15F5-374C-422F-9FDE-C89B69A9191A}"/>
                </a:ext>
              </a:extLst>
            </p:cNvPr>
            <p:cNvSpPr/>
            <p:nvPr/>
          </p:nvSpPr>
          <p:spPr bwMode="auto">
            <a:xfrm>
              <a:off x="2815788" y="4711306"/>
              <a:ext cx="1461616" cy="467119"/>
            </a:xfrm>
            <a:prstGeom prst="downArrow">
              <a:avLst>
                <a:gd name="adj1" fmla="val 50000"/>
                <a:gd name="adj2" fmla="val 60875"/>
              </a:avLst>
            </a:prstGeom>
            <a:gradFill>
              <a:gsLst>
                <a:gs pos="65000">
                  <a:srgbClr val="8D98A1">
                    <a:alpha val="68000"/>
                  </a:srgbClr>
                </a:gs>
                <a:gs pos="0">
                  <a:srgbClr val="E8EAEC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rtlCol="0" anchor="ctr"/>
            <a:lstStyle/>
            <a:p>
              <a:pPr marL="0" marR="0" lvl="0" indent="0" algn="ctr" defTabSz="101919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121" name="텍스트 개체 틀 34">
              <a:extLst>
                <a:ext uri="{FF2B5EF4-FFF2-40B4-BE49-F238E27FC236}">
                  <a16:creationId xmlns:a16="http://schemas.microsoft.com/office/drawing/2014/main" id="{F59424A2-2175-4EF4-96C1-569B6B0275EA}"/>
                </a:ext>
              </a:extLst>
            </p:cNvPr>
            <p:cNvSpPr txBox="1">
              <a:spLocks/>
            </p:cNvSpPr>
            <p:nvPr/>
          </p:nvSpPr>
          <p:spPr>
            <a:xfrm>
              <a:off x="2546134" y="4800152"/>
              <a:ext cx="2016224" cy="1692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060" tIns="49530" rIns="99060" bIns="49530" anchor="ctr" anchorCtr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91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 typeface="Arial" pitchFamily="34" charset="0"/>
                <a:buNone/>
                <a:tabLst/>
                <a:defRPr/>
              </a:pPr>
              <a:endParaRPr kumimoji="1" lang="en-GB" altLang="ko-KR" sz="1000" b="1" i="0" u="none" strike="noStrike" kern="0" cap="none" spc="0" normalizeH="0" baseline="0" noProof="0" dirty="0">
                <a:ln>
                  <a:solidFill>
                    <a:srgbClr val="FFFFFF">
                      <a:lumMod val="6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sp>
        <p:nvSpPr>
          <p:cNvPr id="122" name="AutoShape 6">
            <a:extLst>
              <a:ext uri="{FF2B5EF4-FFF2-40B4-BE49-F238E27FC236}">
                <a16:creationId xmlns:a16="http://schemas.microsoft.com/office/drawing/2014/main" id="{CF2313DE-94DD-4AA5-A311-C744DD3B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18" y="4401108"/>
            <a:ext cx="4887638" cy="951206"/>
          </a:xfrm>
          <a:prstGeom prst="roundRect">
            <a:avLst>
              <a:gd name="adj" fmla="val 10454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144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APC Summary (APC ON,OFF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이력 조회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폐수 배출량 실시간 모니터링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유화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Compressor Monitoring: CHDM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공정별 최적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선정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수지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3" name="Rectangle 41">
            <a:extLst>
              <a:ext uri="{FF2B5EF4-FFF2-40B4-BE49-F238E27FC236}">
                <a16:creationId xmlns:a16="http://schemas.microsoft.com/office/drawing/2014/main" id="{D02845CA-8116-4096-95CD-BEA1B534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00" y="4401107"/>
            <a:ext cx="913381" cy="951205"/>
          </a:xfrm>
          <a:prstGeom prst="roundRect">
            <a:avLst>
              <a:gd name="adj" fmla="val 10454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공정현황</a:t>
            </a:r>
            <a:endParaRPr kumimoji="0" lang="en-US" altLang="ko-KR" sz="1200" b="0" i="0" u="none" strike="noStrike" kern="1200" cap="none" spc="-33" normalizeH="0" baseline="0" noProof="0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모니터링</a:t>
            </a:r>
          </a:p>
        </p:txBody>
      </p:sp>
      <p:sp>
        <p:nvSpPr>
          <p:cNvPr id="124" name="AutoShape 6">
            <a:extLst>
              <a:ext uri="{FF2B5EF4-FFF2-40B4-BE49-F238E27FC236}">
                <a16:creationId xmlns:a16="http://schemas.microsoft.com/office/drawing/2014/main" id="{94480804-A516-4A7D-AA17-83FAF256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17" y="5453504"/>
            <a:ext cx="4887638" cy="759717"/>
          </a:xfrm>
          <a:prstGeom prst="roundRect">
            <a:avLst>
              <a:gd name="adj" fmla="val 9234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144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외부 요인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계절별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주야편차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따른 공정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품질 변화 여부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특정 기간에 대하여 통계지표 모니터링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평균값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기울기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표준편차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상관계수 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ko-KR" altLang="en-US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통계지표에 대한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Min, Max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설정하여 알람 기능 구성</a:t>
            </a:r>
          </a:p>
        </p:txBody>
      </p:sp>
      <p:sp>
        <p:nvSpPr>
          <p:cNvPr id="125" name="Rectangle 41">
            <a:extLst>
              <a:ext uri="{FF2B5EF4-FFF2-40B4-BE49-F238E27FC236}">
                <a16:creationId xmlns:a16="http://schemas.microsoft.com/office/drawing/2014/main" id="{287C369B-0D5B-46AA-87DD-7A96F331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4" y="5453504"/>
            <a:ext cx="897643" cy="759718"/>
          </a:xfrm>
          <a:prstGeom prst="roundRect">
            <a:avLst>
              <a:gd name="adj" fmla="val 921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defTabSz="1006566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spc="-33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품질현황 </a:t>
            </a:r>
            <a:endParaRPr kumimoji="0" lang="en-US" altLang="ko-KR" sz="1200" spc="-33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  <a:p>
            <a:pPr algn="ctr" defTabSz="1006566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spc="-33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모니터링</a:t>
            </a:r>
          </a:p>
        </p:txBody>
      </p:sp>
      <p:sp>
        <p:nvSpPr>
          <p:cNvPr id="126" name="Rectangle 41">
            <a:extLst>
              <a:ext uri="{FF2B5EF4-FFF2-40B4-BE49-F238E27FC236}">
                <a16:creationId xmlns:a16="http://schemas.microsoft.com/office/drawing/2014/main" id="{AB1F090C-0182-457C-BD04-3782DA780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505" y="4421569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각종 일지 및 보고서  작성</a:t>
            </a:r>
          </a:p>
        </p:txBody>
      </p:sp>
      <p:sp>
        <p:nvSpPr>
          <p:cNvPr id="127" name="AutoShape 6">
            <a:extLst>
              <a:ext uri="{FF2B5EF4-FFF2-40B4-BE49-F238E27FC236}">
                <a16:creationId xmlns:a16="http://schemas.microsoft.com/office/drawing/2014/main" id="{2B521813-0DE9-498F-9240-5DAB24F3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29" y="4846354"/>
            <a:ext cx="2916258" cy="136686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교대작업일지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OE Tracking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 배출량 관리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촉매관리일지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다후니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 오일 재고관리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 : CHDM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포장재관리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Waste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관리일지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수지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대입장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포장일지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수지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36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884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촉매관리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촉매 수명관리</a:t>
            </a:r>
            <a:r>
              <a:rPr lang="en-US" altLang="ko-KR" sz="1000" b="1" dirty="0">
                <a:latin typeface="+mj-lt"/>
              </a:rPr>
              <a:t>(CHDM)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EE636-1293-48E1-8622-79598ADFE477}"/>
              </a:ext>
            </a:extLst>
          </p:cNvPr>
          <p:cNvSpPr txBox="1"/>
          <p:nvPr/>
        </p:nvSpPr>
        <p:spPr>
          <a:xfrm>
            <a:off x="2432720" y="30596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 개발 중</a:t>
            </a:r>
          </a:p>
        </p:txBody>
      </p:sp>
    </p:spTree>
    <p:extLst>
      <p:ext uri="{BB962C8B-B14F-4D97-AF65-F5344CB8AC3E}">
        <p14:creationId xmlns:p14="http://schemas.microsoft.com/office/powerpoint/2010/main" val="230891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촉매관리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촉매재고관리</a:t>
            </a:r>
            <a:r>
              <a:rPr lang="en-US" altLang="ko-KR" sz="1000" b="1" dirty="0">
                <a:latin typeface="+mj-lt"/>
              </a:rPr>
              <a:t>(CHDM)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</a:rPr>
              <a:t>CHDM</a:t>
            </a:r>
            <a:r>
              <a:rPr lang="ko-KR" altLang="en-US" sz="1000" dirty="0">
                <a:latin typeface="맑은 고딕" panose="020B0503020000020004" pitchFamily="50" charset="-127"/>
              </a:rPr>
              <a:t> 공장의 촉매재고관리를 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제조라인별 사용연한 및 잔여수명을 재설정 할 수 있는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입력하고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투입현황을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조회환다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투입정보를 입력할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투입정보를 삭제한다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투입현황을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4223F2-7CB6-45BD-9C94-F3440C23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7" y="1448664"/>
            <a:ext cx="6370325" cy="2700416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053623" y="212980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042A21-AAAF-4C35-8BE5-3B799368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0" y="4095049"/>
            <a:ext cx="5070153" cy="1476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A30CE4-54C9-4C0D-AE29-70E9713EB73B}"/>
              </a:ext>
            </a:extLst>
          </p:cNvPr>
          <p:cNvCxnSpPr>
            <a:cxnSpLocks/>
          </p:cNvCxnSpPr>
          <p:nvPr/>
        </p:nvCxnSpPr>
        <p:spPr>
          <a:xfrm>
            <a:off x="3258582" y="2492896"/>
            <a:ext cx="0" cy="165618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3D8DF-B337-4980-9B20-891731DEE117}"/>
              </a:ext>
            </a:extLst>
          </p:cNvPr>
          <p:cNvSpPr/>
          <p:nvPr/>
        </p:nvSpPr>
        <p:spPr>
          <a:xfrm>
            <a:off x="374015" y="4809414"/>
            <a:ext cx="4795010" cy="7078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EB581464-959D-4673-B07B-209823B8426C}"/>
              </a:ext>
            </a:extLst>
          </p:cNvPr>
          <p:cNvSpPr/>
          <p:nvPr/>
        </p:nvSpPr>
        <p:spPr>
          <a:xfrm>
            <a:off x="416496" y="469940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F7F48868-2818-4F53-AC09-C42147E66BD5}"/>
              </a:ext>
            </a:extLst>
          </p:cNvPr>
          <p:cNvSpPr/>
          <p:nvPr/>
        </p:nvSpPr>
        <p:spPr>
          <a:xfrm>
            <a:off x="5145978" y="212980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C96F3912-FFCE-46CA-AD46-93D6A2BCAB17}"/>
              </a:ext>
            </a:extLst>
          </p:cNvPr>
          <p:cNvSpPr/>
          <p:nvPr/>
        </p:nvSpPr>
        <p:spPr>
          <a:xfrm>
            <a:off x="5601072" y="212980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EEE6EE1C-759D-466A-8DEB-82C8815F108C}"/>
              </a:ext>
            </a:extLst>
          </p:cNvPr>
          <p:cNvSpPr/>
          <p:nvPr/>
        </p:nvSpPr>
        <p:spPr>
          <a:xfrm>
            <a:off x="5960345" y="212980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53D5F0FF-99EF-4D90-BA7B-3103BB2A645D}"/>
              </a:ext>
            </a:extLst>
          </p:cNvPr>
          <p:cNvSpPr/>
          <p:nvPr/>
        </p:nvSpPr>
        <p:spPr>
          <a:xfrm>
            <a:off x="6296002" y="212980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33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품질모니터링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51" name="Group 109">
            <a:extLst>
              <a:ext uri="{FF2B5EF4-FFF2-40B4-BE49-F238E27FC236}">
                <a16:creationId xmlns:a16="http://schemas.microsoft.com/office/drawing/2014/main" id="{D88A7D45-9C5E-4ECD-BAA1-C86532FF8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19428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생산팀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/QA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52" name="Rectangle 8">
            <a:extLst>
              <a:ext uri="{FF2B5EF4-FFF2-40B4-BE49-F238E27FC236}">
                <a16:creationId xmlns:a16="http://schemas.microsoft.com/office/drawing/2014/main" id="{61EEB392-330D-4E13-84FB-BEA1F42D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20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MES.1.2.2.02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원료입고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8D460793-F11D-47D2-BC69-80B40DCAC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987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MES.2.1.1.01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원료투입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947A400E-D485-4D6E-8CCF-B5135D17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54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MES.2.1.2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공정운영관리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11E29E38-5E68-4A61-9949-4C89C64E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321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MES.3.1.1.01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제품입고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2EDC8C9D-3CCC-4988-BD83-2A1484D5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89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MES.3.1.2.01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출하현황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45B4A9D-E44C-444E-8550-CAFD27B47203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742496" y="1939237"/>
            <a:ext cx="752491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70ABF57-FAA9-4334-BE59-D4059E4AFD78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3638163" y="1939237"/>
            <a:ext cx="752491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1530BB2-A11A-40AC-80E9-8BBFBAFD018D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5533830" y="1939237"/>
            <a:ext cx="752491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6322F1-931D-4A92-B460-88F2CB4C6B1E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7429497" y="1939237"/>
            <a:ext cx="752492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8">
            <a:extLst>
              <a:ext uri="{FF2B5EF4-FFF2-40B4-BE49-F238E27FC236}">
                <a16:creationId xmlns:a16="http://schemas.microsoft.com/office/drawing/2014/main" id="{029AA605-DFCF-4A37-96BC-5B642BFC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9" y="2778825"/>
            <a:ext cx="8725841" cy="357337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ERP QM –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분석 결과 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수입검사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부적합 현황 </a:t>
            </a:r>
          </a:p>
        </p:txBody>
      </p:sp>
      <p:sp>
        <p:nvSpPr>
          <p:cNvPr id="62" name="아래쪽 화살표 78">
            <a:extLst>
              <a:ext uri="{FF2B5EF4-FFF2-40B4-BE49-F238E27FC236}">
                <a16:creationId xmlns:a16="http://schemas.microsoft.com/office/drawing/2014/main" id="{05BF27BC-BE6F-468C-960E-241E3C2854B0}"/>
              </a:ext>
            </a:extLst>
          </p:cNvPr>
          <p:cNvSpPr/>
          <p:nvPr/>
        </p:nvSpPr>
        <p:spPr bwMode="auto">
          <a:xfrm>
            <a:off x="3482188" y="3193268"/>
            <a:ext cx="2979852" cy="528571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MES I/F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63" name="아래쪽 화살표 78">
            <a:extLst>
              <a:ext uri="{FF2B5EF4-FFF2-40B4-BE49-F238E27FC236}">
                <a16:creationId xmlns:a16="http://schemas.microsoft.com/office/drawing/2014/main" id="{D568240C-C8F8-49E0-A1E5-E494AA1F9634}"/>
              </a:ext>
            </a:extLst>
          </p:cNvPr>
          <p:cNvSpPr/>
          <p:nvPr/>
        </p:nvSpPr>
        <p:spPr bwMode="auto">
          <a:xfrm>
            <a:off x="506236" y="2261971"/>
            <a:ext cx="1329344" cy="443982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수입검사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88" name="아래쪽 화살표 78">
            <a:extLst>
              <a:ext uri="{FF2B5EF4-FFF2-40B4-BE49-F238E27FC236}">
                <a16:creationId xmlns:a16="http://schemas.microsoft.com/office/drawing/2014/main" id="{2A1BA330-DEB6-4C96-9727-45F6240B6852}"/>
              </a:ext>
            </a:extLst>
          </p:cNvPr>
          <p:cNvSpPr/>
          <p:nvPr/>
        </p:nvSpPr>
        <p:spPr bwMode="auto">
          <a:xfrm>
            <a:off x="4307442" y="2268816"/>
            <a:ext cx="1329344" cy="394641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공정검사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89" name="아래쪽 화살표 78">
            <a:extLst>
              <a:ext uri="{FF2B5EF4-FFF2-40B4-BE49-F238E27FC236}">
                <a16:creationId xmlns:a16="http://schemas.microsoft.com/office/drawing/2014/main" id="{AB6CB03D-65F3-4415-A227-0C53236EB395}"/>
              </a:ext>
            </a:extLst>
          </p:cNvPr>
          <p:cNvSpPr/>
          <p:nvPr/>
        </p:nvSpPr>
        <p:spPr bwMode="auto">
          <a:xfrm>
            <a:off x="6193237" y="2277737"/>
            <a:ext cx="1329344" cy="394641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제품검사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90" name="Rectangle 41">
            <a:extLst>
              <a:ext uri="{FF2B5EF4-FFF2-40B4-BE49-F238E27FC236}">
                <a16:creationId xmlns:a16="http://schemas.microsoft.com/office/drawing/2014/main" id="{AD81B51F-8002-48F7-88FB-C993D9FFD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3853376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lvl="0" algn="ctr" defTabSz="100656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spc="-33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품질 결과 확인 및 모니터링</a:t>
            </a:r>
            <a:endParaRPr kumimoji="0" lang="ko-KR" altLang="en-US" sz="1200" spc="-33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AutoShape 6">
            <a:extLst>
              <a:ext uri="{FF2B5EF4-FFF2-40B4-BE49-F238E27FC236}">
                <a16:creationId xmlns:a16="http://schemas.microsoft.com/office/drawing/2014/main" id="{F5472D67-F996-4D11-BF00-8AA0BBD48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8" y="4278161"/>
            <a:ext cx="2916258" cy="174312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수입검사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공정검사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제품검사 결과 확인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외주임가공 품질 결과 확인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교대작업일지 및 생산일보의 품질 데이터 자동 연계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A1FA4E9B-B3EF-4A2C-A9DE-C0DB92DE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273" y="3853376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품질 통계 및 예측</a:t>
            </a:r>
          </a:p>
        </p:txBody>
      </p:sp>
      <p:sp>
        <p:nvSpPr>
          <p:cNvPr id="93" name="AutoShape 6">
            <a:extLst>
              <a:ext uri="{FF2B5EF4-FFF2-40B4-BE49-F238E27FC236}">
                <a16:creationId xmlns:a16="http://schemas.microsoft.com/office/drawing/2014/main" id="{B2CBC18E-77F4-401B-AB35-E536706BD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897" y="4278161"/>
            <a:ext cx="2916258" cy="174312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요인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계절별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주야편차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따른 공정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품질 변화 여부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 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기간에 대하여 통계지표 모니터링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평균값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기울기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표준편차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상관계수 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통계지표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Min, Max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설정하여 알람 기능 구현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정색제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(Blue, Red Toner)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투입량에 따른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Color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변화 추정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(Action power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계산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94" name="Rectangle 41">
            <a:extLst>
              <a:ext uri="{FF2B5EF4-FFF2-40B4-BE49-F238E27FC236}">
                <a16:creationId xmlns:a16="http://schemas.microsoft.com/office/drawing/2014/main" id="{78B096D9-7511-48F2-9C9F-75D41AD2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356" y="3853376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부적합 현황 및  </a:t>
            </a:r>
            <a:r>
              <a:rPr kumimoji="0" lang="en-US" altLang="ko-KR" sz="1200" spc="-33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Lot Tracking</a:t>
            </a:r>
            <a:endParaRPr kumimoji="0" lang="ko-KR" altLang="en-US" sz="1200" b="0" i="0" u="none" strike="noStrike" kern="1200" cap="none" spc="-33" normalizeH="0" baseline="0" noProof="0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95" name="AutoShape 6">
            <a:extLst>
              <a:ext uri="{FF2B5EF4-FFF2-40B4-BE49-F238E27FC236}">
                <a16:creationId xmlns:a16="http://schemas.microsoft.com/office/drawing/2014/main" id="{6283EC58-B3F9-4933-99AD-C85B9785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980" y="4278161"/>
            <a:ext cx="2916258" cy="174312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부적합  발생 현황 및 처리 결과 확인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고객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Claim,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부적합 발생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제품에 대한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Lot Tracking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Time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Based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Tracking –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주원료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원료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Lot Based Tracking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촉매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첨가제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endParaRPr kumimoji="0" lang="ko-KR" altLang="en-US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FA7A0B-C3C5-435A-ABED-E92EAC6EB71B}"/>
              </a:ext>
            </a:extLst>
          </p:cNvPr>
          <p:cNvSpPr txBox="1"/>
          <p:nvPr/>
        </p:nvSpPr>
        <p:spPr>
          <a:xfrm>
            <a:off x="3439412" y="6057292"/>
            <a:ext cx="5198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  <a:latin typeface="+mj-ea"/>
                <a:ea typeface="+mj-ea"/>
              </a:rPr>
              <a:t>※ </a:t>
            </a:r>
            <a:r>
              <a:rPr lang="ko-KR" altLang="en-US" sz="1000" dirty="0">
                <a:highlight>
                  <a:srgbClr val="FFFF00"/>
                </a:highlight>
                <a:latin typeface="+mn-ea"/>
                <a:ea typeface="+mn-ea"/>
              </a:rPr>
              <a:t>다양한 통계분석에 의한 원인 조기식별을 위한 </a:t>
            </a:r>
            <a:r>
              <a:rPr lang="en-US" altLang="ko-KR" sz="1000" dirty="0">
                <a:highlight>
                  <a:srgbClr val="FFFF00"/>
                </a:highlight>
                <a:latin typeface="+mn-ea"/>
                <a:ea typeface="+mn-ea"/>
              </a:rPr>
              <a:t>SPC </a:t>
            </a:r>
            <a:r>
              <a:rPr lang="ko-KR" altLang="en-US" sz="1000" dirty="0">
                <a:highlight>
                  <a:srgbClr val="FFFF00"/>
                </a:highlight>
                <a:latin typeface="+mn-ea"/>
                <a:ea typeface="+mn-ea"/>
              </a:rPr>
              <a:t>모듈은 고도화 추진 시 검토 예정</a:t>
            </a:r>
          </a:p>
        </p:txBody>
      </p:sp>
    </p:spTree>
    <p:extLst>
      <p:ext uri="{BB962C8B-B14F-4D97-AF65-F5344CB8AC3E}">
        <p14:creationId xmlns:p14="http://schemas.microsoft.com/office/powerpoint/2010/main" val="260991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36AC54-82E2-453F-9933-DC86CE7C0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33"/>
          <a:stretch/>
        </p:blipFill>
        <p:spPr>
          <a:xfrm>
            <a:off x="344488" y="1484784"/>
            <a:ext cx="6408712" cy="108012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품질관리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부적합현황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각 공장 별 부적합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해당하는 부적합현황 데이터를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393160" y="198884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137443-A92B-45C4-B7F3-731AFCE3B286}"/>
              </a:ext>
            </a:extLst>
          </p:cNvPr>
          <p:cNvGrpSpPr/>
          <p:nvPr/>
        </p:nvGrpSpPr>
        <p:grpSpPr>
          <a:xfrm>
            <a:off x="344488" y="2564904"/>
            <a:ext cx="6336704" cy="775522"/>
            <a:chOff x="344488" y="2564904"/>
            <a:chExt cx="6336704" cy="77552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C002F10-AE95-4285-A58E-1243C7123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488" y="2564904"/>
              <a:ext cx="6336704" cy="77552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70E8CF-6B4A-4E9E-A69E-6022B6FB9E5D}"/>
                </a:ext>
              </a:extLst>
            </p:cNvPr>
            <p:cNvSpPr/>
            <p:nvPr/>
          </p:nvSpPr>
          <p:spPr>
            <a:xfrm>
              <a:off x="560512" y="3015685"/>
              <a:ext cx="504056" cy="72008"/>
            </a:xfrm>
            <a:prstGeom prst="rect">
              <a:avLst/>
            </a:prstGeom>
            <a:solidFill>
              <a:srgbClr val="D6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2FABB1-A1A8-4D44-B135-67A0DDDBF0CA}"/>
                </a:ext>
              </a:extLst>
            </p:cNvPr>
            <p:cNvSpPr txBox="1"/>
            <p:nvPr/>
          </p:nvSpPr>
          <p:spPr>
            <a:xfrm>
              <a:off x="504603" y="2967050"/>
              <a:ext cx="61587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GC-CHDM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8453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21720</TotalTime>
  <Words>892</Words>
  <Application>Microsoft Office PowerPoint</Application>
  <PresentationFormat>A4 용지(210x297mm)</PresentationFormat>
  <Paragraphs>262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6" baseType="lpstr">
      <vt:lpstr>IBM Plex Sans</vt:lpstr>
      <vt:lpstr>KoPub돋움체 Bold</vt:lpstr>
      <vt:lpstr>KoPub돋움체 Medium</vt:lpstr>
      <vt:lpstr>굴림</vt:lpstr>
      <vt:lpstr>나눔고딕</vt:lpstr>
      <vt:lpstr>나눔고딕 ExtraBold</vt:lpstr>
      <vt:lpstr>나눔명조 ExtraBold</vt:lpstr>
      <vt:lpstr>맑은 고딕</vt:lpstr>
      <vt:lpstr>Arial</vt:lpstr>
      <vt:lpstr>Arial Narrow</vt:lpstr>
      <vt:lpstr>Tahoma</vt:lpstr>
      <vt:lpstr>Times New Roman</vt:lpstr>
      <vt:lpstr>Trebuchet MS</vt:lpstr>
      <vt:lpstr>Wingdings</vt:lpstr>
      <vt:lpstr>1_Office 테마</vt:lpstr>
      <vt:lpstr>PowerPoint 프레젠테이션</vt:lpstr>
      <vt:lpstr>2. 생산 준비</vt:lpstr>
      <vt:lpstr>PowerPoint 프레젠테이션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U1501004</dc:creator>
  <cp:lastModifiedBy>김형탁/ICT(프로젝트)/SKCHEM</cp:lastModifiedBy>
  <cp:revision>879</cp:revision>
  <dcterms:created xsi:type="dcterms:W3CDTF">2016-11-11T06:59:57Z</dcterms:created>
  <dcterms:modified xsi:type="dcterms:W3CDTF">2022-03-21T07:06:25Z</dcterms:modified>
</cp:coreProperties>
</file>