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7"/>
  </p:notesMasterIdLst>
  <p:sldIdLst>
    <p:sldId id="262" r:id="rId2"/>
    <p:sldId id="678" r:id="rId3"/>
    <p:sldId id="523" r:id="rId4"/>
    <p:sldId id="686" r:id="rId5"/>
    <p:sldId id="681" r:id="rId6"/>
    <p:sldId id="687" r:id="rId7"/>
    <p:sldId id="688" r:id="rId8"/>
    <p:sldId id="689" r:id="rId9"/>
    <p:sldId id="692" r:id="rId10"/>
    <p:sldId id="697" r:id="rId11"/>
    <p:sldId id="694" r:id="rId12"/>
    <p:sldId id="698" r:id="rId13"/>
    <p:sldId id="695" r:id="rId14"/>
    <p:sldId id="696" r:id="rId15"/>
    <p:sldId id="699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A9AB8F-B78B-46B8-98D6-8227972208B9}">
          <p14:sldIdLst>
            <p14:sldId id="262"/>
            <p14:sldId id="678"/>
            <p14:sldId id="523"/>
          </p14:sldIdLst>
        </p14:section>
        <p14:section name="원부원료 투입 관리 프로세스" id="{FF854AC7-9CCB-49C0-B6A7-788680F5075B}">
          <p14:sldIdLst>
            <p14:sldId id="686"/>
          </p14:sldIdLst>
        </p14:section>
        <p14:section name="원료투입관리 &gt; 불소/소분/투입관리" id="{0C818044-C390-4FCE-99E5-BC75FEAE66AB}">
          <p14:sldIdLst>
            <p14:sldId id="681"/>
            <p14:sldId id="687"/>
            <p14:sldId id="688"/>
            <p14:sldId id="689"/>
          </p14:sldIdLst>
        </p14:section>
        <p14:section name="원료투입 &gt; 제품재투입관리(수지)" id="{9D828388-A971-412E-923E-5F75B773B188}">
          <p14:sldIdLst>
            <p14:sldId id="692"/>
          </p14:sldIdLst>
        </p14:section>
        <p14:section name="공정운영관리" id="{8C3DA055-D239-415B-8FAD-9111130AD618}">
          <p14:sldIdLst>
            <p14:sldId id="697"/>
          </p14:sldIdLst>
        </p14:section>
        <p14:section name="촉매관리" id="{9CE4E29B-E0BE-4A48-8565-C9896B49AFC4}">
          <p14:sldIdLst>
            <p14:sldId id="694"/>
          </p14:sldIdLst>
        </p14:section>
        <p14:section name="품질관리" id="{7845F0A2-297E-4294-BA0E-6DA2F2B48D9E}">
          <p14:sldIdLst>
            <p14:sldId id="698"/>
            <p14:sldId id="695"/>
            <p14:sldId id="696"/>
          </p14:sldIdLst>
        </p14:section>
        <p14:section name="외주임가공관리" id="{5EE059F9-6010-4B42-B399-7073683478D8}">
          <p14:sldIdLst>
            <p14:sldId id="699"/>
          </p14:sldIdLst>
        </p14:section>
        <p14:section name="일지관리" id="{68C9212F-CDFF-4BF9-A946-2207456F80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  <a:srgbClr val="FF8C00"/>
    <a:srgbClr val="E6E6E6"/>
    <a:srgbClr val="F90018"/>
    <a:srgbClr val="FF6407"/>
    <a:srgbClr val="F1F2F7"/>
    <a:srgbClr val="ED6C05"/>
    <a:srgbClr val="FF9966"/>
    <a:srgbClr val="FFFFCC"/>
    <a:srgbClr val="ED6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46" autoAdjust="0"/>
  </p:normalViewPr>
  <p:slideViewPr>
    <p:cSldViewPr>
      <p:cViewPr varScale="1">
        <p:scale>
          <a:sx n="114" d="100"/>
          <a:sy n="114" d="100"/>
        </p:scale>
        <p:origin x="1290" y="108"/>
      </p:cViewPr>
      <p:guideLst>
        <p:guide orient="horz" pos="845"/>
        <p:guide pos="308"/>
        <p:guide pos="4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6C4DC-B6AD-4636-871E-630B432DDBD2}" type="datetimeFigureOut">
              <a:rPr lang="ko-KR" altLang="en-US" smtClean="0"/>
              <a:t>2022-03-21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F660-E3A2-40F3-8B0F-02102435DB1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6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93914"/>
            <a:ext cx="293914" cy="6313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7381" y="116723"/>
            <a:ext cx="1367682" cy="689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5500"/>
              </a:lnSpc>
            </a:pPr>
            <a:r>
              <a:rPr lang="en-US" altLang="ko-KR" sz="2200" b="1" dirty="0">
                <a:solidFill>
                  <a:prstClr val="white">
                    <a:lumMod val="6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200" b="1" dirty="0">
              <a:solidFill>
                <a:prstClr val="white">
                  <a:lumMod val="6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2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_사용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cxnSp>
        <p:nvCxnSpPr>
          <p:cNvPr id="26" name="직선 연결선 25"/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60910" y="761091"/>
            <a:ext cx="648000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기    능</a:t>
            </a: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6825536" y="761091"/>
            <a:ext cx="284400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 설명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2110253-815B-4B4F-B5EB-3AEFA2726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pic>
        <p:nvPicPr>
          <p:cNvPr id="21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864F140-D50C-4135-91E0-21A228560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ED2BEFB1-4B40-43EE-830E-3361BF8C0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0E2A4D8C-94B7-4903-9689-174421D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9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   면   및    기   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63613B4-0109-442C-9FBD-8A7040B0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832D7C6-3BCB-4815-AD36-7BAD86FB89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685D2C5E-D0E9-409C-B26A-CAA2ABA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447F6B1F-EAF0-4B2D-BE6A-00CDA82F2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72FF2B21-4E73-4552-BDD5-4B6002A5A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세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60910" y="761091"/>
            <a:ext cx="9372610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로  세  스  흐  </a:t>
            </a:r>
            <a:r>
              <a: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름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D104B5-BD92-4053-A468-48DEA3798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7DC479-0883-471A-B88D-590B758CE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2">
            <a:extLst>
              <a:ext uri="{FF2B5EF4-FFF2-40B4-BE49-F238E27FC236}">
                <a16:creationId xmlns:a16="http://schemas.microsoft.com/office/drawing/2014/main" id="{B62190B0-AC93-4184-93B5-79917C31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30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DF64FE23-2FCE-4E75-9B86-B201724F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31" name="그림 30" descr="그리기이(가) 표시된 사진&#10;&#10;자동 생성된 설명">
            <a:extLst>
              <a:ext uri="{FF2B5EF4-FFF2-40B4-BE49-F238E27FC236}">
                <a16:creationId xmlns:a16="http://schemas.microsoft.com/office/drawing/2014/main" id="{A7629BD8-112D-4345-A13E-DF6FC8B7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" y="428"/>
            <a:ext cx="9905381" cy="6857572"/>
          </a:xfrm>
          <a:prstGeom prst="rect">
            <a:avLst/>
          </a:prstGeom>
        </p:spPr>
      </p:pic>
      <p:grpSp>
        <p:nvGrpSpPr>
          <p:cNvPr id="14" name="그룹 13"/>
          <p:cNvGrpSpPr/>
          <p:nvPr userDrawn="1"/>
        </p:nvGrpSpPr>
        <p:grpSpPr>
          <a:xfrm>
            <a:off x="6806711" y="0"/>
            <a:ext cx="3099289" cy="187340"/>
            <a:chOff x="6806711" y="69067"/>
            <a:chExt cx="3099289" cy="187340"/>
          </a:xfrm>
        </p:grpSpPr>
        <p:sp>
          <p:nvSpPr>
            <p:cNvPr id="15" name="자유형 14"/>
            <p:cNvSpPr/>
            <p:nvPr userDrawn="1"/>
          </p:nvSpPr>
          <p:spPr>
            <a:xfrm>
              <a:off x="6806711" y="69067"/>
              <a:ext cx="231945" cy="187340"/>
            </a:xfrm>
            <a:custGeom>
              <a:avLst/>
              <a:gdLst>
                <a:gd name="connsiteX0" fmla="*/ 187340 w 231945"/>
                <a:gd name="connsiteY0" fmla="*/ 187340 h 187340"/>
                <a:gd name="connsiteX1" fmla="*/ 0 w 231945"/>
                <a:gd name="connsiteY1" fmla="*/ 0 h 187340"/>
                <a:gd name="connsiteX2" fmla="*/ 231945 w 231945"/>
                <a:gd name="connsiteY2" fmla="*/ 0 h 187340"/>
                <a:gd name="connsiteX3" fmla="*/ 187340 w 231945"/>
                <a:gd name="connsiteY3" fmla="*/ 187340 h 1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945" h="187340">
                  <a:moveTo>
                    <a:pt x="187340" y="187340"/>
                  </a:moveTo>
                  <a:lnTo>
                    <a:pt x="0" y="0"/>
                  </a:lnTo>
                  <a:lnTo>
                    <a:pt x="231945" y="0"/>
                  </a:lnTo>
                  <a:lnTo>
                    <a:pt x="187340" y="1873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6989584" y="69137"/>
              <a:ext cx="2916416" cy="18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49035" y="32044"/>
            <a:ext cx="2914980" cy="12311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</a:t>
            </a:r>
            <a:endParaRPr lang="ko-KR" altLang="en-US" sz="8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572000" y="6581775"/>
            <a:ext cx="781050" cy="276225"/>
          </a:xfrm>
          <a:prstGeom prst="roundRect">
            <a:avLst>
              <a:gd name="adj" fmla="val 8862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943" y="6606081"/>
            <a:ext cx="780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39FFBD0-1D5A-42D2-97FD-288376DD7C93}" type="slidenum">
              <a:rPr lang="ko-KR" altLang="en-US" sz="8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pPr algn="ctr"/>
              <a:t>‹#›</a:t>
            </a:fld>
            <a:endParaRPr lang="ko-KR" altLang="en-US" sz="8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A2E89B-C77D-4485-BBE9-3D8192D6D1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702" y="6473117"/>
            <a:ext cx="877415" cy="28800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37574B-3206-46FF-8C15-B777C62871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0592" y="6644640"/>
            <a:ext cx="710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2">
            <a:extLst>
              <a:ext uri="{FF2B5EF4-FFF2-40B4-BE49-F238E27FC236}">
                <a16:creationId xmlns:a16="http://schemas.microsoft.com/office/drawing/2014/main" id="{D3312E15-7603-42BD-8676-F01C3C08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584" y="173214"/>
            <a:ext cx="2914980" cy="384715"/>
          </a:xfrm>
          <a:prstGeom prst="rect">
            <a:avLst/>
          </a:prstGeom>
        </p:spPr>
        <p:txBody>
          <a:bodyPr anchor="ctr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pic>
        <p:nvPicPr>
          <p:cNvPr id="27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CC3EFFEF-00FC-421A-9A2A-F27DDC1D6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664" y="6494789"/>
            <a:ext cx="677408" cy="244657"/>
          </a:xfrm>
          <a:prstGeom prst="rect">
            <a:avLst/>
          </a:prstGeom>
          <a:noFill/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2DF34597-9A8A-4D1F-96B0-A2D96F957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39171"/>
          <a:stretch/>
        </p:blipFill>
        <p:spPr>
          <a:xfrm>
            <a:off x="9180268" y="6523717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1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714" r:id="rId3"/>
    <p:sldLayoutId id="2147483704" r:id="rId4"/>
    <p:sldLayoutId id="2147483717" r:id="rId5"/>
    <p:sldLayoutId id="214748371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>
            <a:extLst>
              <a:ext uri="{FF2B5EF4-FFF2-40B4-BE49-F238E27FC236}">
                <a16:creationId xmlns:a16="http://schemas.microsoft.com/office/drawing/2014/main" id="{41932F74-133E-4E4D-97AD-E111604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906000" cy="685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BE6973E6-5C5F-4829-8A44-22E5B1BEF171}"/>
              </a:ext>
            </a:extLst>
          </p:cNvPr>
          <p:cNvSpPr txBox="1">
            <a:spLocks/>
          </p:cNvSpPr>
          <p:nvPr/>
        </p:nvSpPr>
        <p:spPr>
          <a:xfrm>
            <a:off x="1169789" y="2996952"/>
            <a:ext cx="8172771" cy="16366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pPr algn="ctr"/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SK</a:t>
            </a:r>
            <a:r>
              <a:rPr lang="ko-KR" altLang="en-US" sz="3200" dirty="0" err="1">
                <a:latin typeface="Tahoma" panose="020B0604030504040204" pitchFamily="34" charset="0"/>
                <a:cs typeface="Times New Roman" panose="02020603050405020304" pitchFamily="18" charset="0"/>
              </a:rPr>
              <a:t>케미칼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cs typeface="Times New Roman" panose="02020603050405020304" pitchFamily="18" charset="0"/>
              </a:rPr>
              <a:t>MES </a:t>
            </a:r>
            <a:r>
              <a:rPr lang="ko-KR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사용자 매뉴얼</a:t>
            </a:r>
            <a:br>
              <a:rPr lang="en-US" sz="3600" dirty="0">
                <a:latin typeface="+mn-ea"/>
                <a:ea typeface="+mn-ea"/>
                <a:cs typeface="IBM Plex Sans" charset="0"/>
              </a:rPr>
            </a:br>
            <a:endParaRPr lang="en-US" sz="2400" b="0" dirty="0">
              <a:latin typeface="+mn-ea"/>
              <a:ea typeface="+mn-ea"/>
              <a:cs typeface="IBM Plex Sans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B7CD46A-B631-4DAB-B7D5-FB7F674C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7" y="3622674"/>
            <a:ext cx="7429500" cy="71438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</a:pPr>
            <a:endParaRPr lang="ko-KR" altLang="en-US" sz="1200" u="sng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제목 3">
            <a:extLst>
              <a:ext uri="{FF2B5EF4-FFF2-40B4-BE49-F238E27FC236}">
                <a16:creationId xmlns:a16="http://schemas.microsoft.com/office/drawing/2014/main" id="{7A20A531-DD2E-4148-8719-D0EC4B017017}"/>
              </a:ext>
            </a:extLst>
          </p:cNvPr>
          <p:cNvSpPr txBox="1">
            <a:spLocks/>
          </p:cNvSpPr>
          <p:nvPr/>
        </p:nvSpPr>
        <p:spPr>
          <a:xfrm>
            <a:off x="249237" y="3789040"/>
            <a:ext cx="99060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Tahoma" panose="020B0604030504040204" pitchFamily="34" charset="0"/>
                <a:cs typeface="Times New Roman" panose="02020603050405020304" pitchFamily="18" charset="0"/>
              </a:rPr>
              <a:t>공정운영 </a:t>
            </a:r>
            <a:r>
              <a:rPr lang="en-US" altLang="ko-KR" sz="2400" dirty="0">
                <a:latin typeface="Tahoma" panose="020B0604030504040204" pitchFamily="34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1C84921-6477-46B3-97D7-C1D0EA29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260648"/>
            <a:ext cx="877415" cy="288000"/>
          </a:xfrm>
          <a:prstGeom prst="rect">
            <a:avLst/>
          </a:prstGeom>
        </p:spPr>
      </p:pic>
      <p:pic>
        <p:nvPicPr>
          <p:cNvPr id="24" name="Picture 2" descr="E:\모스트비주얼\PD작업\첨부2 합병회사 CI\SK crp Comm K.png">
            <a:extLst>
              <a:ext uri="{FF2B5EF4-FFF2-40B4-BE49-F238E27FC236}">
                <a16:creationId xmlns:a16="http://schemas.microsoft.com/office/drawing/2014/main" id="{2CCA837D-933A-4856-BCF3-D54309B7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638" y="6448744"/>
            <a:ext cx="677408" cy="244657"/>
          </a:xfrm>
          <a:prstGeom prst="rect">
            <a:avLst/>
          </a:prstGeom>
          <a:noFill/>
        </p:spPr>
      </p:pic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C5F1B93A-8FC1-43EB-97A5-2A9B8172C6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171"/>
          <a:stretch/>
        </p:blipFill>
        <p:spPr>
          <a:xfrm>
            <a:off x="9127819" y="6482300"/>
            <a:ext cx="677408" cy="2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공정모니터링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64" name="Group 109">
            <a:extLst>
              <a:ext uri="{FF2B5EF4-FFF2-40B4-BE49-F238E27FC236}">
                <a16:creationId xmlns:a16="http://schemas.microsoft.com/office/drawing/2014/main" id="{5BD49628-BCAF-42C1-A586-10E07CB7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0434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/QA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69B2B7-1FCB-4DCB-9DE3-2D2F9D4A94D0}"/>
              </a:ext>
            </a:extLst>
          </p:cNvPr>
          <p:cNvSpPr/>
          <p:nvPr/>
        </p:nvSpPr>
        <p:spPr>
          <a:xfrm>
            <a:off x="2000672" y="1520788"/>
            <a:ext cx="5863904" cy="21242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0F38855C-35B4-4EB9-A171-740192FC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06" y="2908862"/>
            <a:ext cx="1132551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MES.3.2.1.01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일마감관리</a:t>
            </a: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FBC122F2-05C8-4D12-B50A-44B1531C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05" y="2021199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생산지시관리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D9B054-7F27-4D9B-8722-1DC3329EB5A2}"/>
              </a:ext>
            </a:extLst>
          </p:cNvPr>
          <p:cNvSpPr/>
          <p:nvPr/>
        </p:nvSpPr>
        <p:spPr>
          <a:xfrm>
            <a:off x="2118798" y="1620808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Rectangle 133">
            <a:extLst>
              <a:ext uri="{FF2B5EF4-FFF2-40B4-BE49-F238E27FC236}">
                <a16:creationId xmlns:a16="http://schemas.microsoft.com/office/drawing/2014/main" id="{99EE5BDF-4B7A-4392-851C-753A6B71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49" y="1705478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Slurry Mix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(CTA, QTA,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메탄올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0" name="Rectangle 133">
            <a:extLst>
              <a:ext uri="{FF2B5EF4-FFF2-40B4-BE49-F238E27FC236}">
                <a16:creationId xmlns:a16="http://schemas.microsoft.com/office/drawing/2014/main" id="{DF5EFFB3-43A1-4C44-A82B-BE7B7096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08" y="1700808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DMT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반응공정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미반응물</a:t>
            </a:r>
            <a:r>
              <a:rPr lang="en-US" altLang="ko-KR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Recyle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2" name="Rectangle 133">
            <a:extLst>
              <a:ext uri="{FF2B5EF4-FFF2-40B4-BE49-F238E27FC236}">
                <a16:creationId xmlns:a16="http://schemas.microsoft.com/office/drawing/2014/main" id="{E153C5D0-2ABF-4788-B330-E8DC3FF1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855" y="1700065"/>
            <a:ext cx="1316820" cy="390572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정제 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4E2E2F9-D4AF-4F23-BBE4-82A7B5FD1284}"/>
              </a:ext>
            </a:extLst>
          </p:cNvPr>
          <p:cNvSpPr/>
          <p:nvPr/>
        </p:nvSpPr>
        <p:spPr>
          <a:xfrm>
            <a:off x="2118798" y="2274137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A0DFC3-63D8-4B7D-87AF-8CAB8A5C0046}"/>
              </a:ext>
            </a:extLst>
          </p:cNvPr>
          <p:cNvSpPr/>
          <p:nvPr/>
        </p:nvSpPr>
        <p:spPr>
          <a:xfrm>
            <a:off x="2118798" y="2937152"/>
            <a:ext cx="5627186" cy="592337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133">
            <a:extLst>
              <a:ext uri="{FF2B5EF4-FFF2-40B4-BE49-F238E27FC236}">
                <a16:creationId xmlns:a16="http://schemas.microsoft.com/office/drawing/2014/main" id="{AE589AA2-9C3D-4247-B36A-25DCB648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20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Mixing Vessel</a:t>
            </a:r>
          </a:p>
        </p:txBody>
      </p:sp>
      <p:sp>
        <p:nvSpPr>
          <p:cNvPr id="76" name="Rectangle 133">
            <a:extLst>
              <a:ext uri="{FF2B5EF4-FFF2-40B4-BE49-F238E27FC236}">
                <a16:creationId xmlns:a16="http://schemas.microsoft.com/office/drawing/2014/main" id="{BCD6CCEC-FB5F-4F5F-BAB6-8835237B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428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1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차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Reaction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(DMCD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탱크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77" name="Rectangle 133">
            <a:extLst>
              <a:ext uri="{FF2B5EF4-FFF2-40B4-BE49-F238E27FC236}">
                <a16:creationId xmlns:a16="http://schemas.microsoft.com/office/drawing/2014/main" id="{31AA60B2-F4E2-4272-99B1-C39FF25B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736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2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차 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Reaction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(c-CHDM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탱크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8" name="Rectangle 133">
            <a:extLst>
              <a:ext uri="{FF2B5EF4-FFF2-40B4-BE49-F238E27FC236}">
                <a16:creationId xmlns:a16="http://schemas.microsoft.com/office/drawing/2014/main" id="{30D417D3-9479-42B3-A01A-1099438F0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043" y="2384884"/>
            <a:ext cx="1021260" cy="392400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정제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/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분리공정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79" name="Rectangle 133">
            <a:extLst>
              <a:ext uri="{FF2B5EF4-FFF2-40B4-BE49-F238E27FC236}">
                <a16:creationId xmlns:a16="http://schemas.microsoft.com/office/drawing/2014/main" id="{2960881D-6395-497A-A611-0299FBAB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49" y="3035180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Slurry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(SMT-10, SMT-20)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0" name="Rectangle 133">
            <a:extLst>
              <a:ext uri="{FF2B5EF4-FFF2-40B4-BE49-F238E27FC236}">
                <a16:creationId xmlns:a16="http://schemas.microsoft.com/office/drawing/2014/main" id="{65CE2F00-2F58-4517-A151-F31F0DFD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412" y="3032956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모노머공정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(ES-10, ES-20)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1" name="Rectangle 133">
            <a:extLst>
              <a:ext uri="{FF2B5EF4-FFF2-40B4-BE49-F238E27FC236}">
                <a16:creationId xmlns:a16="http://schemas.microsoft.com/office/drawing/2014/main" id="{BBA7366C-D095-4CAB-B514-F5921AB6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560" y="3038359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ko-KR" altLang="en-US" sz="1000" kern="0" dirty="0" err="1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폴리머공정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(PA-10, 20, 30)</a:t>
            </a:r>
            <a:endParaRPr lang="en-US" altLang="ko-KR" sz="8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</p:txBody>
      </p:sp>
      <p:sp>
        <p:nvSpPr>
          <p:cNvPr id="82" name="Rectangle 133">
            <a:extLst>
              <a:ext uri="{FF2B5EF4-FFF2-40B4-BE49-F238E27FC236}">
                <a16:creationId xmlns:a16="http://schemas.microsoft.com/office/drawing/2014/main" id="{B50EDE76-47C9-4C8C-BEF4-73570544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12" y="3036772"/>
            <a:ext cx="1021260" cy="397728"/>
          </a:xfrm>
          <a:prstGeom prst="rect">
            <a:avLst/>
          </a:prstGeom>
          <a:solidFill>
            <a:schemeClr val="bg1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/>
        </p:spPr>
        <p:txBody>
          <a:bodyPr lIns="54000" tIns="18000" rIns="54000" bIns="1800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Chip Cutting 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공정</a:t>
            </a:r>
            <a:endParaRPr lang="en-US" altLang="ko-KR" sz="1000" kern="0" dirty="0">
              <a:solidFill>
                <a:srgbClr val="1F497D">
                  <a:lumMod val="50000"/>
                </a:srgbClr>
              </a:solidFill>
              <a:latin typeface="Arial Narrow"/>
              <a:ea typeface="맑은 고딕"/>
              <a:cs typeface="Arial" charset="0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(</a:t>
            </a:r>
            <a:r>
              <a:rPr lang="ko-KR" altLang="en-US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수중</a:t>
            </a:r>
            <a:r>
              <a:rPr lang="en-US" altLang="ko-KR" sz="1000" kern="0" dirty="0">
                <a:solidFill>
                  <a:srgbClr val="1F497D">
                    <a:lumMod val="50000"/>
                  </a:srgbClr>
                </a:solidFill>
                <a:latin typeface="Arial Narrow"/>
                <a:ea typeface="맑은 고딕"/>
                <a:cs typeface="Arial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B7AAC6-47D5-4351-AFEF-19E60CC3F7DE}"/>
              </a:ext>
            </a:extLst>
          </p:cNvPr>
          <p:cNvSpPr txBox="1"/>
          <p:nvPr/>
        </p:nvSpPr>
        <p:spPr>
          <a:xfrm>
            <a:off x="2069388" y="1606812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+mn-ea"/>
                <a:ea typeface="+mn-ea"/>
              </a:rPr>
              <a:t>유화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3CF241-3E56-4D58-92B6-1385DEEABEFD}"/>
              </a:ext>
            </a:extLst>
          </p:cNvPr>
          <p:cNvSpPr txBox="1"/>
          <p:nvPr/>
        </p:nvSpPr>
        <p:spPr>
          <a:xfrm>
            <a:off x="2069388" y="2215011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00FF"/>
                </a:solidFill>
                <a:latin typeface="+mn-ea"/>
                <a:ea typeface="+mn-ea"/>
              </a:rPr>
              <a:t>CHDM</a:t>
            </a:r>
            <a:endParaRPr lang="ko-KR" altLang="en-US" sz="1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0510D0-08AE-4547-BCF9-99609BB56279}"/>
              </a:ext>
            </a:extLst>
          </p:cNvPr>
          <p:cNvSpPr txBox="1"/>
          <p:nvPr/>
        </p:nvSpPr>
        <p:spPr>
          <a:xfrm>
            <a:off x="2069388" y="2896454"/>
            <a:ext cx="589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00FF"/>
                </a:solidFill>
                <a:latin typeface="+mn-ea"/>
                <a:ea typeface="+mn-ea"/>
              </a:rPr>
              <a:t>수지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911E0E5-65CD-44F1-9E1F-0C0420350A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3913869" y="1896094"/>
            <a:ext cx="483739" cy="467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E67829-926A-4D69-A860-9AB29F7EC26D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5714428" y="1895351"/>
            <a:ext cx="595427" cy="74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BE22CAB-E2E4-47AD-AD8C-A2B2FF15AAA1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3628380" y="2581084"/>
            <a:ext cx="313048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2C99B87-6EE8-4F01-9513-AF1AAB5473E8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4962688" y="2581084"/>
            <a:ext cx="313048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00665D0-0BBB-4F0B-B68D-10E770D6734A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6296996" y="2581084"/>
            <a:ext cx="313047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28346C3-8138-4EAF-9536-144161BD938C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3618309" y="3231820"/>
            <a:ext cx="298103" cy="2224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FDCFBAF-0A2B-488D-A60D-876E2571FFC8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4937672" y="3231820"/>
            <a:ext cx="310888" cy="5403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E954D22-876B-4CDD-B62B-E99570EDE09E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6269820" y="3235636"/>
            <a:ext cx="346892" cy="158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ADC55E01-20AC-4B7C-9E58-28D76695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42" y="2630827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CDD61EAE-128E-4A4A-B630-F34F841C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749" y="1664804"/>
            <a:ext cx="1136908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생산입고관리</a:t>
            </a: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86A2F30F-7EA6-4DE9-9B2E-EB5B0697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244" y="2278809"/>
            <a:ext cx="1132551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출하관리</a:t>
            </a: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83794D5-EF3E-419F-B667-3FD68F3F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304" y="3703696"/>
            <a:ext cx="2859984" cy="348901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RITS –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공정운전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유량계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적산계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등 실시간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</a:t>
            </a:r>
            <a:endParaRPr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Rectangle 8">
            <a:extLst>
              <a:ext uri="{FF2B5EF4-FFF2-40B4-BE49-F238E27FC236}">
                <a16:creationId xmlns:a16="http://schemas.microsoft.com/office/drawing/2014/main" id="{1CD24E1B-5E4D-441E-8A1E-93EF2483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502" y="3695260"/>
            <a:ext cx="2959481" cy="357337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ERP QM -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분석결과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Data)</a:t>
            </a:r>
            <a:endParaRPr lang="ko-KR" altLang="en-US" sz="9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2D340C44-53CA-4D30-A5BE-8FD44D817FD1}"/>
              </a:ext>
            </a:extLst>
          </p:cNvPr>
          <p:cNvSpPr/>
          <p:nvPr/>
        </p:nvSpPr>
        <p:spPr>
          <a:xfrm rot="10800000">
            <a:off x="3369120" y="4109703"/>
            <a:ext cx="3312368" cy="235981"/>
          </a:xfrm>
          <a:prstGeom prst="triangle">
            <a:avLst>
              <a:gd name="adj" fmla="val 4911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  <a:gs pos="33000">
                <a:schemeClr val="bg1">
                  <a:lumMod val="75000"/>
                </a:schemeClr>
              </a:gs>
              <a:gs pos="67000">
                <a:schemeClr val="bg1">
                  <a:lumMod val="85000"/>
                </a:schemeClr>
              </a:gs>
            </a:gsLst>
            <a:lin ang="540000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Trebuchet MS" panose="020B0603020202020204" pitchFamily="34" charset="0"/>
              </a:rPr>
              <a:t>  </a:t>
            </a:r>
            <a:endParaRPr lang="ko-KR" altLang="en-US" sz="1400" b="1" dirty="0" err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7D9B33F-05EE-4464-813F-4DEF2871AFBB}"/>
              </a:ext>
            </a:extLst>
          </p:cNvPr>
          <p:cNvGrpSpPr/>
          <p:nvPr/>
        </p:nvGrpSpPr>
        <p:grpSpPr>
          <a:xfrm rot="16200000">
            <a:off x="734384" y="2418773"/>
            <a:ext cx="2016224" cy="394641"/>
            <a:chOff x="2546134" y="4711306"/>
            <a:chExt cx="2016224" cy="467119"/>
          </a:xfrm>
        </p:grpSpPr>
        <p:sp>
          <p:nvSpPr>
            <p:cNvPr id="117" name="아래쪽 화살표 78">
              <a:extLst>
                <a:ext uri="{FF2B5EF4-FFF2-40B4-BE49-F238E27FC236}">
                  <a16:creationId xmlns:a16="http://schemas.microsoft.com/office/drawing/2014/main" id="{4853DFB3-376F-443A-B1E5-512781C475D6}"/>
                </a:ext>
              </a:extLst>
            </p:cNvPr>
            <p:cNvSpPr/>
            <p:nvPr/>
          </p:nvSpPr>
          <p:spPr bwMode="auto">
            <a:xfrm>
              <a:off x="2815788" y="4711306"/>
              <a:ext cx="1461616" cy="467119"/>
            </a:xfrm>
            <a:prstGeom prst="downArrow">
              <a:avLst>
                <a:gd name="adj1" fmla="val 50000"/>
                <a:gd name="adj2" fmla="val 60875"/>
              </a:avLst>
            </a:prstGeom>
            <a:gradFill>
              <a:gsLst>
                <a:gs pos="65000">
                  <a:srgbClr val="8D98A1">
                    <a:alpha val="68000"/>
                  </a:srgbClr>
                </a:gs>
                <a:gs pos="0">
                  <a:srgbClr val="E8EAEC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rtlCol="0" anchor="ctr"/>
            <a:lstStyle/>
            <a:p>
              <a:pPr marL="0" marR="0" lvl="0" indent="0" algn="ctr" defTabSz="101919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118" name="텍스트 개체 틀 34">
              <a:extLst>
                <a:ext uri="{FF2B5EF4-FFF2-40B4-BE49-F238E27FC236}">
                  <a16:creationId xmlns:a16="http://schemas.microsoft.com/office/drawing/2014/main" id="{4C0C70AE-57F0-41ED-90DD-F76D9A027139}"/>
                </a:ext>
              </a:extLst>
            </p:cNvPr>
            <p:cNvSpPr txBox="1">
              <a:spLocks/>
            </p:cNvSpPr>
            <p:nvPr/>
          </p:nvSpPr>
          <p:spPr>
            <a:xfrm>
              <a:off x="2546134" y="4800152"/>
              <a:ext cx="2016224" cy="1692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60" tIns="49530" rIns="99060" bIns="49530" anchor="ctr" anchorCtr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91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 typeface="Arial" pitchFamily="34" charset="0"/>
                <a:buNone/>
                <a:tabLst/>
                <a:defRPr/>
              </a:pPr>
              <a:endParaRPr kumimoji="1" lang="en-GB" altLang="ko-KR" sz="1000" b="1" i="0" u="none" strike="noStrike" kern="0" cap="none" spc="0" normalizeH="0" baseline="0" noProof="0" dirty="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56794BA-EDBD-4FD4-B5E4-7115ECC002C6}"/>
              </a:ext>
            </a:extLst>
          </p:cNvPr>
          <p:cNvGrpSpPr/>
          <p:nvPr/>
        </p:nvGrpSpPr>
        <p:grpSpPr>
          <a:xfrm rot="16200000">
            <a:off x="7157365" y="2372985"/>
            <a:ext cx="2016224" cy="394641"/>
            <a:chOff x="2546134" y="4711306"/>
            <a:chExt cx="2016224" cy="467119"/>
          </a:xfrm>
        </p:grpSpPr>
        <p:sp>
          <p:nvSpPr>
            <p:cNvPr id="120" name="아래쪽 화살표 78">
              <a:extLst>
                <a:ext uri="{FF2B5EF4-FFF2-40B4-BE49-F238E27FC236}">
                  <a16:creationId xmlns:a16="http://schemas.microsoft.com/office/drawing/2014/main" id="{8A3C15F5-374C-422F-9FDE-C89B69A9191A}"/>
                </a:ext>
              </a:extLst>
            </p:cNvPr>
            <p:cNvSpPr/>
            <p:nvPr/>
          </p:nvSpPr>
          <p:spPr bwMode="auto">
            <a:xfrm>
              <a:off x="2815788" y="4711306"/>
              <a:ext cx="1461616" cy="467119"/>
            </a:xfrm>
            <a:prstGeom prst="downArrow">
              <a:avLst>
                <a:gd name="adj1" fmla="val 50000"/>
                <a:gd name="adj2" fmla="val 60875"/>
              </a:avLst>
            </a:prstGeom>
            <a:gradFill>
              <a:gsLst>
                <a:gs pos="65000">
                  <a:srgbClr val="8D98A1">
                    <a:alpha val="68000"/>
                  </a:srgbClr>
                </a:gs>
                <a:gs pos="0">
                  <a:srgbClr val="E8EAEC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rtlCol="0" anchor="ctr"/>
            <a:lstStyle/>
            <a:p>
              <a:pPr marL="0" marR="0" lvl="0" indent="0" algn="ctr" defTabSz="101919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endParaRPr>
            </a:p>
          </p:txBody>
        </p:sp>
        <p:sp>
          <p:nvSpPr>
            <p:cNvPr id="121" name="텍스트 개체 틀 34">
              <a:extLst>
                <a:ext uri="{FF2B5EF4-FFF2-40B4-BE49-F238E27FC236}">
                  <a16:creationId xmlns:a16="http://schemas.microsoft.com/office/drawing/2014/main" id="{F59424A2-2175-4EF4-96C1-569B6B0275EA}"/>
                </a:ext>
              </a:extLst>
            </p:cNvPr>
            <p:cNvSpPr txBox="1">
              <a:spLocks/>
            </p:cNvSpPr>
            <p:nvPr/>
          </p:nvSpPr>
          <p:spPr>
            <a:xfrm>
              <a:off x="2546134" y="4800152"/>
              <a:ext cx="2016224" cy="1692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9060" tIns="49530" rIns="99060" bIns="49530" anchor="ctr" anchorCtr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1919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20000"/>
                <a:buFont typeface="Arial" pitchFamily="34" charset="0"/>
                <a:buNone/>
                <a:tabLst/>
                <a:defRPr/>
              </a:pPr>
              <a:endParaRPr kumimoji="1" lang="en-GB" altLang="ko-KR" sz="1000" b="1" i="0" u="none" strike="noStrike" kern="0" cap="none" spc="0" normalizeH="0" baseline="0" noProof="0" dirty="0">
                <a:ln>
                  <a:solidFill>
                    <a:srgbClr val="FFFFFF">
                      <a:lumMod val="65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endParaRPr>
            </a:p>
          </p:txBody>
        </p:sp>
      </p:grpSp>
      <p:sp>
        <p:nvSpPr>
          <p:cNvPr id="122" name="AutoShape 6">
            <a:extLst>
              <a:ext uri="{FF2B5EF4-FFF2-40B4-BE49-F238E27FC236}">
                <a16:creationId xmlns:a16="http://schemas.microsoft.com/office/drawing/2014/main" id="{CF2313DE-94DD-4AA5-A311-C744DD3B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8" y="4401108"/>
            <a:ext cx="4887638" cy="951206"/>
          </a:xfrm>
          <a:prstGeom prst="roundRect">
            <a:avLst>
              <a:gd name="adj" fmla="val 10454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APC Summary (APC ON,OFF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이력 조회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폐수 배출량 실시간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유화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Compressor Monitoring: CHDM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공정별 최적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Grade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선정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3" name="Rectangle 41">
            <a:extLst>
              <a:ext uri="{FF2B5EF4-FFF2-40B4-BE49-F238E27FC236}">
                <a16:creationId xmlns:a16="http://schemas.microsoft.com/office/drawing/2014/main" id="{D02845CA-8116-4096-95CD-BEA1B5349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00" y="4401107"/>
            <a:ext cx="913381" cy="951205"/>
          </a:xfrm>
          <a:prstGeom prst="roundRect">
            <a:avLst>
              <a:gd name="adj" fmla="val 10454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공정현황</a:t>
            </a:r>
            <a:endParaRPr kumimoji="0" lang="en-US" altLang="ko-KR" sz="1200" b="0" i="0" u="none" strike="noStrike" kern="1200" cap="none" spc="-33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모니터링</a:t>
            </a:r>
          </a:p>
        </p:txBody>
      </p:sp>
      <p:sp>
        <p:nvSpPr>
          <p:cNvPr id="124" name="AutoShape 6">
            <a:extLst>
              <a:ext uri="{FF2B5EF4-FFF2-40B4-BE49-F238E27FC236}">
                <a16:creationId xmlns:a16="http://schemas.microsoft.com/office/drawing/2014/main" id="{94480804-A516-4A7D-AA17-83FAF256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17" y="5453504"/>
            <a:ext cx="4887638" cy="759717"/>
          </a:xfrm>
          <a:prstGeom prst="roundRect">
            <a:avLst>
              <a:gd name="adj" fmla="val 9234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144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외부 요인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계절별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주야편차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따른 공정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 변화 여부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특정 기간에 대하여 통계지표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평균값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 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0" lang="ko-KR" altLang="en-US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통계지표에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Min, Max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설정하여 알람 기능 구성</a:t>
            </a:r>
          </a:p>
        </p:txBody>
      </p:sp>
      <p:sp>
        <p:nvSpPr>
          <p:cNvPr id="125" name="Rectangle 41">
            <a:extLst>
              <a:ext uri="{FF2B5EF4-FFF2-40B4-BE49-F238E27FC236}">
                <a16:creationId xmlns:a16="http://schemas.microsoft.com/office/drawing/2014/main" id="{287C369B-0D5B-46AA-87DD-7A96F331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4" y="5453504"/>
            <a:ext cx="897643" cy="759718"/>
          </a:xfrm>
          <a:prstGeom prst="roundRect">
            <a:avLst>
              <a:gd name="adj" fmla="val 921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 defTabSz="1006566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품질현황 </a:t>
            </a:r>
            <a:endParaRPr kumimoji="0" lang="en-US" altLang="ko-KR" sz="1200" spc="-33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a typeface="KoPub돋움체 Bold" panose="02020603020101020101" pitchFamily="18" charset="-127"/>
            </a:endParaRPr>
          </a:p>
          <a:p>
            <a:pPr algn="ctr" defTabSz="1006566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a typeface="KoPub돋움체 Bold" panose="02020603020101020101" pitchFamily="18" charset="-127"/>
              </a:rPr>
              <a:t>모니터링</a:t>
            </a:r>
          </a:p>
        </p:txBody>
      </p:sp>
      <p:sp>
        <p:nvSpPr>
          <p:cNvPr id="126" name="Rectangle 41">
            <a:extLst>
              <a:ext uri="{FF2B5EF4-FFF2-40B4-BE49-F238E27FC236}">
                <a16:creationId xmlns:a16="http://schemas.microsoft.com/office/drawing/2014/main" id="{AB1F090C-0182-457C-BD04-3782DA78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505" y="4421569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각종 일지 및 보고서  작성</a:t>
            </a:r>
          </a:p>
        </p:txBody>
      </p:sp>
      <p:sp>
        <p:nvSpPr>
          <p:cNvPr id="127" name="AutoShape 6">
            <a:extLst>
              <a:ext uri="{FF2B5EF4-FFF2-40B4-BE49-F238E27FC236}">
                <a16:creationId xmlns:a16="http://schemas.microsoft.com/office/drawing/2014/main" id="{2B521813-0DE9-498F-9240-5DAB24F3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29" y="4846354"/>
            <a:ext cx="2916258" cy="136686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교대작업일지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OE Tracking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온실가스 배출량 관리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촉매관리일지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다후니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 오일 재고관리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 : CHDM</a:t>
            </a: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포장재관리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Waste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대입장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포장일지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수지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36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E2C29E-0761-4A68-8362-62FEAEFA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55" y="1412776"/>
            <a:ext cx="6517853" cy="288032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촉매재고관리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수지 공장의 촉매재고관리를 할 수 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오른쪽에 해당 자재에 대한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일자별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입출현황을 볼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조건으로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일자별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입출현황을 조회한다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①에서 행 선택 시 해당 자재에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대해한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입출현황을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3D8DF-B337-4980-9B20-891731DEE117}"/>
              </a:ext>
            </a:extLst>
          </p:cNvPr>
          <p:cNvSpPr/>
          <p:nvPr/>
        </p:nvSpPr>
        <p:spPr>
          <a:xfrm>
            <a:off x="307355" y="2492896"/>
            <a:ext cx="3277493" cy="1512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B581464-959D-4673-B07B-209823B8426C}"/>
              </a:ext>
            </a:extLst>
          </p:cNvPr>
          <p:cNvSpPr/>
          <p:nvPr/>
        </p:nvSpPr>
        <p:spPr>
          <a:xfrm>
            <a:off x="6537176" y="213285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240360" y="246142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43B24D-5201-4C54-ABF2-9D530993453B}"/>
              </a:ext>
            </a:extLst>
          </p:cNvPr>
          <p:cNvSpPr/>
          <p:nvPr/>
        </p:nvSpPr>
        <p:spPr>
          <a:xfrm>
            <a:off x="3672362" y="2634340"/>
            <a:ext cx="3056456" cy="13707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02B1C4CF-C551-4FB3-A1AA-6D9012780F32}"/>
              </a:ext>
            </a:extLst>
          </p:cNvPr>
          <p:cNvSpPr/>
          <p:nvPr/>
        </p:nvSpPr>
        <p:spPr>
          <a:xfrm>
            <a:off x="3645271" y="253480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7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품질모니터링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51" name="Group 109">
            <a:extLst>
              <a:ext uri="{FF2B5EF4-FFF2-40B4-BE49-F238E27FC236}">
                <a16:creationId xmlns:a16="http://schemas.microsoft.com/office/drawing/2014/main" id="{D88A7D45-9C5E-4ECD-BAA1-C86532FF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19428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생산팀</a:t>
                      </a:r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/QA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52" name="Rectangle 8">
            <a:extLst>
              <a:ext uri="{FF2B5EF4-FFF2-40B4-BE49-F238E27FC236}">
                <a16:creationId xmlns:a16="http://schemas.microsoft.com/office/drawing/2014/main" id="{61EEB392-330D-4E13-84FB-BEA1F42D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20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MES.1.2.2.02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8D460793-F11D-47D2-BC69-80B40DCAC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987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947A400E-D485-4D6E-8CCF-B5135D17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654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MES.2.1.2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공정운영관리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11E29E38-5E68-4A61-9949-4C89C64E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321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2EDC8C9D-3CCC-4988-BD83-2A1484D5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89" y="1673610"/>
            <a:ext cx="1143176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MES.3.1.2.01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출하현황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45B4A9D-E44C-444E-8550-CAFD27B47203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742496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70ABF57-FAA9-4334-BE59-D4059E4AFD78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3638163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530BB2-A11A-40AC-80E9-8BBFBAFD018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5533830" y="1939237"/>
            <a:ext cx="752491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46322F1-931D-4A92-B460-88F2CB4C6B1E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7429497" y="1939237"/>
            <a:ext cx="752492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8">
            <a:extLst>
              <a:ext uri="{FF2B5EF4-FFF2-40B4-BE49-F238E27FC236}">
                <a16:creationId xmlns:a16="http://schemas.microsoft.com/office/drawing/2014/main" id="{029AA605-DFCF-4A37-96BC-5B642BFC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9" y="2778825"/>
            <a:ext cx="8725841" cy="357337"/>
          </a:xfrm>
          <a:prstGeom prst="rect">
            <a:avLst/>
          </a:prstGeom>
          <a:solidFill>
            <a:schemeClr val="tx2"/>
          </a:solidFill>
          <a:ln w="63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ERP QM –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 결과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수입검사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공정검사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제품검사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),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부적합 현황 </a:t>
            </a:r>
          </a:p>
        </p:txBody>
      </p:sp>
      <p:sp>
        <p:nvSpPr>
          <p:cNvPr id="62" name="아래쪽 화살표 78">
            <a:extLst>
              <a:ext uri="{FF2B5EF4-FFF2-40B4-BE49-F238E27FC236}">
                <a16:creationId xmlns:a16="http://schemas.microsoft.com/office/drawing/2014/main" id="{05BF27BC-BE6F-468C-960E-241E3C2854B0}"/>
              </a:ext>
            </a:extLst>
          </p:cNvPr>
          <p:cNvSpPr/>
          <p:nvPr/>
        </p:nvSpPr>
        <p:spPr bwMode="auto">
          <a:xfrm>
            <a:off x="3482188" y="3193268"/>
            <a:ext cx="2979852" cy="52857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MES I/F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63" name="아래쪽 화살표 78">
            <a:extLst>
              <a:ext uri="{FF2B5EF4-FFF2-40B4-BE49-F238E27FC236}">
                <a16:creationId xmlns:a16="http://schemas.microsoft.com/office/drawing/2014/main" id="{D568240C-C8F8-49E0-A1E5-E494AA1F9634}"/>
              </a:ext>
            </a:extLst>
          </p:cNvPr>
          <p:cNvSpPr/>
          <p:nvPr/>
        </p:nvSpPr>
        <p:spPr bwMode="auto">
          <a:xfrm>
            <a:off x="506236" y="2261971"/>
            <a:ext cx="1329344" cy="443982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수입검사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88" name="아래쪽 화살표 78">
            <a:extLst>
              <a:ext uri="{FF2B5EF4-FFF2-40B4-BE49-F238E27FC236}">
                <a16:creationId xmlns:a16="http://schemas.microsoft.com/office/drawing/2014/main" id="{2A1BA330-DEB6-4C96-9727-45F6240B6852}"/>
              </a:ext>
            </a:extLst>
          </p:cNvPr>
          <p:cNvSpPr/>
          <p:nvPr/>
        </p:nvSpPr>
        <p:spPr bwMode="auto">
          <a:xfrm>
            <a:off x="4307442" y="2268816"/>
            <a:ext cx="1329344" cy="39464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공정검사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89" name="아래쪽 화살표 78">
            <a:extLst>
              <a:ext uri="{FF2B5EF4-FFF2-40B4-BE49-F238E27FC236}">
                <a16:creationId xmlns:a16="http://schemas.microsoft.com/office/drawing/2014/main" id="{AB6CB03D-65F3-4415-A227-0C53236EB395}"/>
              </a:ext>
            </a:extLst>
          </p:cNvPr>
          <p:cNvSpPr/>
          <p:nvPr/>
        </p:nvSpPr>
        <p:spPr bwMode="auto">
          <a:xfrm>
            <a:off x="6193237" y="2277737"/>
            <a:ext cx="1329344" cy="394641"/>
          </a:xfrm>
          <a:prstGeom prst="downArrow">
            <a:avLst>
              <a:gd name="adj1" fmla="val 50000"/>
              <a:gd name="adj2" fmla="val 60875"/>
            </a:avLst>
          </a:prstGeom>
          <a:gradFill>
            <a:gsLst>
              <a:gs pos="65000">
                <a:srgbClr val="8D98A1">
                  <a:alpha val="68000"/>
                </a:srgbClr>
              </a:gs>
              <a:gs pos="0">
                <a:srgbClr val="E8EAEC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 anchor="ctr"/>
          <a:lstStyle/>
          <a:p>
            <a:pPr marL="0" marR="0" lvl="0" indent="0" algn="ctr" defTabSz="101919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t>제품검사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sp>
        <p:nvSpPr>
          <p:cNvPr id="90" name="Rectangle 41">
            <a:extLst>
              <a:ext uri="{FF2B5EF4-FFF2-40B4-BE49-F238E27FC236}">
                <a16:creationId xmlns:a16="http://schemas.microsoft.com/office/drawing/2014/main" id="{AD81B51F-8002-48F7-88FB-C993D9FF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lvl="0" algn="ctr" defTabSz="100656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spc="-33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품질 결과 확인 및 모니터링</a:t>
            </a:r>
            <a:endParaRPr kumimoji="0" lang="ko-KR" altLang="en-US" sz="1200" spc="-33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AutoShape 6">
            <a:extLst>
              <a:ext uri="{FF2B5EF4-FFF2-40B4-BE49-F238E27FC236}">
                <a16:creationId xmlns:a16="http://schemas.microsoft.com/office/drawing/2014/main" id="{F5472D67-F996-4D11-BF00-8AA0BBD4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28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수입검사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공정검사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제품검사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외주임가공 품질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교대작업일지 및 생산일보의 품질 데이터 자동 연계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A1FA4E9B-B3EF-4A2C-A9DE-C0DB92DE5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273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품질 통계 및 예측</a:t>
            </a:r>
          </a:p>
        </p:txBody>
      </p:sp>
      <p:sp>
        <p:nvSpPr>
          <p:cNvPr id="93" name="AutoShape 6">
            <a:extLst>
              <a:ext uri="{FF2B5EF4-FFF2-40B4-BE49-F238E27FC236}">
                <a16:creationId xmlns:a16="http://schemas.microsoft.com/office/drawing/2014/main" id="{B2CBC18E-77F4-401B-AB35-E536706B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897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요인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계절별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주야편차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등등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따른 공정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품질 변화 여부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Data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수집 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기간에 대하여 통계지표 모니터링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평균값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표준편차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상관계수 등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8890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a typeface="KoPub돋움체 Medium" panose="02020603020101020101" pitchFamily="18" charset="-127"/>
              </a:rPr>
              <a:t>통계지표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Min, Max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설정하여 알람 기능 구현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정색제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(Blue, Red Toner)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투입량에 따른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변화 추정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(Action power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계산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94" name="Rectangle 41">
            <a:extLst>
              <a:ext uri="{FF2B5EF4-FFF2-40B4-BE49-F238E27FC236}">
                <a16:creationId xmlns:a16="http://schemas.microsoft.com/office/drawing/2014/main" id="{78B096D9-7511-48F2-9C9F-75D41AD2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356" y="3853376"/>
            <a:ext cx="2928882" cy="348902"/>
          </a:xfrm>
          <a:prstGeom prst="roundRect">
            <a:avLst>
              <a:gd name="adj" fmla="val 19371"/>
            </a:avLst>
          </a:prstGeom>
          <a:solidFill>
            <a:srgbClr val="ED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100656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-33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부적합 현황 및  </a:t>
            </a:r>
            <a:r>
              <a:rPr kumimoji="0" lang="en-US" altLang="ko-KR" sz="1200" spc="-33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Lot Tracking</a:t>
            </a:r>
            <a:endParaRPr kumimoji="0" lang="ko-KR" altLang="en-US" sz="1200" b="0" i="0" u="none" strike="noStrike" kern="1200" cap="none" spc="-33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95" name="AutoShape 6">
            <a:extLst>
              <a:ext uri="{FF2B5EF4-FFF2-40B4-BE49-F238E27FC236}">
                <a16:creationId xmlns:a16="http://schemas.microsoft.com/office/drawing/2014/main" id="{6283EC58-B3F9-4933-99AD-C85B9785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80" y="4278161"/>
            <a:ext cx="2916258" cy="1743127"/>
          </a:xfrm>
          <a:prstGeom prst="roundRect">
            <a:avLst>
              <a:gd name="adj" fmla="val 4403"/>
            </a:avLst>
          </a:prstGeom>
          <a:solidFill>
            <a:srgbClr val="E8EAE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부적합  발생 현황 및 처리 결과 확인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8900" lvl="0" indent="-8890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고객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Claim,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부적합 발생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 제품에 대한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 Tracking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Time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Based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Tracking –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주원료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원료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Lot Based Tracking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–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촉매</a:t>
            </a:r>
            <a:r>
              <a:rPr kumimoji="0" lang="en-US" altLang="ko-KR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kumimoji="0" lang="ko-KR" altLang="en-US" sz="1000" b="1" spc="-5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첨가제</a:t>
            </a:r>
            <a:endParaRPr kumimoji="0" lang="en-US" altLang="ko-KR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0" defTabSz="1019190" eaLnBrk="1" fontAlgn="auto" latinLnBrk="1" hangingPunct="1">
              <a:lnSpc>
                <a:spcPct val="110000"/>
              </a:lnSpc>
              <a:spcBef>
                <a:spcPts val="100"/>
              </a:spcBef>
              <a:spcAft>
                <a:spcPts val="300"/>
              </a:spcAft>
              <a:defRPr/>
            </a:pPr>
            <a:endParaRPr kumimoji="0" lang="ko-KR" altLang="en-US" sz="1000" b="1" spc="-5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FA7A0B-C3C5-435A-ABED-E92EAC6EB71B}"/>
              </a:ext>
            </a:extLst>
          </p:cNvPr>
          <p:cNvSpPr txBox="1"/>
          <p:nvPr/>
        </p:nvSpPr>
        <p:spPr>
          <a:xfrm>
            <a:off x="3439412" y="6057292"/>
            <a:ext cx="5198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ighlight>
                  <a:srgbClr val="FFFF00"/>
                </a:highlight>
                <a:latin typeface="+mj-ea"/>
                <a:ea typeface="+mj-ea"/>
              </a:rPr>
              <a:t>※ </a:t>
            </a:r>
            <a:r>
              <a:rPr lang="ko-KR" altLang="en-US" sz="1000" dirty="0">
                <a:highlight>
                  <a:srgbClr val="FFFF00"/>
                </a:highlight>
                <a:latin typeface="+mn-ea"/>
                <a:ea typeface="+mn-ea"/>
              </a:rPr>
              <a:t>다양한 통계분석에 의한 원인 조기식별을 위한 </a:t>
            </a:r>
            <a:r>
              <a:rPr lang="en-US" altLang="ko-KR" sz="1000" dirty="0">
                <a:highlight>
                  <a:srgbClr val="FFFF00"/>
                </a:highlight>
                <a:latin typeface="+mn-ea"/>
                <a:ea typeface="+mn-ea"/>
              </a:rPr>
              <a:t>SPC </a:t>
            </a:r>
            <a:r>
              <a:rPr lang="ko-KR" altLang="en-US" sz="1000" dirty="0">
                <a:highlight>
                  <a:srgbClr val="FFFF00"/>
                </a:highlight>
                <a:latin typeface="+mn-ea"/>
                <a:ea typeface="+mn-ea"/>
              </a:rPr>
              <a:t>모듈은 고도화 추진 시 검토 예정</a:t>
            </a:r>
          </a:p>
        </p:txBody>
      </p:sp>
    </p:spTree>
    <p:extLst>
      <p:ext uri="{BB962C8B-B14F-4D97-AF65-F5344CB8AC3E}">
        <p14:creationId xmlns:p14="http://schemas.microsoft.com/office/powerpoint/2010/main" val="260991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DD4C92-98E8-49D5-98DE-B3B95A5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52314"/>
            <a:ext cx="6284954" cy="92903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217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부적합현황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각 공장 별 부적합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해당하는 부적합현황 데이터를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177136" y="191683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97E104-83BA-4806-9690-BAAD65CAEF80}"/>
              </a:ext>
            </a:extLst>
          </p:cNvPr>
          <p:cNvGrpSpPr/>
          <p:nvPr/>
        </p:nvGrpSpPr>
        <p:grpSpPr>
          <a:xfrm>
            <a:off x="318613" y="2381350"/>
            <a:ext cx="6336704" cy="775522"/>
            <a:chOff x="236123" y="3861048"/>
            <a:chExt cx="6336704" cy="77552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700A82-8077-4FF9-A0B8-29E97C285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123" y="3861048"/>
              <a:ext cx="6336704" cy="77552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D7A662-C1D1-43A8-B546-091B54C00760}"/>
                </a:ext>
              </a:extLst>
            </p:cNvPr>
            <p:cNvSpPr/>
            <p:nvPr/>
          </p:nvSpPr>
          <p:spPr>
            <a:xfrm>
              <a:off x="452147" y="4311829"/>
              <a:ext cx="504056" cy="72008"/>
            </a:xfrm>
            <a:prstGeom prst="rect">
              <a:avLst/>
            </a:prstGeom>
            <a:solidFill>
              <a:srgbClr val="D6E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AEF758-01C3-4A6E-96BE-115FA43C0DE5}"/>
                </a:ext>
              </a:extLst>
            </p:cNvPr>
            <p:cNvSpPr txBox="1"/>
            <p:nvPr/>
          </p:nvSpPr>
          <p:spPr>
            <a:xfrm>
              <a:off x="396238" y="4263194"/>
              <a:ext cx="61587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GC-CHDM</a:t>
              </a:r>
              <a:r>
                <a: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84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B23738-DDAF-4A4F-8D89-F0D23C7A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9" y="1443447"/>
            <a:ext cx="6512840" cy="948472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품질결과현황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각 공장 별 품질결과 현황을 조회할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품질결과 현황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D4D7B-31F9-4F4A-9720-A73B56E4D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30"/>
          <a:stretch/>
        </p:blipFill>
        <p:spPr>
          <a:xfrm>
            <a:off x="240360" y="2340002"/>
            <a:ext cx="6512840" cy="1440160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6339892" y="189030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7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임가공 현황 모니터링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graphicFrame>
        <p:nvGraphicFramePr>
          <p:cNvPr id="26" name="Group 109">
            <a:extLst>
              <a:ext uri="{FF2B5EF4-FFF2-40B4-BE49-F238E27FC236}">
                <a16:creationId xmlns:a16="http://schemas.microsoft.com/office/drawing/2014/main" id="{7BB5BCE4-3BD1-48A7-97D8-E2993F27B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27500"/>
              </p:ext>
            </p:extLst>
          </p:nvPr>
        </p:nvGraphicFramePr>
        <p:xfrm>
          <a:off x="217486" y="1160749"/>
          <a:ext cx="9488042" cy="5220580"/>
        </p:xfrm>
        <a:graphic>
          <a:graphicData uri="http://schemas.openxmlformats.org/drawingml/2006/table">
            <a:tbl>
              <a:tblPr/>
              <a:tblGrid>
                <a:gridCol w="9488042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81303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939277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374DF196-039D-48E9-9A3E-8A5358B4AB5E}"/>
              </a:ext>
            </a:extLst>
          </p:cNvPr>
          <p:cNvCxnSpPr>
            <a:cxnSpLocks noChangeShapeType="1"/>
            <a:stCxn id="36" idx="3"/>
            <a:endCxn id="38" idx="1"/>
          </p:cNvCxnSpPr>
          <p:nvPr/>
        </p:nvCxnSpPr>
        <p:spPr bwMode="gray">
          <a:xfrm>
            <a:off x="2506089" y="2691243"/>
            <a:ext cx="567584" cy="1117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4E83ABE-1238-4B2E-809C-976F421BB3A0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1254800" y="2691243"/>
            <a:ext cx="315289" cy="0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A6EC06A5-C3CF-451F-93CC-A0561D1BC295}"/>
              </a:ext>
            </a:extLst>
          </p:cNvPr>
          <p:cNvSpPr/>
          <p:nvPr/>
        </p:nvSpPr>
        <p:spPr>
          <a:xfrm>
            <a:off x="668524" y="2593076"/>
            <a:ext cx="586276" cy="196333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시작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2B4464-0F6B-4AAD-A5C9-D04C392759F2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827188" y="2977443"/>
            <a:ext cx="0" cy="3201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239BA1-3C18-42FE-8CD5-AE6561C20CE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5330258" y="2672710"/>
            <a:ext cx="484167" cy="1027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10B75A-2B11-4775-AAD3-1210F69D0871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750425" y="2672710"/>
            <a:ext cx="634523" cy="3377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027E19-A6DE-4F95-81CD-33658DD02496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7852948" y="2962287"/>
            <a:ext cx="0" cy="321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8D1D15F7-2E25-4660-9DD5-BC086AFA8143}"/>
              </a:ext>
            </a:extLst>
          </p:cNvPr>
          <p:cNvSpPr/>
          <p:nvPr/>
        </p:nvSpPr>
        <p:spPr>
          <a:xfrm>
            <a:off x="5956005" y="4576111"/>
            <a:ext cx="880420" cy="548537"/>
          </a:xfrm>
          <a:prstGeom prst="flowChartDocument">
            <a:avLst/>
          </a:prstGeom>
          <a:solidFill>
            <a:schemeClr val="bg1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수불현황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B4400A-1898-4A34-BED1-8F54D01129B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4009673" y="2682985"/>
            <a:ext cx="384585" cy="9375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8">
            <a:extLst>
              <a:ext uri="{FF2B5EF4-FFF2-40B4-BE49-F238E27FC236}">
                <a16:creationId xmlns:a16="http://schemas.microsoft.com/office/drawing/2014/main" id="{3BB20D64-C9BA-4352-AB2E-03FFC91E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89" y="2405043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송신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9B4B302-CAA0-49D8-91AE-A48F204C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89" y="2223397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DB9BD08E-E06D-46E3-BC3D-1C18EA54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73" y="240616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수신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329C92D3-79D9-4743-A884-93B9A5497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673" y="222451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904940D-7155-4B58-ACD8-ADFCBF9E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58" y="2396785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</a:t>
            </a:r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C15FE682-5345-4D44-93B1-285C15F2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58" y="2215139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714B41AD-D920-4509-9C94-59A28878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425" y="238651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임가공품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생산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D0FC62BF-5D11-4BD8-81C8-29F17B4A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425" y="220486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OFF-LINE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A29675F4-9003-4C38-ADBD-71B1B0589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2389887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 원료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 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2E7BF981-B8C1-44AE-A42A-EF1403FB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2208241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ERP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2045F2F-A57B-4CA3-80AD-8248A73B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88" y="347826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MES.2.1.4.01.001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원료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출고  수신</a:t>
            </a:r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6716250C-12E2-4A21-82CE-01365241C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188" y="329757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DCE72122-3042-435B-9619-5F465EC6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3464884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MES.2.1.4.01.002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임가공  원료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제품입고 수신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C5006B38-6AEC-41D8-9629-0CA838FB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948" y="3284190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9BC2E3-6F38-451F-9E72-C4D5A668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45" y="5031079"/>
            <a:ext cx="1179426" cy="5847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출고 정보</a:t>
            </a:r>
            <a:endParaRPr lang="en-US" altLang="ko-KR" sz="800" b="0" kern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원료 투입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원료 입고</a:t>
            </a:r>
          </a:p>
          <a:p>
            <a:pPr algn="ctr" eaLnBrk="1" hangingPunct="1">
              <a:spcBef>
                <a:spcPct val="0"/>
              </a:spcBef>
            </a:pPr>
            <a:r>
              <a:rPr lang="ko-KR" altLang="en-US" sz="800" b="0" kern="0" dirty="0">
                <a:solidFill>
                  <a:srgbClr val="000000"/>
                </a:solidFill>
                <a:cs typeface="Arial" panose="020B0604020202020204" pitchFamily="34" charset="0"/>
              </a:rPr>
              <a:t>임가공 출하실적</a:t>
            </a:r>
          </a:p>
        </p:txBody>
      </p:sp>
      <p:cxnSp>
        <p:nvCxnSpPr>
          <p:cNvPr id="64" name="AutoShape 28">
            <a:extLst>
              <a:ext uri="{FF2B5EF4-FFF2-40B4-BE49-F238E27FC236}">
                <a16:creationId xmlns:a16="http://schemas.microsoft.com/office/drawing/2014/main" id="{940473E0-8C0E-4D95-998B-A709297A1F38}"/>
              </a:ext>
            </a:extLst>
          </p:cNvPr>
          <p:cNvCxnSpPr>
            <a:cxnSpLocks noChangeShapeType="1"/>
            <a:stCxn id="46" idx="2"/>
            <a:endCxn id="34" idx="1"/>
          </p:cNvCxnSpPr>
          <p:nvPr/>
        </p:nvCxnSpPr>
        <p:spPr bwMode="gray">
          <a:xfrm rot="16200000" flipH="1">
            <a:off x="4991738" y="3886113"/>
            <a:ext cx="799716" cy="1128817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28">
            <a:extLst>
              <a:ext uri="{FF2B5EF4-FFF2-40B4-BE49-F238E27FC236}">
                <a16:creationId xmlns:a16="http://schemas.microsoft.com/office/drawing/2014/main" id="{3502A4F5-6924-44CB-977D-61F2306025EA}"/>
              </a:ext>
            </a:extLst>
          </p:cNvPr>
          <p:cNvCxnSpPr>
            <a:cxnSpLocks noChangeShapeType="1"/>
            <a:stCxn id="48" idx="2"/>
            <a:endCxn id="34" idx="3"/>
          </p:cNvCxnSpPr>
          <p:nvPr/>
        </p:nvCxnSpPr>
        <p:spPr bwMode="gray">
          <a:xfrm rot="5400000">
            <a:off x="6938139" y="3935571"/>
            <a:ext cx="813096" cy="1016523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8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F9CE-3A99-4D79-A5C9-785DAF68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생산 준비</a:t>
            </a:r>
          </a:p>
        </p:txBody>
      </p:sp>
      <p:sp>
        <p:nvSpPr>
          <p:cNvPr id="3" name="Rectangle 158">
            <a:extLst>
              <a:ext uri="{FF2B5EF4-FFF2-40B4-BE49-F238E27FC236}">
                <a16:creationId xmlns:a16="http://schemas.microsoft.com/office/drawing/2014/main" id="{12ED50CA-15D9-48BE-B31D-F67B6D34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62068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759">
            <a:extLst>
              <a:ext uri="{FF2B5EF4-FFF2-40B4-BE49-F238E27FC236}">
                <a16:creationId xmlns:a16="http://schemas.microsoft.com/office/drawing/2014/main" id="{4A46F834-8F56-4CDC-B515-A93D29D9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79097"/>
              </p:ext>
            </p:extLst>
          </p:nvPr>
        </p:nvGraphicFramePr>
        <p:xfrm>
          <a:off x="390618" y="1093150"/>
          <a:ext cx="9126243" cy="5072154"/>
        </p:xfrm>
        <a:graphic>
          <a:graphicData uri="http://schemas.openxmlformats.org/drawingml/2006/table">
            <a:tbl>
              <a:tblPr/>
              <a:tblGrid>
                <a:gridCol w="133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8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검토자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2022.03.115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이창영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8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48544" y="2114745"/>
            <a:ext cx="3852156" cy="535021"/>
          </a:xfrm>
          <a:prstGeom prst="rect">
            <a:avLst/>
          </a:prstGeom>
          <a:solidFill>
            <a:srgbClr val="F9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79004" y="1743132"/>
            <a:ext cx="340468" cy="1206228"/>
            <a:chOff x="4922195" y="1789890"/>
            <a:chExt cx="340468" cy="269861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922195" y="3154034"/>
              <a:ext cx="330741" cy="0"/>
            </a:xfrm>
            <a:prstGeom prst="line">
              <a:avLst/>
            </a:prstGeom>
            <a:ln w="38100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262663" y="1789890"/>
              <a:ext cx="0" cy="2698613"/>
            </a:xfrm>
            <a:prstGeom prst="line">
              <a:avLst/>
            </a:prstGeom>
            <a:ln w="28575">
              <a:solidFill>
                <a:srgbClr val="FF640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126471" y="94958"/>
            <a:ext cx="2381742" cy="648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원료투입관리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불출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투입관리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제품소포장관리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Re-Melting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유화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제품제투입관리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수지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공정운영관리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메탄올 정제공정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공정모니터링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최정 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 Balance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DEG Balance</a:t>
            </a:r>
          </a:p>
          <a:p>
            <a:pPr marL="720000" lvl="1" indent="-360000">
              <a:buFont typeface="+mj-lt"/>
              <a:buAutoNum type="arabicParenR"/>
            </a:pP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Compressor 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정색제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투입관리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 예측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부잔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발생량관리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수명관리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재고관리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(CHDM)</a:t>
            </a: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촉매 재고관리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수지</a:t>
            </a: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품질관리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부적합현황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품질결과현황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외주임가공관리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임가공 출고관리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임가공 재고관리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일지관리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교대작업일지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온실가스 배출량관리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온실가스 배출량산정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720000" lvl="1" indent="-360000">
              <a:buFont typeface="+mj-lt"/>
              <a:buAutoNum type="arabicParenR"/>
            </a:pPr>
            <a:r>
              <a:rPr lang="ko-KR" altLang="en-US" sz="105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다후니오일</a:t>
            </a:r>
            <a:r>
              <a: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재고관리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568" y="980728"/>
            <a:ext cx="2268570" cy="556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생산계획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생산준비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공정운영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생산입고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생산실적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6. Report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7. KPI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8. Dashboard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기준정보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10.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시스템관리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36D0AF-751A-45C9-8888-1445E79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1" y="0"/>
            <a:ext cx="2299499" cy="159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2F3418-3CE3-4DDC-8FA9-039BCF6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ECBF81-9F83-431A-AB29-1A1D25DE3B44}"/>
              </a:ext>
            </a:extLst>
          </p:cNvPr>
          <p:cNvSpPr txBox="1"/>
          <p:nvPr/>
        </p:nvSpPr>
        <p:spPr>
          <a:xfrm>
            <a:off x="320183" y="73179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 err="1"/>
              <a:t>재투입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수지</a:t>
            </a:r>
            <a:r>
              <a:rPr lang="en-US" altLang="ko-KR" sz="1400" b="1" dirty="0"/>
              <a:t>, SCP)]</a:t>
            </a:r>
            <a:endParaRPr lang="ko-KR" altLang="en-US" sz="1400" b="1" dirty="0"/>
          </a:p>
        </p:txBody>
      </p:sp>
      <p:graphicFrame>
        <p:nvGraphicFramePr>
          <p:cNvPr id="88" name="Group 109">
            <a:extLst>
              <a:ext uri="{FF2B5EF4-FFF2-40B4-BE49-F238E27FC236}">
                <a16:creationId xmlns:a16="http://schemas.microsoft.com/office/drawing/2014/main" id="{CDF90F8D-0B1D-4E30-BFA3-8759A1E6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780"/>
              </p:ext>
            </p:extLst>
          </p:nvPr>
        </p:nvGraphicFramePr>
        <p:xfrm>
          <a:off x="195263" y="1217235"/>
          <a:ext cx="9510265" cy="5164094"/>
        </p:xfrm>
        <a:graphic>
          <a:graphicData uri="http://schemas.openxmlformats.org/drawingml/2006/table">
            <a:tbl>
              <a:tblPr/>
              <a:tblGrid>
                <a:gridCol w="9510265">
                  <a:extLst>
                    <a:ext uri="{9D8B030D-6E8A-4147-A177-3AD203B41FA5}">
                      <a16:colId xmlns:a16="http://schemas.microsoft.com/office/drawing/2014/main" val="369710392"/>
                    </a:ext>
                  </a:extLst>
                </a:gridCol>
              </a:tblGrid>
              <a:tr h="278260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26975"/>
                  </a:ext>
                </a:extLst>
              </a:tr>
              <a:tr h="4885834">
                <a:tc>
                  <a:txBody>
                    <a:bodyPr/>
                    <a:lstStyle>
                      <a:lvl1pPr marL="0" algn="l" defTabSz="914400" rtl="0" eaLnBrk="0" latinLnBrk="1" hangingPunct="0">
                        <a:spcBef>
                          <a:spcPct val="40000"/>
                        </a:spcBef>
                        <a:defRPr kumimoji="1" sz="14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defTabSz="914400" rtl="0" eaLnBrk="0" latinLnBrk="1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defTabSz="914400" rtl="0" eaLnBrk="0" latinLnBrk="1" hangingPunct="0">
                        <a:spcBef>
                          <a:spcPct val="40000"/>
                        </a:spcBef>
                        <a:defRPr kumimoji="1" sz="10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defTabSz="914400" rtl="0" eaLnBrk="0" latinLnBrk="1" hangingPunct="0">
                        <a:spcBef>
                          <a:spcPct val="40000"/>
                        </a:spcBef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5720" marR="4572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284"/>
                  </a:ext>
                </a:extLst>
              </a:tr>
            </a:tbl>
          </a:graphicData>
        </a:graphic>
      </p:graphicFrame>
      <p:sp>
        <p:nvSpPr>
          <p:cNvPr id="89" name="Rectangle 8">
            <a:extLst>
              <a:ext uri="{FF2B5EF4-FFF2-40B4-BE49-F238E27FC236}">
                <a16:creationId xmlns:a16="http://schemas.microsoft.com/office/drawing/2014/main" id="{D1BE7AE8-B3A4-475C-88D5-37095639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3115491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밸류업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제품 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5D7519C2-F079-46A5-85E5-E0CEB14D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648" y="2933845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CCC540-4330-426F-BEFD-13412623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42" y="3115491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MES.2.1.1.02.001 </a:t>
            </a: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벨류업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실적수신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생산출고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42D5DBDB-CDA7-4C8A-B4AC-DECA407A4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442" y="2933845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15F5220-00CE-4364-A73A-2E57FBEF68C6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 flipV="1">
            <a:off x="2720648" y="3400009"/>
            <a:ext cx="383774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B08718C-5E9A-4911-BE0C-C21B14C17A83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282442" y="3394115"/>
            <a:ext cx="2925895" cy="7576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0BEC0505-7797-4B80-9B6B-A858793C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422" y="3113809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밸류업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정보 전송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6" name="Rectangle 10">
            <a:extLst>
              <a:ext uri="{FF2B5EF4-FFF2-40B4-BE49-F238E27FC236}">
                <a16:creationId xmlns:a16="http://schemas.microsoft.com/office/drawing/2014/main" id="{C93DED1B-2F66-41A5-A113-B9FC53261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422" y="2932163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CC2CE08-4FE6-4F4F-B101-43F879F7D77C}"/>
              </a:ext>
            </a:extLst>
          </p:cNvPr>
          <p:cNvCxnSpPr>
            <a:cxnSpLocks/>
            <a:stCxn id="95" idx="3"/>
            <a:endCxn id="91" idx="1"/>
          </p:cNvCxnSpPr>
          <p:nvPr/>
        </p:nvCxnSpPr>
        <p:spPr>
          <a:xfrm>
            <a:off x="4040422" y="3400009"/>
            <a:ext cx="306020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49">
            <a:extLst>
              <a:ext uri="{FF2B5EF4-FFF2-40B4-BE49-F238E27FC236}">
                <a16:creationId xmlns:a16="http://schemas.microsoft.com/office/drawing/2014/main" id="{0CBD8AC6-EFE1-4F84-BAF1-1A6A67E2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780" y="3029001"/>
            <a:ext cx="2984284" cy="33855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일마감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프로세스에서 </a:t>
            </a: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벨류업량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만큼 생산 </a:t>
            </a: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투입처리되고</a:t>
            </a:r>
            <a:r>
              <a:rPr lang="en-US" altLang="ko-KR" sz="800" b="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생산투입된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양 만큼 그레이드별 생산 실적 분배기능 필요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B15D5526-01A8-4D4C-92EB-FB895D47C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78" y="4759700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PN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제품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투입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0" name="Rectangle 10">
            <a:extLst>
              <a:ext uri="{FF2B5EF4-FFF2-40B4-BE49-F238E27FC236}">
                <a16:creationId xmlns:a16="http://schemas.microsoft.com/office/drawing/2014/main" id="{AF10A2BD-B9BD-464D-9E55-7656DD601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178" y="4578054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7006EF4D-1B02-4BEE-B573-5079EADC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72" y="4759700"/>
            <a:ext cx="936000" cy="572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MES.2.1.1.02.002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실적수신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생산출고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2" name="Rectangle 10">
            <a:extLst>
              <a:ext uri="{FF2B5EF4-FFF2-40B4-BE49-F238E27FC236}">
                <a16:creationId xmlns:a16="http://schemas.microsoft.com/office/drawing/2014/main" id="{3942A12D-D63B-4EE4-BB8A-675AA3FD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972" y="4578054"/>
            <a:ext cx="936000" cy="179964"/>
          </a:xfrm>
          <a:prstGeom prst="rect">
            <a:avLst/>
          </a:prstGeom>
          <a:solidFill>
            <a:schemeClr val="tx2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MES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A68D119-022E-4028-AA1C-D18AD4F48256}"/>
              </a:ext>
            </a:extLst>
          </p:cNvPr>
          <p:cNvCxnSpPr>
            <a:cxnSpLocks/>
            <a:stCxn id="99" idx="3"/>
            <a:endCxn id="153" idx="1"/>
          </p:cNvCxnSpPr>
          <p:nvPr/>
        </p:nvCxnSpPr>
        <p:spPr>
          <a:xfrm flipV="1">
            <a:off x="3421178" y="5044218"/>
            <a:ext cx="383774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AutoShape 28">
            <a:extLst>
              <a:ext uri="{FF2B5EF4-FFF2-40B4-BE49-F238E27FC236}">
                <a16:creationId xmlns:a16="http://schemas.microsoft.com/office/drawing/2014/main" id="{BB15FBA7-4A5C-4312-88C1-284C2FC473DD}"/>
              </a:ext>
            </a:extLst>
          </p:cNvPr>
          <p:cNvCxnSpPr>
            <a:cxnSpLocks noChangeShapeType="1"/>
            <a:stCxn id="101" idx="3"/>
          </p:cNvCxnSpPr>
          <p:nvPr/>
        </p:nvCxnSpPr>
        <p:spPr bwMode="gray">
          <a:xfrm flipV="1">
            <a:off x="5982972" y="3688699"/>
            <a:ext cx="2736703" cy="1357201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8">
            <a:extLst>
              <a:ext uri="{FF2B5EF4-FFF2-40B4-BE49-F238E27FC236}">
                <a16:creationId xmlns:a16="http://schemas.microsoft.com/office/drawing/2014/main" id="{E29A5C3F-3BC6-447A-BFCF-464823DA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952" y="4758018"/>
            <a:ext cx="936000" cy="572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전송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4" name="Rectangle 10">
            <a:extLst>
              <a:ext uri="{FF2B5EF4-FFF2-40B4-BE49-F238E27FC236}">
                <a16:creationId xmlns:a16="http://schemas.microsoft.com/office/drawing/2014/main" id="{C7B9D272-392D-4FBA-8F59-D2FBF595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952" y="4576372"/>
            <a:ext cx="936000" cy="1799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PDA</a:t>
            </a:r>
            <a:endParaRPr kumimoji="1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97F46DA-239A-4A86-8665-41BCD51A5118}"/>
              </a:ext>
            </a:extLst>
          </p:cNvPr>
          <p:cNvCxnSpPr>
            <a:cxnSpLocks/>
            <a:stCxn id="153" idx="3"/>
            <a:endCxn id="101" idx="1"/>
          </p:cNvCxnSpPr>
          <p:nvPr/>
        </p:nvCxnSpPr>
        <p:spPr>
          <a:xfrm>
            <a:off x="4740952" y="5044218"/>
            <a:ext cx="306020" cy="1682"/>
          </a:xfrm>
          <a:prstGeom prst="straightConnector1">
            <a:avLst/>
          </a:prstGeom>
          <a:ln w="6350">
            <a:solidFill>
              <a:srgbClr val="5A5A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49">
            <a:extLst>
              <a:ext uri="{FF2B5EF4-FFF2-40B4-BE49-F238E27FC236}">
                <a16:creationId xmlns:a16="http://schemas.microsoft.com/office/drawing/2014/main" id="{F1DECA5E-ABBC-4FAC-8DBA-850DE849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4797491"/>
            <a:ext cx="2891947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 dirty="0" err="1">
                <a:solidFill>
                  <a:srgbClr val="000000"/>
                </a:solidFill>
                <a:cs typeface="Arial" panose="020B0604020202020204" pitchFamily="34" charset="0"/>
              </a:rPr>
              <a:t>일마감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 프로세스에서 그레이드별 생산 실적 분배기능 필요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57" name="AutoShape 28">
            <a:extLst>
              <a:ext uri="{FF2B5EF4-FFF2-40B4-BE49-F238E27FC236}">
                <a16:creationId xmlns:a16="http://schemas.microsoft.com/office/drawing/2014/main" id="{6675D3F6-97DC-4E9F-B431-3F5165F7D012}"/>
              </a:ext>
            </a:extLst>
          </p:cNvPr>
          <p:cNvCxnSpPr>
            <a:cxnSpLocks noChangeShapeType="1"/>
            <a:stCxn id="168" idx="2"/>
            <a:endCxn id="159" idx="1"/>
          </p:cNvCxnSpPr>
          <p:nvPr/>
        </p:nvCxnSpPr>
        <p:spPr bwMode="gray">
          <a:xfrm rot="16200000" flipH="1">
            <a:off x="-377135" y="3779241"/>
            <a:ext cx="2786080" cy="42428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AutoShape 28">
            <a:extLst>
              <a:ext uri="{FF2B5EF4-FFF2-40B4-BE49-F238E27FC236}">
                <a16:creationId xmlns:a16="http://schemas.microsoft.com/office/drawing/2014/main" id="{2FB9A474-818A-42B6-8DF1-BAFA40527748}"/>
              </a:ext>
            </a:extLst>
          </p:cNvPr>
          <p:cNvCxnSpPr>
            <a:cxnSpLocks noChangeShapeType="1"/>
            <a:stCxn id="168" idx="2"/>
            <a:endCxn id="89" idx="1"/>
          </p:cNvCxnSpPr>
          <p:nvPr/>
        </p:nvCxnSpPr>
        <p:spPr bwMode="gray">
          <a:xfrm rot="16200000" flipH="1">
            <a:off x="892532" y="2509574"/>
            <a:ext cx="803347" cy="98088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8">
            <a:extLst>
              <a:ext uri="{FF2B5EF4-FFF2-40B4-BE49-F238E27FC236}">
                <a16:creationId xmlns:a16="http://schemas.microsoft.com/office/drawing/2014/main" id="{2E7BDD3D-8630-4252-AAC6-979381DA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48" y="5330418"/>
            <a:ext cx="105028" cy="108012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60" name="AutoShape 28">
            <a:extLst>
              <a:ext uri="{FF2B5EF4-FFF2-40B4-BE49-F238E27FC236}">
                <a16:creationId xmlns:a16="http://schemas.microsoft.com/office/drawing/2014/main" id="{0245DFC7-CCEB-476C-9232-D4ADBEB73316}"/>
              </a:ext>
            </a:extLst>
          </p:cNvPr>
          <p:cNvCxnSpPr>
            <a:cxnSpLocks noChangeShapeType="1"/>
            <a:stCxn id="159" idx="0"/>
            <a:endCxn id="99" idx="1"/>
          </p:cNvCxnSpPr>
          <p:nvPr/>
        </p:nvCxnSpPr>
        <p:spPr bwMode="gray">
          <a:xfrm rot="5400000" flipH="1" flipV="1">
            <a:off x="1740611" y="4585851"/>
            <a:ext cx="284518" cy="1204616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AutoShape 28">
            <a:extLst>
              <a:ext uri="{FF2B5EF4-FFF2-40B4-BE49-F238E27FC236}">
                <a16:creationId xmlns:a16="http://schemas.microsoft.com/office/drawing/2014/main" id="{9ADB3129-68F7-4769-975F-5004A0C698F0}"/>
              </a:ext>
            </a:extLst>
          </p:cNvPr>
          <p:cNvCxnSpPr>
            <a:cxnSpLocks noChangeShapeType="1"/>
            <a:stCxn id="159" idx="2"/>
          </p:cNvCxnSpPr>
          <p:nvPr/>
        </p:nvCxnSpPr>
        <p:spPr bwMode="gray">
          <a:xfrm rot="16200000" flipH="1">
            <a:off x="1648438" y="5070554"/>
            <a:ext cx="425526" cy="1161278"/>
          </a:xfrm>
          <a:prstGeom prst="bentConnector2">
            <a:avLst/>
          </a:prstGeom>
          <a:ln w="6350">
            <a:solidFill>
              <a:srgbClr val="5A5A5A"/>
            </a:solidFill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49">
            <a:extLst>
              <a:ext uri="{FF2B5EF4-FFF2-40B4-BE49-F238E27FC236}">
                <a16:creationId xmlns:a16="http://schemas.microsoft.com/office/drawing/2014/main" id="{FFFC9BC8-FE3C-41D7-B488-30435EA8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34" y="5425321"/>
            <a:ext cx="850814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0" dirty="0">
                <a:solidFill>
                  <a:srgbClr val="000000"/>
                </a:solidFill>
                <a:cs typeface="Arial" panose="020B0604020202020204" pitchFamily="34" charset="0"/>
              </a:rPr>
              <a:t>SCP, 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수지 </a:t>
            </a:r>
            <a:r>
              <a:rPr lang="en-US" altLang="ko-KR" sz="800" b="0" dirty="0">
                <a:solidFill>
                  <a:srgbClr val="000000"/>
                </a:solidFill>
                <a:cs typeface="Arial" panose="020B0604020202020204" pitchFamily="34" charset="0"/>
              </a:rPr>
              <a:t>CP2</a:t>
            </a:r>
          </a:p>
        </p:txBody>
      </p:sp>
      <p:sp>
        <p:nvSpPr>
          <p:cNvPr id="163" name="Rectangle 49">
            <a:extLst>
              <a:ext uri="{FF2B5EF4-FFF2-40B4-BE49-F238E27FC236}">
                <a16:creationId xmlns:a16="http://schemas.microsoft.com/office/drawing/2014/main" id="{18E955FD-C0B3-4413-87EA-E19EB1AE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82" y="3456310"/>
            <a:ext cx="476354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수지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Rectangle 49">
            <a:extLst>
              <a:ext uri="{FF2B5EF4-FFF2-40B4-BE49-F238E27FC236}">
                <a16:creationId xmlns:a16="http://schemas.microsoft.com/office/drawing/2014/main" id="{6A782292-0977-4D27-BEEB-5DFBA762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74" y="5080437"/>
            <a:ext cx="664531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800" b="0">
                <a:solidFill>
                  <a:srgbClr val="000000"/>
                </a:solidFill>
                <a:cs typeface="Arial" panose="020B0604020202020204" pitchFamily="34" charset="0"/>
              </a:rPr>
              <a:t>PN</a:t>
            </a:r>
            <a:r>
              <a:rPr lang="ko-KR" altLang="en-US" sz="800" b="0" dirty="0">
                <a:solidFill>
                  <a:srgbClr val="000000"/>
                </a:solidFill>
                <a:cs typeface="Arial" panose="020B0604020202020204" pitchFamily="34" charset="0"/>
              </a:rPr>
              <a:t>제품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Rectangle 49">
            <a:extLst>
              <a:ext uri="{FF2B5EF4-FFF2-40B4-BE49-F238E27FC236}">
                <a16:creationId xmlns:a16="http://schemas.microsoft.com/office/drawing/2014/main" id="{87CAD16A-8DB0-4DBB-96BA-1A525DB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74" y="5894937"/>
            <a:ext cx="847621" cy="215444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40000"/>
              </a:spcBef>
              <a:defRPr kumimoji="1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40000"/>
              </a:spcBef>
              <a:buFont typeface="Wingdings" panose="05000000000000000000" pitchFamily="2" charset="2"/>
              <a:buChar char="§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40000"/>
              </a:spcBef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800" b="0">
                <a:solidFill>
                  <a:srgbClr val="000000"/>
                </a:solidFill>
                <a:cs typeface="Arial" panose="020B0604020202020204" pitchFamily="34" charset="0"/>
              </a:rPr>
              <a:t>산화안정제</a:t>
            </a:r>
            <a:endParaRPr lang="en-US" altLang="ko-KR" sz="800" b="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Rectangle 8">
            <a:extLst>
              <a:ext uri="{FF2B5EF4-FFF2-40B4-BE49-F238E27FC236}">
                <a16:creationId xmlns:a16="http://schemas.microsoft.com/office/drawing/2014/main" id="{D22B12B8-9F0C-40FC-AD18-3B38BE23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675" y="3140491"/>
            <a:ext cx="936000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MES.3.1.1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일마감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관리</a:t>
            </a:r>
          </a:p>
        </p:txBody>
      </p:sp>
      <p:sp>
        <p:nvSpPr>
          <p:cNvPr id="167" name="Rectangle 8">
            <a:extLst>
              <a:ext uri="{FF2B5EF4-FFF2-40B4-BE49-F238E27FC236}">
                <a16:creationId xmlns:a16="http://schemas.microsoft.com/office/drawing/2014/main" id="{D8B755DF-A34A-455C-BA4D-212DC2A5E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68" y="5575147"/>
            <a:ext cx="936000" cy="53125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MES.2.1.1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원료투입관리</a:t>
            </a:r>
          </a:p>
        </p:txBody>
      </p:sp>
      <p:sp>
        <p:nvSpPr>
          <p:cNvPr id="168" name="Rectangle 8">
            <a:extLst>
              <a:ext uri="{FF2B5EF4-FFF2-40B4-BE49-F238E27FC236}">
                <a16:creationId xmlns:a16="http://schemas.microsoft.com/office/drawing/2014/main" id="{40E7EDF2-CD47-47D6-9649-EDB5CD06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62" y="1824460"/>
            <a:ext cx="882000" cy="773884"/>
          </a:xfrm>
          <a:prstGeom prst="rect">
            <a:avLst/>
          </a:prstGeom>
          <a:solidFill>
            <a:srgbClr val="FFFF99"/>
          </a:solidFill>
          <a:ln w="6350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MES.2.3.1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완제품포장관리</a:t>
            </a:r>
            <a:endParaRPr lang="en-US" altLang="ko-KR" sz="9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316477-9366-4C0D-90EC-E263FBDDEA79}"/>
              </a:ext>
            </a:extLst>
          </p:cNvPr>
          <p:cNvSpPr txBox="1"/>
          <p:nvPr/>
        </p:nvSpPr>
        <p:spPr>
          <a:xfrm>
            <a:off x="1712032" y="2678723"/>
            <a:ext cx="23310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수기관리업무 시스템화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: Value-up</a:t>
            </a:r>
            <a:endParaRPr lang="ko-KR" altLang="en-US" sz="1000" dirty="0">
              <a:solidFill>
                <a:srgbClr val="FF0000"/>
              </a:solidFill>
              <a:highlight>
                <a:srgbClr val="FFFF00"/>
              </a:highlight>
              <a:latin typeface="+mn-ea"/>
              <a:ea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D5A5182-63BB-4F2F-94AF-3B31FB887239}"/>
              </a:ext>
            </a:extLst>
          </p:cNvPr>
          <p:cNvSpPr txBox="1"/>
          <p:nvPr/>
        </p:nvSpPr>
        <p:spPr>
          <a:xfrm>
            <a:off x="2409168" y="4336363"/>
            <a:ext cx="3392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highlight>
                  <a:srgbClr val="FFFF00"/>
                </a:highlight>
              </a:rPr>
              <a:t>✔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수기관리업무 시스템화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: PN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ea typeface="+mn-ea"/>
              </a:rPr>
              <a:t>제품 및 산화안정제 투입</a:t>
            </a:r>
          </a:p>
        </p:txBody>
      </p:sp>
    </p:spTree>
    <p:extLst>
      <p:ext uri="{BB962C8B-B14F-4D97-AF65-F5344CB8AC3E}">
        <p14:creationId xmlns:p14="http://schemas.microsoft.com/office/powerpoint/2010/main" val="259845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5608D9-AE2A-47AD-88D4-106EE2F2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412776"/>
            <a:ext cx="6440832" cy="295232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관리를 수행할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불출현황을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 불출을 입력할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불출 이력을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357773" y="209439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5826958" y="245137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07FFCEC-F8D5-457F-ADED-E3E3CA7F90DD}"/>
              </a:ext>
            </a:extLst>
          </p:cNvPr>
          <p:cNvSpPr/>
          <p:nvPr/>
        </p:nvSpPr>
        <p:spPr>
          <a:xfrm>
            <a:off x="6260077" y="245137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89374C58-F70A-4BB8-BF95-3DC8E864C229}"/>
              </a:ext>
            </a:extLst>
          </p:cNvPr>
          <p:cNvSpPr/>
          <p:nvPr/>
        </p:nvSpPr>
        <p:spPr>
          <a:xfrm>
            <a:off x="497983" y="286806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8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</a:rPr>
              <a:t>투입 관리를 수행할 수 있다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소분현황을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입력하고 적용 버튼을 클릭하면 ④에 데이터가 추가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소분데이터를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이력이 삭제된다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7F5691-E229-4D86-AA2B-A1759371A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23"/>
          <a:stretch/>
        </p:blipFill>
        <p:spPr>
          <a:xfrm>
            <a:off x="264269" y="2026320"/>
            <a:ext cx="6416923" cy="2088232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6020180" y="22082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1972E-CF7F-4565-8FD9-75D60A5A4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2" y="4018478"/>
            <a:ext cx="6305600" cy="18727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54D484C-D22F-4670-B626-0691B444EE73}"/>
              </a:ext>
            </a:extLst>
          </p:cNvPr>
          <p:cNvCxnSpPr>
            <a:cxnSpLocks/>
          </p:cNvCxnSpPr>
          <p:nvPr/>
        </p:nvCxnSpPr>
        <p:spPr>
          <a:xfrm>
            <a:off x="6124390" y="2591478"/>
            <a:ext cx="28363" cy="152307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602DA-0976-471B-B2EA-1DE7B2E7BC5E}"/>
              </a:ext>
            </a:extLst>
          </p:cNvPr>
          <p:cNvSpPr/>
          <p:nvPr/>
        </p:nvSpPr>
        <p:spPr>
          <a:xfrm>
            <a:off x="437628" y="4330575"/>
            <a:ext cx="3651276" cy="9361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DEC5D-F122-4EDE-B10A-E8A2D9DF5263}"/>
              </a:ext>
            </a:extLst>
          </p:cNvPr>
          <p:cNvSpPr/>
          <p:nvPr/>
        </p:nvSpPr>
        <p:spPr>
          <a:xfrm>
            <a:off x="4150940" y="4474592"/>
            <a:ext cx="2357873" cy="7920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9D0EB78-06F0-4227-A341-0F5F72978053}"/>
              </a:ext>
            </a:extLst>
          </p:cNvPr>
          <p:cNvSpPr/>
          <p:nvPr/>
        </p:nvSpPr>
        <p:spPr>
          <a:xfrm>
            <a:off x="375592" y="423475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A4E30B1-C921-4342-98EF-9A31C904675D}"/>
              </a:ext>
            </a:extLst>
          </p:cNvPr>
          <p:cNvSpPr/>
          <p:nvPr/>
        </p:nvSpPr>
        <p:spPr>
          <a:xfrm>
            <a:off x="4127278" y="44263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0BA299D-49AA-42A0-961C-F39F1AFD62C2}"/>
              </a:ext>
            </a:extLst>
          </p:cNvPr>
          <p:cNvSpPr/>
          <p:nvPr/>
        </p:nvSpPr>
        <p:spPr>
          <a:xfrm>
            <a:off x="6398042" y="418496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E91FA41C-9C25-4147-8D4B-B35EE6094960}"/>
              </a:ext>
            </a:extLst>
          </p:cNvPr>
          <p:cNvSpPr/>
          <p:nvPr/>
        </p:nvSpPr>
        <p:spPr>
          <a:xfrm>
            <a:off x="6412992" y="220828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F1A2E49-3BE9-4F27-A852-00B9745A1275}"/>
              </a:ext>
            </a:extLst>
          </p:cNvPr>
          <p:cNvSpPr/>
          <p:nvPr/>
        </p:nvSpPr>
        <p:spPr>
          <a:xfrm>
            <a:off x="424405" y="268256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BE08E-AA93-4D96-99A6-D8010104C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85" y="1496853"/>
            <a:ext cx="6441575" cy="583719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704528" y="195431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64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70BA758-5445-4C13-AA1B-2C04B66B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0" y="1322100"/>
            <a:ext cx="6584847" cy="256913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</a:rPr>
              <a:t>투입 관리를 수행할 수 있다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원부원료 투입현황을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 투입 입력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정보를 입력한다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투입일자 및 제조라인을 입력하고 클릭 시 선택된 행에 동일하게 값이 적용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데이터가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투입현황이 삭제된다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E5C50-8C77-4798-BDF2-3BFA1655E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4020425"/>
            <a:ext cx="6048672" cy="1728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3F5C33-019F-4B45-A892-D102DFD22E4C}"/>
              </a:ext>
            </a:extLst>
          </p:cNvPr>
          <p:cNvCxnSpPr>
            <a:cxnSpLocks/>
          </p:cNvCxnSpPr>
          <p:nvPr/>
        </p:nvCxnSpPr>
        <p:spPr>
          <a:xfrm>
            <a:off x="6033120" y="2564904"/>
            <a:ext cx="0" cy="15121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280592" y="186441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602DA-0976-471B-B2EA-1DE7B2E7BC5E}"/>
              </a:ext>
            </a:extLst>
          </p:cNvPr>
          <p:cNvSpPr/>
          <p:nvPr/>
        </p:nvSpPr>
        <p:spPr>
          <a:xfrm>
            <a:off x="1856656" y="4840836"/>
            <a:ext cx="648072" cy="3883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5961112" y="21090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A563B2C1-85AB-4AD5-920C-9AD27AA1BD34}"/>
              </a:ext>
            </a:extLst>
          </p:cNvPr>
          <p:cNvSpPr/>
          <p:nvPr/>
        </p:nvSpPr>
        <p:spPr>
          <a:xfrm>
            <a:off x="6447736" y="21090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F528CE-5C4E-46D9-8B79-0A8E34897DCA}"/>
              </a:ext>
            </a:extLst>
          </p:cNvPr>
          <p:cNvSpPr/>
          <p:nvPr/>
        </p:nvSpPr>
        <p:spPr>
          <a:xfrm>
            <a:off x="3774190" y="4819926"/>
            <a:ext cx="2474954" cy="4092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0FD1A1C7-14EA-4492-82B7-702B1B5F9276}"/>
              </a:ext>
            </a:extLst>
          </p:cNvPr>
          <p:cNvSpPr/>
          <p:nvPr/>
        </p:nvSpPr>
        <p:spPr>
          <a:xfrm>
            <a:off x="1772603" y="46739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4B85812B-0966-4AEF-BF77-00C235FBC4C8}"/>
              </a:ext>
            </a:extLst>
          </p:cNvPr>
          <p:cNvSpPr/>
          <p:nvPr/>
        </p:nvSpPr>
        <p:spPr>
          <a:xfrm>
            <a:off x="5608342" y="4433170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0A182F6-E036-4CD2-B05E-5C3D3CF1DBF2}"/>
              </a:ext>
            </a:extLst>
          </p:cNvPr>
          <p:cNvSpPr/>
          <p:nvPr/>
        </p:nvSpPr>
        <p:spPr>
          <a:xfrm>
            <a:off x="6368693" y="4628285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19C4989-3B29-4EAF-AFFD-A38D94454EB0}"/>
              </a:ext>
            </a:extLst>
          </p:cNvPr>
          <p:cNvSpPr/>
          <p:nvPr/>
        </p:nvSpPr>
        <p:spPr>
          <a:xfrm>
            <a:off x="3703632" y="467391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C6794C34-8C38-4574-B450-FACCF094D780}"/>
              </a:ext>
            </a:extLst>
          </p:cNvPr>
          <p:cNvSpPr/>
          <p:nvPr/>
        </p:nvSpPr>
        <p:spPr>
          <a:xfrm>
            <a:off x="765062" y="481992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C4F9B2D9-CBDF-40F7-859C-1F6D984AAA5A}"/>
              </a:ext>
            </a:extLst>
          </p:cNvPr>
          <p:cNvSpPr/>
          <p:nvPr/>
        </p:nvSpPr>
        <p:spPr>
          <a:xfrm>
            <a:off x="434252" y="2517279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66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EBBA6E-C613-4F20-9E78-901B5486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22226"/>
            <a:ext cx="6480720" cy="218439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2970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불소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 err="1">
                <a:latin typeface="+mj-lt"/>
              </a:rPr>
              <a:t>소분</a:t>
            </a:r>
            <a:r>
              <a:rPr lang="en-US" altLang="ko-KR" sz="1000" b="1" dirty="0">
                <a:latin typeface="+mj-lt"/>
              </a:rPr>
              <a:t>/</a:t>
            </a:r>
            <a:r>
              <a:rPr lang="ko-KR" altLang="en-US" sz="1000" b="1" dirty="0">
                <a:latin typeface="+mj-lt"/>
              </a:rPr>
              <a:t>투입관리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공장 별 불출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소분</a:t>
            </a:r>
            <a:r>
              <a:rPr lang="en-US" altLang="ko-KR" sz="1000" dirty="0">
                <a:latin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</a:rPr>
              <a:t>투입 관리를 수행할 수 있다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기준정보를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원부원료를 추가할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추가할 원부원료를 선택한다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원부원료를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PDA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기준정보에 추가한다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53022-8F1F-468F-B97F-4C113BF4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8" y="3702669"/>
            <a:ext cx="4462658" cy="27853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BF27BC-627C-4F82-BDD2-9F0069583705}"/>
              </a:ext>
            </a:extLst>
          </p:cNvPr>
          <p:cNvCxnSpPr>
            <a:cxnSpLocks/>
          </p:cNvCxnSpPr>
          <p:nvPr/>
        </p:nvCxnSpPr>
        <p:spPr>
          <a:xfrm>
            <a:off x="5673080" y="2492896"/>
            <a:ext cx="0" cy="11881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1856656" y="1844824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9FC8749-55B3-4D21-B21B-40D78454A45A}"/>
              </a:ext>
            </a:extLst>
          </p:cNvPr>
          <p:cNvSpPr/>
          <p:nvPr/>
        </p:nvSpPr>
        <p:spPr>
          <a:xfrm>
            <a:off x="5673080" y="20065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16B54CDA-5BE7-4915-B94D-B3906F07C3A8}"/>
              </a:ext>
            </a:extLst>
          </p:cNvPr>
          <p:cNvSpPr/>
          <p:nvPr/>
        </p:nvSpPr>
        <p:spPr>
          <a:xfrm>
            <a:off x="2576736" y="465313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CD3D23FD-BCAA-4767-9DA8-3020F5A8E822}"/>
              </a:ext>
            </a:extLst>
          </p:cNvPr>
          <p:cNvSpPr/>
          <p:nvPr/>
        </p:nvSpPr>
        <p:spPr>
          <a:xfrm>
            <a:off x="6249144" y="4305287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4DE95065-B505-44A1-BA14-EEBF7C981467}"/>
              </a:ext>
            </a:extLst>
          </p:cNvPr>
          <p:cNvSpPr/>
          <p:nvPr/>
        </p:nvSpPr>
        <p:spPr>
          <a:xfrm>
            <a:off x="6147267" y="20065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D4E7DB7-1F01-4FD7-B544-9061CF0FE1AD}"/>
              </a:ext>
            </a:extLst>
          </p:cNvPr>
          <p:cNvSpPr/>
          <p:nvPr/>
        </p:nvSpPr>
        <p:spPr>
          <a:xfrm>
            <a:off x="6511525" y="2006596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17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715F73-1A01-4893-8D15-A14B36D9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8" y="1394036"/>
            <a:ext cx="6413968" cy="51624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71721FF-A103-462B-98F5-21C70F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공정운영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75112-0AF5-4889-A2D4-F44E377026A5}"/>
              </a:ext>
            </a:extLst>
          </p:cNvPr>
          <p:cNvSpPr txBox="1"/>
          <p:nvPr/>
        </p:nvSpPr>
        <p:spPr>
          <a:xfrm>
            <a:off x="198657" y="1075879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+mj-lt"/>
              </a:rPr>
              <a:t>공정운영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>
                <a:latin typeface="+mj-lt"/>
              </a:rPr>
              <a:t>원료투입관리 </a:t>
            </a:r>
            <a:r>
              <a:rPr lang="en-US" altLang="ko-KR" sz="1000" b="1" dirty="0">
                <a:latin typeface="+mj-lt"/>
              </a:rPr>
              <a:t>&gt; </a:t>
            </a:r>
            <a:r>
              <a:rPr lang="ko-KR" altLang="en-US" sz="1000" b="1" dirty="0" err="1">
                <a:latin typeface="+mj-lt"/>
              </a:rPr>
              <a:t>제품재투입관리</a:t>
            </a:r>
            <a:r>
              <a:rPr lang="en-US" altLang="ko-KR" sz="1000" b="1" dirty="0">
                <a:latin typeface="+mj-lt"/>
              </a:rPr>
              <a:t>(</a:t>
            </a:r>
            <a:r>
              <a:rPr lang="ko-KR" altLang="en-US" sz="1000" b="1" dirty="0">
                <a:latin typeface="+mj-lt"/>
              </a:rPr>
              <a:t>수지</a:t>
            </a:r>
            <a:r>
              <a:rPr lang="en-US" altLang="ko-KR" sz="1000" b="1" dirty="0">
                <a:latin typeface="+mj-lt"/>
              </a:rPr>
              <a:t>)</a:t>
            </a:r>
            <a:endParaRPr lang="ko-KR" altLang="en-US" sz="1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15742-8972-4C99-8068-629DA1A5FBF1}"/>
              </a:ext>
            </a:extLst>
          </p:cNvPr>
          <p:cNvSpPr txBox="1"/>
          <p:nvPr/>
        </p:nvSpPr>
        <p:spPr>
          <a:xfrm>
            <a:off x="6825208" y="1102933"/>
            <a:ext cx="2840432" cy="535040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anose="020B0503020000020004" pitchFamily="50" charset="-127"/>
              </a:rPr>
              <a:t>수지 공장의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제품재투입</a:t>
            </a:r>
            <a:r>
              <a:rPr lang="ko-KR" altLang="en-US" sz="1000" dirty="0">
                <a:latin typeface="맑은 고딕" panose="020B0503020000020004" pitchFamily="50" charset="-127"/>
              </a:rPr>
              <a:t> 현황을 조회하고 </a:t>
            </a:r>
            <a:r>
              <a:rPr lang="ko-KR" altLang="en-US" sz="1000" dirty="0" err="1">
                <a:latin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</a:rPr>
              <a:t> 상세 및 대입 제품을 관리할 수 있다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현황을 확인할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시 아래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상세현황에 관련 정보가 표시 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추가할 수 있는 화면이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재투입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실적을 삭제한다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추가된 대입 제품이 저장된다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확정 및 확정 취소를 하기위해 선택한다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대입 제품에 대해서 확정한다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대입 제품에 대해서 확정 취소한다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4C92F-77D2-423C-9353-F0C2123BE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44"/>
          <a:stretch/>
        </p:blipFill>
        <p:spPr>
          <a:xfrm>
            <a:off x="260153" y="1916832"/>
            <a:ext cx="6557984" cy="24482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3D8DF-B337-4980-9B20-891731DEE117}"/>
              </a:ext>
            </a:extLst>
          </p:cNvPr>
          <p:cNvSpPr/>
          <p:nvPr/>
        </p:nvSpPr>
        <p:spPr>
          <a:xfrm>
            <a:off x="365155" y="2335323"/>
            <a:ext cx="6244029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259BB3-2B6D-4BA1-B5F4-4F66D7E959F8}"/>
              </a:ext>
            </a:extLst>
          </p:cNvPr>
          <p:cNvSpPr/>
          <p:nvPr/>
        </p:nvSpPr>
        <p:spPr>
          <a:xfrm>
            <a:off x="278472" y="2239502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98B16CFA-238C-469E-8341-258081970714}"/>
              </a:ext>
            </a:extLst>
          </p:cNvPr>
          <p:cNvSpPr/>
          <p:nvPr/>
        </p:nvSpPr>
        <p:spPr>
          <a:xfrm>
            <a:off x="632520" y="36431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58E7675-8530-4FF4-92D7-2B31D2AB5388}"/>
              </a:ext>
            </a:extLst>
          </p:cNvPr>
          <p:cNvSpPr/>
          <p:nvPr/>
        </p:nvSpPr>
        <p:spPr>
          <a:xfrm>
            <a:off x="2699078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0AE6DE68-753E-4FC7-B6BF-63622282AAB9}"/>
              </a:ext>
            </a:extLst>
          </p:cNvPr>
          <p:cNvSpPr/>
          <p:nvPr/>
        </p:nvSpPr>
        <p:spPr>
          <a:xfrm>
            <a:off x="3164777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C34334E7-E0D6-4F7E-8869-792951CF53AA}"/>
              </a:ext>
            </a:extLst>
          </p:cNvPr>
          <p:cNvSpPr/>
          <p:nvPr/>
        </p:nvSpPr>
        <p:spPr>
          <a:xfrm>
            <a:off x="3866629" y="3620048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A83F83B8-62AC-4F2A-B955-F556F8548D2B}"/>
              </a:ext>
            </a:extLst>
          </p:cNvPr>
          <p:cNvSpPr/>
          <p:nvPr/>
        </p:nvSpPr>
        <p:spPr>
          <a:xfrm>
            <a:off x="5591280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148B9B5D-F84A-4FEA-8C86-03A0FFF343AB}"/>
              </a:ext>
            </a:extLst>
          </p:cNvPr>
          <p:cNvSpPr/>
          <p:nvPr/>
        </p:nvSpPr>
        <p:spPr>
          <a:xfrm>
            <a:off x="5961158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85238DB1-5757-497F-9C13-709DBE15F0B3}"/>
              </a:ext>
            </a:extLst>
          </p:cNvPr>
          <p:cNvSpPr/>
          <p:nvPr/>
        </p:nvSpPr>
        <p:spPr>
          <a:xfrm>
            <a:off x="6425650" y="3310151"/>
            <a:ext cx="191641" cy="191641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422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21731</TotalTime>
  <Words>1173</Words>
  <Application>Microsoft Office PowerPoint</Application>
  <PresentationFormat>A4 용지(210x297mm)</PresentationFormat>
  <Paragraphs>315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IBM Plex Sans</vt:lpstr>
      <vt:lpstr>KoPub돋움체 Bold</vt:lpstr>
      <vt:lpstr>KoPub돋움체 Medium</vt:lpstr>
      <vt:lpstr>나눔고딕</vt:lpstr>
      <vt:lpstr>나눔고딕 ExtraBold</vt:lpstr>
      <vt:lpstr>나눔명조 ExtraBold</vt:lpstr>
      <vt:lpstr>맑은 고딕</vt:lpstr>
      <vt:lpstr>Arial</vt:lpstr>
      <vt:lpstr>Arial Narrow</vt:lpstr>
      <vt:lpstr>Tahoma</vt:lpstr>
      <vt:lpstr>Times New Roman</vt:lpstr>
      <vt:lpstr>Trebuchet MS</vt:lpstr>
      <vt:lpstr>Wingdings</vt:lpstr>
      <vt:lpstr>1_Office 테마</vt:lpstr>
      <vt:lpstr>PowerPoint 프레젠테이션</vt:lpstr>
      <vt:lpstr>2. 생산 준비</vt:lpstr>
      <vt:lpstr>PowerPoint 프레젠테이션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  <vt:lpstr>3. 공정운영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U1501004</dc:creator>
  <cp:lastModifiedBy>김형탁/ICT(프로젝트)/SKCHEM</cp:lastModifiedBy>
  <cp:revision>882</cp:revision>
  <dcterms:created xsi:type="dcterms:W3CDTF">2016-11-11T06:59:57Z</dcterms:created>
  <dcterms:modified xsi:type="dcterms:W3CDTF">2022-03-21T07:10:27Z</dcterms:modified>
</cp:coreProperties>
</file>