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22"/>
  </p:notesMasterIdLst>
  <p:sldIdLst>
    <p:sldId id="262" r:id="rId2"/>
    <p:sldId id="678" r:id="rId3"/>
    <p:sldId id="523" r:id="rId4"/>
    <p:sldId id="685" r:id="rId5"/>
    <p:sldId id="686" r:id="rId6"/>
    <p:sldId id="688" r:id="rId7"/>
    <p:sldId id="681" r:id="rId8"/>
    <p:sldId id="689" r:id="rId9"/>
    <p:sldId id="696" r:id="rId10"/>
    <p:sldId id="697" r:id="rId11"/>
    <p:sldId id="698" r:id="rId12"/>
    <p:sldId id="706" r:id="rId13"/>
    <p:sldId id="699" r:id="rId14"/>
    <p:sldId id="700" r:id="rId15"/>
    <p:sldId id="701" r:id="rId16"/>
    <p:sldId id="702" r:id="rId17"/>
    <p:sldId id="687" r:id="rId18"/>
    <p:sldId id="703" r:id="rId19"/>
    <p:sldId id="704" r:id="rId20"/>
    <p:sldId id="705" r:id="rId2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EA9AB8F-B78B-46B8-98D6-8227972208B9}">
          <p14:sldIdLst>
            <p14:sldId id="262"/>
            <p14:sldId id="678"/>
            <p14:sldId id="523"/>
          </p14:sldIdLst>
        </p14:section>
        <p14:section name="생산입고 관리 프로세스" id="{FF854AC7-9CCB-49C0-B6A7-788680F5075B}">
          <p14:sldIdLst>
            <p14:sldId id="685"/>
            <p14:sldId id="686"/>
            <p14:sldId id="688"/>
          </p14:sldIdLst>
        </p14:section>
        <p14:section name="생산입고관리 &gt; 바코드발행 기준정보" id="{0C818044-C390-4FCE-99E5-BC75FEAE66AB}">
          <p14:sldIdLst>
            <p14:sldId id="681"/>
            <p14:sldId id="689"/>
          </p14:sldIdLst>
        </p14:section>
        <p14:section name="생산입고관리 &gt; 바코드발행(수지)" id="{1C5A2D70-C012-4A26-910B-88DBC63B4434}">
          <p14:sldIdLst>
            <p14:sldId id="696"/>
            <p14:sldId id="697"/>
            <p14:sldId id="698"/>
          </p14:sldIdLst>
        </p14:section>
        <p14:section name="생산입고관리 &gt; 포장재관리" id="{6D8919D3-BAE4-4C50-8E3A-6D9F7159C72C}">
          <p14:sldIdLst/>
        </p14:section>
        <p14:section name="생산입고관리 &gt; 포장실현황" id="{69B7EC55-089B-4235-8D02-7B01FEBB5062}">
          <p14:sldIdLst>
            <p14:sldId id="706"/>
          </p14:sldIdLst>
        </p14:section>
        <p14:section name="생산입고관리 &gt; 이상제품 생산입고" id="{C89C0D39-C5FA-4036-AAC9-7E0AF72E5C31}">
          <p14:sldIdLst/>
        </p14:section>
        <p14:section name="출하관리 프로세스" id="{E900AC9E-3F71-415A-8249-CD8440F03B79}">
          <p14:sldIdLst>
            <p14:sldId id="699"/>
            <p14:sldId id="700"/>
          </p14:sldIdLst>
        </p14:section>
        <p14:section name="출하관리 &gt; 출하현황" id="{D9E1352E-FFD6-4EE1-B73F-6836DE1A328C}">
          <p14:sldIdLst>
            <p14:sldId id="701"/>
            <p14:sldId id="702"/>
          </p14:sldIdLst>
        </p14:section>
        <p14:section name="출하관리 &gt; Lot Tracking" id="{CCEA8027-A678-45C8-A569-980BCECAD92C}">
          <p14:sldIdLst/>
        </p14:section>
        <p14:section name="재고관리 프로세스" id="{0F9EF917-605D-447B-9A26-E1C06528ACBB}">
          <p14:sldIdLst>
            <p14:sldId id="687"/>
          </p14:sldIdLst>
        </p14:section>
        <p14:section name="재고관리 &gt; CD-90 재조관리" id="{148A8166-125A-4C0A-A996-0916344EDB32}">
          <p14:sldIdLst>
            <p14:sldId id="703"/>
            <p14:sldId id="704"/>
          </p14:sldIdLst>
        </p14:section>
        <p14:section name="재고관리 &gt; 수지제품 재고관리" id="{331C7E0F-8FAE-45EB-9507-FE2E9BE932FD}">
          <p14:sldIdLst/>
        </p14:section>
        <p14:section name="재고관리 &gt; 야적장관리" id="{8B204621-56DD-4059-8558-C98C60023545}">
          <p14:sldIdLst/>
        </p14:section>
        <p14:section name="재고관리 &gt; 이동관리" id="{F0613F2A-EF61-4B63-B287-B71179F92BAD}">
          <p14:sldIdLst/>
        </p14:section>
        <p14:section name="재고관리 &gt; 자재코드 변경" id="{10479441-6AE2-4204-9C9B-1CB6570ED5C9}">
          <p14:sldIdLst/>
        </p14:section>
        <p14:section name="재고관리 &gt; 재고현황" id="{3EFD4498-E3C5-4C55-87E4-9CA372D974E6}">
          <p14:sldIdLst>
            <p14:sldId id="7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308" userDrawn="1">
          <p15:clr>
            <a:srgbClr val="A4A3A4"/>
          </p15:clr>
        </p15:guide>
        <p15:guide id="3" pos="42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ED1"/>
    <a:srgbClr val="FF8C00"/>
    <a:srgbClr val="E6E6E6"/>
    <a:srgbClr val="F90018"/>
    <a:srgbClr val="FF6407"/>
    <a:srgbClr val="F1F2F7"/>
    <a:srgbClr val="ED6C05"/>
    <a:srgbClr val="FF9966"/>
    <a:srgbClr val="FFFFCC"/>
    <a:srgbClr val="ED67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346" autoAdjust="0"/>
  </p:normalViewPr>
  <p:slideViewPr>
    <p:cSldViewPr>
      <p:cViewPr varScale="1">
        <p:scale>
          <a:sx n="114" d="100"/>
          <a:sy n="114" d="100"/>
        </p:scale>
        <p:origin x="1290" y="108"/>
      </p:cViewPr>
      <p:guideLst>
        <p:guide orient="horz" pos="845"/>
        <p:guide pos="308"/>
        <p:guide pos="4248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6C4DC-B6AD-4636-871E-630B432DDBD2}" type="datetimeFigureOut">
              <a:rPr lang="ko-KR" altLang="en-US" smtClean="0"/>
              <a:t>2022-03-21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AF660-E3A2-40F3-8B0F-02102435DB1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672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48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93914"/>
            <a:ext cx="293914" cy="63137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7381" y="116723"/>
            <a:ext cx="1367682" cy="689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5500"/>
              </a:lnSpc>
            </a:pPr>
            <a:r>
              <a:rPr lang="en-US" altLang="ko-KR" sz="2200" b="1" dirty="0">
                <a:solidFill>
                  <a:prstClr val="white">
                    <a:lumMod val="6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200" b="1" dirty="0">
              <a:solidFill>
                <a:prstClr val="white">
                  <a:lumMod val="6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23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_사용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8" y="428"/>
            <a:ext cx="9905381" cy="6857572"/>
          </a:xfrm>
          <a:prstGeom prst="rect">
            <a:avLst/>
          </a:prstGeom>
        </p:spPr>
      </p:pic>
      <p:cxnSp>
        <p:nvCxnSpPr>
          <p:cNvPr id="26" name="직선 연결선 25"/>
          <p:cNvCxnSpPr>
            <a:cxnSpLocks/>
          </p:cNvCxnSpPr>
          <p:nvPr userDrawn="1"/>
        </p:nvCxnSpPr>
        <p:spPr>
          <a:xfrm flipH="1">
            <a:off x="1280592" y="6644640"/>
            <a:ext cx="7107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 userDrawn="1"/>
        </p:nvGrpSpPr>
        <p:grpSpPr>
          <a:xfrm>
            <a:off x="6806711" y="0"/>
            <a:ext cx="3099289" cy="187340"/>
            <a:chOff x="6806711" y="69067"/>
            <a:chExt cx="3099289" cy="187340"/>
          </a:xfrm>
        </p:grpSpPr>
        <p:sp>
          <p:nvSpPr>
            <p:cNvPr id="15" name="자유형 14"/>
            <p:cNvSpPr/>
            <p:nvPr userDrawn="1"/>
          </p:nvSpPr>
          <p:spPr>
            <a:xfrm>
              <a:off x="6806711" y="69067"/>
              <a:ext cx="231945" cy="187340"/>
            </a:xfrm>
            <a:custGeom>
              <a:avLst/>
              <a:gdLst>
                <a:gd name="connsiteX0" fmla="*/ 187340 w 231945"/>
                <a:gd name="connsiteY0" fmla="*/ 187340 h 187340"/>
                <a:gd name="connsiteX1" fmla="*/ 0 w 231945"/>
                <a:gd name="connsiteY1" fmla="*/ 0 h 187340"/>
                <a:gd name="connsiteX2" fmla="*/ 231945 w 231945"/>
                <a:gd name="connsiteY2" fmla="*/ 0 h 187340"/>
                <a:gd name="connsiteX3" fmla="*/ 187340 w 231945"/>
                <a:gd name="connsiteY3" fmla="*/ 187340 h 1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945" h="187340">
                  <a:moveTo>
                    <a:pt x="187340" y="187340"/>
                  </a:moveTo>
                  <a:lnTo>
                    <a:pt x="0" y="0"/>
                  </a:lnTo>
                  <a:lnTo>
                    <a:pt x="231945" y="0"/>
                  </a:lnTo>
                  <a:lnTo>
                    <a:pt x="187340" y="1873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6989584" y="69137"/>
              <a:ext cx="2916416" cy="18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6849035" y="32044"/>
            <a:ext cx="2914980" cy="12311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</a:t>
            </a:r>
            <a:endParaRPr lang="ko-KR" altLang="en-US" sz="800" b="1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모서리가 둥근 직사각형 22"/>
          <p:cNvSpPr/>
          <p:nvPr userDrawn="1"/>
        </p:nvSpPr>
        <p:spPr>
          <a:xfrm>
            <a:off x="4572000" y="6581775"/>
            <a:ext cx="781050" cy="276225"/>
          </a:xfrm>
          <a:prstGeom prst="roundRect">
            <a:avLst>
              <a:gd name="adj" fmla="val 8862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943" y="6606081"/>
            <a:ext cx="780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39FFBD0-1D5A-42D2-97FD-288376DD7C93}" type="slidenum">
              <a:rPr lang="ko-KR" altLang="en-US" sz="800" smtClean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pPr algn="ctr"/>
              <a:t>‹#›</a:t>
            </a:fld>
            <a:endParaRPr lang="ko-KR" altLang="en-US" sz="8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260910" y="761091"/>
            <a:ext cx="6480000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    면   및   기    능</a:t>
            </a: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6825536" y="761091"/>
            <a:ext cx="2844000" cy="2880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사용법 설명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2110253-815B-4B4F-B5EB-3AEFA27266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702" y="6473117"/>
            <a:ext cx="877415" cy="288000"/>
          </a:xfrm>
          <a:prstGeom prst="rect">
            <a:avLst/>
          </a:prstGeom>
        </p:spPr>
      </p:pic>
      <p:pic>
        <p:nvPicPr>
          <p:cNvPr id="21" name="Picture 2" descr="E:\모스트비주얼\PD작업\첨부2 합병회사 CI\SK crp Comm K.png">
            <a:extLst>
              <a:ext uri="{FF2B5EF4-FFF2-40B4-BE49-F238E27FC236}">
                <a16:creationId xmlns:a16="http://schemas.microsoft.com/office/drawing/2014/main" id="{2864F140-D50C-4135-91E0-21A2285605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2664" y="6494789"/>
            <a:ext cx="677408" cy="244657"/>
          </a:xfrm>
          <a:prstGeom prst="rect">
            <a:avLst/>
          </a:prstGeom>
          <a:noFill/>
        </p:spPr>
      </p:pic>
      <p:pic>
        <p:nvPicPr>
          <p:cNvPr id="22" name="그림 21" descr="그리기이(가) 표시된 사진&#10;&#10;자동 생성된 설명">
            <a:extLst>
              <a:ext uri="{FF2B5EF4-FFF2-40B4-BE49-F238E27FC236}">
                <a16:creationId xmlns:a16="http://schemas.microsoft.com/office/drawing/2014/main" id="{ED2BEFB1-4B40-43EE-830E-3361BF8C07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39171"/>
          <a:stretch/>
        </p:blipFill>
        <p:spPr>
          <a:xfrm>
            <a:off x="9180268" y="6523717"/>
            <a:ext cx="677408" cy="269930"/>
          </a:xfrm>
          <a:prstGeom prst="rect">
            <a:avLst/>
          </a:prstGeom>
        </p:spPr>
      </p:pic>
      <p:sp>
        <p:nvSpPr>
          <p:cNvPr id="29" name="제목 2">
            <a:extLst>
              <a:ext uri="{FF2B5EF4-FFF2-40B4-BE49-F238E27FC236}">
                <a16:creationId xmlns:a16="http://schemas.microsoft.com/office/drawing/2014/main" id="{0E2A4D8C-94B7-4903-9689-174421DCB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584" y="173214"/>
            <a:ext cx="2914980" cy="384715"/>
          </a:xfrm>
          <a:prstGeom prst="rect">
            <a:avLst/>
          </a:prstGeom>
        </p:spPr>
        <p:txBody>
          <a:bodyPr anchor="ctr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99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8" y="428"/>
            <a:ext cx="9905381" cy="6857572"/>
          </a:xfrm>
          <a:prstGeom prst="rect">
            <a:avLst/>
          </a:prstGeom>
        </p:spPr>
      </p:pic>
      <p:grpSp>
        <p:nvGrpSpPr>
          <p:cNvPr id="14" name="그룹 13"/>
          <p:cNvGrpSpPr/>
          <p:nvPr userDrawn="1"/>
        </p:nvGrpSpPr>
        <p:grpSpPr>
          <a:xfrm>
            <a:off x="6806711" y="0"/>
            <a:ext cx="3099289" cy="187340"/>
            <a:chOff x="6806711" y="69067"/>
            <a:chExt cx="3099289" cy="187340"/>
          </a:xfrm>
        </p:grpSpPr>
        <p:sp>
          <p:nvSpPr>
            <p:cNvPr id="15" name="자유형 14"/>
            <p:cNvSpPr/>
            <p:nvPr userDrawn="1"/>
          </p:nvSpPr>
          <p:spPr>
            <a:xfrm>
              <a:off x="6806711" y="69067"/>
              <a:ext cx="231945" cy="187340"/>
            </a:xfrm>
            <a:custGeom>
              <a:avLst/>
              <a:gdLst>
                <a:gd name="connsiteX0" fmla="*/ 187340 w 231945"/>
                <a:gd name="connsiteY0" fmla="*/ 187340 h 187340"/>
                <a:gd name="connsiteX1" fmla="*/ 0 w 231945"/>
                <a:gd name="connsiteY1" fmla="*/ 0 h 187340"/>
                <a:gd name="connsiteX2" fmla="*/ 231945 w 231945"/>
                <a:gd name="connsiteY2" fmla="*/ 0 h 187340"/>
                <a:gd name="connsiteX3" fmla="*/ 187340 w 231945"/>
                <a:gd name="connsiteY3" fmla="*/ 187340 h 1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945" h="187340">
                  <a:moveTo>
                    <a:pt x="187340" y="187340"/>
                  </a:moveTo>
                  <a:lnTo>
                    <a:pt x="0" y="0"/>
                  </a:lnTo>
                  <a:lnTo>
                    <a:pt x="231945" y="0"/>
                  </a:lnTo>
                  <a:lnTo>
                    <a:pt x="187340" y="1873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6989584" y="69137"/>
              <a:ext cx="2916416" cy="18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6849035" y="32044"/>
            <a:ext cx="2914980" cy="12311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</a:t>
            </a:r>
            <a:endParaRPr lang="ko-KR" altLang="en-US" sz="800" b="1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4572000" y="6581775"/>
            <a:ext cx="781050" cy="276225"/>
          </a:xfrm>
          <a:prstGeom prst="roundRect">
            <a:avLst>
              <a:gd name="adj" fmla="val 8862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943" y="6606081"/>
            <a:ext cx="780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39FFBD0-1D5A-42D2-97FD-288376DD7C93}" type="slidenum">
              <a:rPr lang="ko-KR" altLang="en-US" sz="800" smtClean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pPr algn="ctr"/>
              <a:t>‹#›</a:t>
            </a:fld>
            <a:endParaRPr lang="ko-KR" altLang="en-US" sz="8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260910" y="761091"/>
            <a:ext cx="9372610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    면   및    기   능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63613B4-0109-442C-9FBD-8A7040B04B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702" y="6473117"/>
            <a:ext cx="877415" cy="288000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832D7C6-3BCB-4815-AD36-7BAD86FB89E3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0592" y="6644640"/>
            <a:ext cx="7107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제목 2">
            <a:extLst>
              <a:ext uri="{FF2B5EF4-FFF2-40B4-BE49-F238E27FC236}">
                <a16:creationId xmlns:a16="http://schemas.microsoft.com/office/drawing/2014/main" id="{685D2C5E-D0E9-409C-B26A-CAA2ABA0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584" y="173214"/>
            <a:ext cx="2914980" cy="384715"/>
          </a:xfrm>
          <a:prstGeom prst="rect">
            <a:avLst/>
          </a:prstGeom>
        </p:spPr>
        <p:txBody>
          <a:bodyPr anchor="ctr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pic>
        <p:nvPicPr>
          <p:cNvPr id="30" name="Picture 2" descr="E:\모스트비주얼\PD작업\첨부2 합병회사 CI\SK crp Comm K.png">
            <a:extLst>
              <a:ext uri="{FF2B5EF4-FFF2-40B4-BE49-F238E27FC236}">
                <a16:creationId xmlns:a16="http://schemas.microsoft.com/office/drawing/2014/main" id="{447F6B1F-EAF0-4B2D-BE6A-00CDA82F28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2664" y="6494789"/>
            <a:ext cx="677408" cy="244657"/>
          </a:xfrm>
          <a:prstGeom prst="rect">
            <a:avLst/>
          </a:prstGeom>
          <a:noFill/>
        </p:spPr>
      </p:pic>
      <p:pic>
        <p:nvPicPr>
          <p:cNvPr id="31" name="그림 30" descr="그리기이(가) 표시된 사진&#10;&#10;자동 생성된 설명">
            <a:extLst>
              <a:ext uri="{FF2B5EF4-FFF2-40B4-BE49-F238E27FC236}">
                <a16:creationId xmlns:a16="http://schemas.microsoft.com/office/drawing/2014/main" id="{72FF2B21-4E73-4552-BDD5-4B6002A5AE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39171"/>
          <a:stretch/>
        </p:blipFill>
        <p:spPr>
          <a:xfrm>
            <a:off x="9180268" y="6523717"/>
            <a:ext cx="677408" cy="2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0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프로세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8" y="428"/>
            <a:ext cx="9905381" cy="6857572"/>
          </a:xfrm>
          <a:prstGeom prst="rect">
            <a:avLst/>
          </a:prstGeom>
        </p:spPr>
      </p:pic>
      <p:grpSp>
        <p:nvGrpSpPr>
          <p:cNvPr id="14" name="그룹 13"/>
          <p:cNvGrpSpPr/>
          <p:nvPr userDrawn="1"/>
        </p:nvGrpSpPr>
        <p:grpSpPr>
          <a:xfrm>
            <a:off x="6806711" y="0"/>
            <a:ext cx="3099289" cy="187340"/>
            <a:chOff x="6806711" y="69067"/>
            <a:chExt cx="3099289" cy="187340"/>
          </a:xfrm>
        </p:grpSpPr>
        <p:sp>
          <p:nvSpPr>
            <p:cNvPr id="15" name="자유형 14"/>
            <p:cNvSpPr/>
            <p:nvPr userDrawn="1"/>
          </p:nvSpPr>
          <p:spPr>
            <a:xfrm>
              <a:off x="6806711" y="69067"/>
              <a:ext cx="231945" cy="187340"/>
            </a:xfrm>
            <a:custGeom>
              <a:avLst/>
              <a:gdLst>
                <a:gd name="connsiteX0" fmla="*/ 187340 w 231945"/>
                <a:gd name="connsiteY0" fmla="*/ 187340 h 187340"/>
                <a:gd name="connsiteX1" fmla="*/ 0 w 231945"/>
                <a:gd name="connsiteY1" fmla="*/ 0 h 187340"/>
                <a:gd name="connsiteX2" fmla="*/ 231945 w 231945"/>
                <a:gd name="connsiteY2" fmla="*/ 0 h 187340"/>
                <a:gd name="connsiteX3" fmla="*/ 187340 w 231945"/>
                <a:gd name="connsiteY3" fmla="*/ 187340 h 1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945" h="187340">
                  <a:moveTo>
                    <a:pt x="187340" y="187340"/>
                  </a:moveTo>
                  <a:lnTo>
                    <a:pt x="0" y="0"/>
                  </a:lnTo>
                  <a:lnTo>
                    <a:pt x="231945" y="0"/>
                  </a:lnTo>
                  <a:lnTo>
                    <a:pt x="187340" y="1873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6989584" y="69137"/>
              <a:ext cx="2916416" cy="18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6849035" y="32044"/>
            <a:ext cx="2914980" cy="12311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</a:t>
            </a:r>
            <a:endParaRPr lang="ko-KR" altLang="en-US" sz="800" b="1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4572000" y="6581775"/>
            <a:ext cx="781050" cy="276225"/>
          </a:xfrm>
          <a:prstGeom prst="roundRect">
            <a:avLst>
              <a:gd name="adj" fmla="val 8862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943" y="6606081"/>
            <a:ext cx="780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39FFBD0-1D5A-42D2-97FD-288376DD7C93}" type="slidenum">
              <a:rPr lang="ko-KR" altLang="en-US" sz="800" smtClean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pPr algn="ctr"/>
              <a:t>‹#›</a:t>
            </a:fld>
            <a:endParaRPr lang="ko-KR" altLang="en-US" sz="8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260910" y="761091"/>
            <a:ext cx="9372610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로  세  스  흐  </a:t>
            </a:r>
            <a:r>
              <a:rPr lang="ko-KR" altLang="en-US" sz="14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름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도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4D104B5-BD92-4053-A468-48DEA37984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702" y="6473117"/>
            <a:ext cx="877415" cy="288000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D7DC479-0883-471A-B88D-590B758CE079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0592" y="6644640"/>
            <a:ext cx="7107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제목 2">
            <a:extLst>
              <a:ext uri="{FF2B5EF4-FFF2-40B4-BE49-F238E27FC236}">
                <a16:creationId xmlns:a16="http://schemas.microsoft.com/office/drawing/2014/main" id="{B62190B0-AC93-4184-93B5-79917C314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584" y="173214"/>
            <a:ext cx="2914980" cy="384715"/>
          </a:xfrm>
          <a:prstGeom prst="rect">
            <a:avLst/>
          </a:prstGeom>
        </p:spPr>
        <p:txBody>
          <a:bodyPr anchor="ctr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pic>
        <p:nvPicPr>
          <p:cNvPr id="30" name="Picture 2" descr="E:\모스트비주얼\PD작업\첨부2 합병회사 CI\SK crp Comm K.png">
            <a:extLst>
              <a:ext uri="{FF2B5EF4-FFF2-40B4-BE49-F238E27FC236}">
                <a16:creationId xmlns:a16="http://schemas.microsoft.com/office/drawing/2014/main" id="{DF64FE23-2FCE-4E75-9B86-B201724F30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2664" y="6494789"/>
            <a:ext cx="677408" cy="244657"/>
          </a:xfrm>
          <a:prstGeom prst="rect">
            <a:avLst/>
          </a:prstGeom>
          <a:noFill/>
        </p:spPr>
      </p:pic>
      <p:pic>
        <p:nvPicPr>
          <p:cNvPr id="31" name="그림 30" descr="그리기이(가) 표시된 사진&#10;&#10;자동 생성된 설명">
            <a:extLst>
              <a:ext uri="{FF2B5EF4-FFF2-40B4-BE49-F238E27FC236}">
                <a16:creationId xmlns:a16="http://schemas.microsoft.com/office/drawing/2014/main" id="{A7629BD8-112D-4345-A13E-DF6FC8B786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39171"/>
          <a:stretch/>
        </p:blipFill>
        <p:spPr>
          <a:xfrm>
            <a:off x="9180268" y="6523717"/>
            <a:ext cx="677408" cy="2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3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8" y="428"/>
            <a:ext cx="9905381" cy="6857572"/>
          </a:xfrm>
          <a:prstGeom prst="rect">
            <a:avLst/>
          </a:prstGeom>
        </p:spPr>
      </p:pic>
      <p:grpSp>
        <p:nvGrpSpPr>
          <p:cNvPr id="14" name="그룹 13"/>
          <p:cNvGrpSpPr/>
          <p:nvPr userDrawn="1"/>
        </p:nvGrpSpPr>
        <p:grpSpPr>
          <a:xfrm>
            <a:off x="6806711" y="0"/>
            <a:ext cx="3099289" cy="187340"/>
            <a:chOff x="6806711" y="69067"/>
            <a:chExt cx="3099289" cy="187340"/>
          </a:xfrm>
        </p:grpSpPr>
        <p:sp>
          <p:nvSpPr>
            <p:cNvPr id="15" name="자유형 14"/>
            <p:cNvSpPr/>
            <p:nvPr userDrawn="1"/>
          </p:nvSpPr>
          <p:spPr>
            <a:xfrm>
              <a:off x="6806711" y="69067"/>
              <a:ext cx="231945" cy="187340"/>
            </a:xfrm>
            <a:custGeom>
              <a:avLst/>
              <a:gdLst>
                <a:gd name="connsiteX0" fmla="*/ 187340 w 231945"/>
                <a:gd name="connsiteY0" fmla="*/ 187340 h 187340"/>
                <a:gd name="connsiteX1" fmla="*/ 0 w 231945"/>
                <a:gd name="connsiteY1" fmla="*/ 0 h 187340"/>
                <a:gd name="connsiteX2" fmla="*/ 231945 w 231945"/>
                <a:gd name="connsiteY2" fmla="*/ 0 h 187340"/>
                <a:gd name="connsiteX3" fmla="*/ 187340 w 231945"/>
                <a:gd name="connsiteY3" fmla="*/ 187340 h 1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945" h="187340">
                  <a:moveTo>
                    <a:pt x="187340" y="187340"/>
                  </a:moveTo>
                  <a:lnTo>
                    <a:pt x="0" y="0"/>
                  </a:lnTo>
                  <a:lnTo>
                    <a:pt x="231945" y="0"/>
                  </a:lnTo>
                  <a:lnTo>
                    <a:pt x="187340" y="1873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6989584" y="69137"/>
              <a:ext cx="2916416" cy="18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6849035" y="32044"/>
            <a:ext cx="2914980" cy="12311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</a:t>
            </a:r>
            <a:endParaRPr lang="ko-KR" altLang="en-US" sz="800" b="1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4572000" y="6581775"/>
            <a:ext cx="781050" cy="276225"/>
          </a:xfrm>
          <a:prstGeom prst="roundRect">
            <a:avLst>
              <a:gd name="adj" fmla="val 8862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943" y="6606081"/>
            <a:ext cx="780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39FFBD0-1D5A-42D2-97FD-288376DD7C93}" type="slidenum">
              <a:rPr lang="ko-KR" altLang="en-US" sz="800" smtClean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pPr algn="ctr"/>
              <a:t>‹#›</a:t>
            </a:fld>
            <a:endParaRPr lang="ko-KR" altLang="en-US" sz="8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2A2E89B-C77D-4485-BBE9-3D8192D6D1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702" y="6473117"/>
            <a:ext cx="877415" cy="288000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37574B-3206-46FF-8C15-B777C6287102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0592" y="6644640"/>
            <a:ext cx="7107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제목 2">
            <a:extLst>
              <a:ext uri="{FF2B5EF4-FFF2-40B4-BE49-F238E27FC236}">
                <a16:creationId xmlns:a16="http://schemas.microsoft.com/office/drawing/2014/main" id="{D3312E15-7603-42BD-8676-F01C3C08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584" y="173214"/>
            <a:ext cx="2914980" cy="384715"/>
          </a:xfrm>
          <a:prstGeom prst="rect">
            <a:avLst/>
          </a:prstGeom>
        </p:spPr>
        <p:txBody>
          <a:bodyPr anchor="ctr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pic>
        <p:nvPicPr>
          <p:cNvPr id="27" name="Picture 2" descr="E:\모스트비주얼\PD작업\첨부2 합병회사 CI\SK crp Comm K.png">
            <a:extLst>
              <a:ext uri="{FF2B5EF4-FFF2-40B4-BE49-F238E27FC236}">
                <a16:creationId xmlns:a16="http://schemas.microsoft.com/office/drawing/2014/main" id="{CC3EFFEF-00FC-421A-9A2A-F27DDC1D6A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2664" y="6494789"/>
            <a:ext cx="677408" cy="244657"/>
          </a:xfrm>
          <a:prstGeom prst="rect">
            <a:avLst/>
          </a:prstGeom>
          <a:noFill/>
        </p:spPr>
      </p:pic>
      <p:pic>
        <p:nvPicPr>
          <p:cNvPr id="28" name="그림 27" descr="그리기이(가) 표시된 사진&#10;&#10;자동 생성된 설명">
            <a:extLst>
              <a:ext uri="{FF2B5EF4-FFF2-40B4-BE49-F238E27FC236}">
                <a16:creationId xmlns:a16="http://schemas.microsoft.com/office/drawing/2014/main" id="{2DF34597-9A8A-4D1F-96B0-A2D96F957E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39171"/>
          <a:stretch/>
        </p:blipFill>
        <p:spPr>
          <a:xfrm>
            <a:off x="9180268" y="6523717"/>
            <a:ext cx="677408" cy="2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6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12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714" r:id="rId3"/>
    <p:sldLayoutId id="2147483704" r:id="rId4"/>
    <p:sldLayoutId id="2147483717" r:id="rId5"/>
    <p:sldLayoutId id="2147483715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7">
            <a:extLst>
              <a:ext uri="{FF2B5EF4-FFF2-40B4-BE49-F238E27FC236}">
                <a16:creationId xmlns:a16="http://schemas.microsoft.com/office/drawing/2014/main" id="{41932F74-133E-4E4D-97AD-E1116040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9906000" cy="685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itle 2">
            <a:extLst>
              <a:ext uri="{FF2B5EF4-FFF2-40B4-BE49-F238E27FC236}">
                <a16:creationId xmlns:a16="http://schemas.microsoft.com/office/drawing/2014/main" id="{BE6973E6-5C5F-4829-8A44-22E5B1BEF171}"/>
              </a:ext>
            </a:extLst>
          </p:cNvPr>
          <p:cNvSpPr txBox="1">
            <a:spLocks/>
          </p:cNvSpPr>
          <p:nvPr/>
        </p:nvSpPr>
        <p:spPr>
          <a:xfrm>
            <a:off x="1169789" y="2996952"/>
            <a:ext cx="8172771" cy="16366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tx1"/>
                </a:solidFill>
                <a:latin typeface="IBM Plex Sans" panose="020B0503050000000000" pitchFamily="34" charset="0"/>
                <a:ea typeface="IBM Plex Sans" panose="020B0503050000000000" pitchFamily="34" charset="0"/>
                <a:cs typeface="Arial" charset="0"/>
              </a:defRPr>
            </a:lvl1pPr>
          </a:lstStyle>
          <a:p>
            <a:pPr algn="ctr"/>
            <a:r>
              <a:rPr lang="en-US" altLang="ko-KR" sz="3200" dirty="0">
                <a:latin typeface="Tahoma" panose="020B0604030504040204" pitchFamily="34" charset="0"/>
                <a:cs typeface="Times New Roman" panose="02020603050405020304" pitchFamily="18" charset="0"/>
              </a:rPr>
              <a:t>SK</a:t>
            </a:r>
            <a:r>
              <a:rPr lang="ko-KR" altLang="en-US" sz="3200" dirty="0" err="1">
                <a:latin typeface="Tahoma" panose="020B0604030504040204" pitchFamily="34" charset="0"/>
                <a:cs typeface="Times New Roman" panose="02020603050405020304" pitchFamily="18" charset="0"/>
              </a:rPr>
              <a:t>케미칼</a:t>
            </a:r>
            <a:r>
              <a:rPr lang="ko-KR" altLang="en-US" sz="3200" dirty="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3200" dirty="0">
                <a:latin typeface="Tahoma" panose="020B0604030504040204" pitchFamily="34" charset="0"/>
                <a:cs typeface="Times New Roman" panose="02020603050405020304" pitchFamily="18" charset="0"/>
              </a:rPr>
              <a:t>MES </a:t>
            </a:r>
            <a:r>
              <a:rPr lang="ko-KR" altLang="en-US" sz="3200" dirty="0">
                <a:latin typeface="Tahoma" panose="020B0604030504040204" pitchFamily="34" charset="0"/>
                <a:cs typeface="Times New Roman" panose="02020603050405020304" pitchFamily="18" charset="0"/>
              </a:rPr>
              <a:t>사용자 매뉴얼</a:t>
            </a:r>
            <a:br>
              <a:rPr lang="en-US" sz="3600" dirty="0">
                <a:latin typeface="+mn-ea"/>
                <a:ea typeface="+mn-ea"/>
                <a:cs typeface="IBM Plex Sans" charset="0"/>
              </a:rPr>
            </a:br>
            <a:endParaRPr lang="en-US" sz="2400" b="0" dirty="0">
              <a:latin typeface="+mn-ea"/>
              <a:ea typeface="+mn-ea"/>
              <a:cs typeface="IBM Plex Sans" charset="0"/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6B7CD46A-B631-4DAB-B7D5-FB7F674C2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7" y="3622674"/>
            <a:ext cx="7429500" cy="71438"/>
          </a:xfrm>
          <a:prstGeom prst="rect">
            <a:avLst/>
          </a:prstGeom>
          <a:gradFill rotWithShape="1">
            <a:gsLst>
              <a:gs pos="0">
                <a:srgbClr val="761800"/>
              </a:gs>
              <a:gs pos="100000">
                <a:srgbClr val="FF33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</a:pPr>
            <a:endParaRPr lang="ko-KR" altLang="en-US" sz="1200" u="sng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제목 3">
            <a:extLst>
              <a:ext uri="{FF2B5EF4-FFF2-40B4-BE49-F238E27FC236}">
                <a16:creationId xmlns:a16="http://schemas.microsoft.com/office/drawing/2014/main" id="{7A20A531-DD2E-4148-8719-D0EC4B017017}"/>
              </a:ext>
            </a:extLst>
          </p:cNvPr>
          <p:cNvSpPr txBox="1">
            <a:spLocks/>
          </p:cNvSpPr>
          <p:nvPr/>
        </p:nvSpPr>
        <p:spPr>
          <a:xfrm>
            <a:off x="249237" y="3789040"/>
            <a:ext cx="99060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>
                <a:latin typeface="Tahoma" panose="020B0604030504040204" pitchFamily="34" charset="0"/>
                <a:cs typeface="Times New Roman" panose="02020603050405020304" pitchFamily="18" charset="0"/>
              </a:rPr>
              <a:t>- </a:t>
            </a:r>
            <a:r>
              <a:rPr lang="ko-KR" altLang="en-US" sz="2400" dirty="0">
                <a:latin typeface="Tahoma" panose="020B0604030504040204" pitchFamily="34" charset="0"/>
                <a:cs typeface="Times New Roman" panose="02020603050405020304" pitchFamily="18" charset="0"/>
              </a:rPr>
              <a:t>생산입고 </a:t>
            </a:r>
            <a:r>
              <a:rPr lang="en-US" altLang="ko-KR" sz="2400" dirty="0">
                <a:latin typeface="Tahoma" panose="020B0604030504040204" pitchFamily="34" charset="0"/>
                <a:cs typeface="Times New Roman" panose="02020603050405020304" pitchFamily="18" charset="0"/>
              </a:rPr>
              <a:t>-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1C84921-6477-46B3-97D7-C1D0EA297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7" y="260648"/>
            <a:ext cx="877415" cy="288000"/>
          </a:xfrm>
          <a:prstGeom prst="rect">
            <a:avLst/>
          </a:prstGeom>
        </p:spPr>
      </p:pic>
      <p:pic>
        <p:nvPicPr>
          <p:cNvPr id="24" name="Picture 2" descr="E:\모스트비주얼\PD작업\첨부2 합병회사 CI\SK crp Comm K.png">
            <a:extLst>
              <a:ext uri="{FF2B5EF4-FFF2-40B4-BE49-F238E27FC236}">
                <a16:creationId xmlns:a16="http://schemas.microsoft.com/office/drawing/2014/main" id="{2CCA837D-933A-4856-BCF3-D54309B73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49638" y="6448744"/>
            <a:ext cx="677408" cy="244657"/>
          </a:xfrm>
          <a:prstGeom prst="rect">
            <a:avLst/>
          </a:prstGeom>
          <a:noFill/>
        </p:spPr>
      </p:pic>
      <p:pic>
        <p:nvPicPr>
          <p:cNvPr id="25" name="그림 24" descr="그리기이(가) 표시된 사진&#10;&#10;자동 생성된 설명">
            <a:extLst>
              <a:ext uri="{FF2B5EF4-FFF2-40B4-BE49-F238E27FC236}">
                <a16:creationId xmlns:a16="http://schemas.microsoft.com/office/drawing/2014/main" id="{C5F1B93A-8FC1-43EB-97A5-2A9B8172C6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9171"/>
          <a:stretch/>
        </p:blipFill>
        <p:spPr>
          <a:xfrm>
            <a:off x="9127819" y="6482300"/>
            <a:ext cx="677408" cy="2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8680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생산입고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>
                <a:latin typeface="+mj-lt"/>
              </a:rPr>
              <a:t>생산입고관리</a:t>
            </a:r>
            <a:r>
              <a:rPr lang="ko-KR" altLang="en-US" sz="1000" b="1" dirty="0">
                <a:latin typeface="+mj-lt"/>
              </a:rPr>
              <a:t>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/>
              <a:t>바코드 발행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수지</a:t>
            </a:r>
            <a:r>
              <a:rPr lang="en-US" altLang="ko-KR" sz="1000" b="1" dirty="0"/>
              <a:t>)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수지 공장의 바코드를 발행하고 현황을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발행현황탭에서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선택한 정보로 바코드발행현황 상세정보를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시작순번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종료순번을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입력한다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바코드가 생성된다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선택한 상세정보에 대한 프린트를 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상세정보를 삭제한다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더블 클릭 시 물성정보를 입력할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입력한 상세정보를 저장한다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1DDB41-DF01-4786-8890-20A708285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74" y="1385660"/>
            <a:ext cx="6512840" cy="3051452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848544" y="1824643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582059-B5BB-4229-B1BB-7BBA3C831789}"/>
              </a:ext>
            </a:extLst>
          </p:cNvPr>
          <p:cNvSpPr/>
          <p:nvPr/>
        </p:nvSpPr>
        <p:spPr>
          <a:xfrm>
            <a:off x="3656855" y="3690180"/>
            <a:ext cx="2596747" cy="2072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B2475610-210E-4EEB-99EC-787579A1B2F6}"/>
              </a:ext>
            </a:extLst>
          </p:cNvPr>
          <p:cNvSpPr/>
          <p:nvPr/>
        </p:nvSpPr>
        <p:spPr>
          <a:xfrm>
            <a:off x="3584762" y="356258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1D651588-E9FD-4C2E-ACF6-C0CDA26811CD}"/>
              </a:ext>
            </a:extLst>
          </p:cNvPr>
          <p:cNvSpPr/>
          <p:nvPr/>
        </p:nvSpPr>
        <p:spPr>
          <a:xfrm>
            <a:off x="6388729" y="195897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400B6E-39F2-4A8B-B757-7B00FB08E972}"/>
              </a:ext>
            </a:extLst>
          </p:cNvPr>
          <p:cNvSpPr/>
          <p:nvPr/>
        </p:nvSpPr>
        <p:spPr>
          <a:xfrm>
            <a:off x="235855" y="3031806"/>
            <a:ext cx="3348907" cy="26361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A733DCEE-349B-4220-B565-D85D96989587}"/>
              </a:ext>
            </a:extLst>
          </p:cNvPr>
          <p:cNvSpPr/>
          <p:nvPr/>
        </p:nvSpPr>
        <p:spPr>
          <a:xfrm>
            <a:off x="5617850" y="316613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867FC535-E621-47BC-902C-65E2EB02C486}"/>
              </a:ext>
            </a:extLst>
          </p:cNvPr>
          <p:cNvSpPr/>
          <p:nvPr/>
        </p:nvSpPr>
        <p:spPr>
          <a:xfrm>
            <a:off x="6484550" y="3166134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DC97ADE8-0D68-46D1-9E06-8F410CFC2ED6}"/>
              </a:ext>
            </a:extLst>
          </p:cNvPr>
          <p:cNvSpPr/>
          <p:nvPr/>
        </p:nvSpPr>
        <p:spPr>
          <a:xfrm>
            <a:off x="6082361" y="316613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E82B9283-144A-4446-85C3-6E22E909815F}"/>
              </a:ext>
            </a:extLst>
          </p:cNvPr>
          <p:cNvSpPr/>
          <p:nvPr/>
        </p:nvSpPr>
        <p:spPr>
          <a:xfrm>
            <a:off x="149161" y="293598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150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8680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생산입고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>
                <a:latin typeface="+mj-lt"/>
              </a:rPr>
              <a:t>생산입고관리</a:t>
            </a:r>
            <a:r>
              <a:rPr lang="ko-KR" altLang="en-US" sz="1000" b="1" dirty="0">
                <a:latin typeface="+mj-lt"/>
              </a:rPr>
              <a:t>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/>
              <a:t>바코드 발행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수지</a:t>
            </a:r>
            <a:r>
              <a:rPr lang="en-US" altLang="ko-KR" sz="1000" b="1" dirty="0"/>
              <a:t>)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공장의 바코드를 발행하고 현황을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신규 바코드 상세 현황을 확인 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클릭 시 ③에 상세정보를 표시한다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바코드 상세정보 확인 및 신규 바코드 내역 등록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선택한 상세정보에 대한 프린트를 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선택한 상세정보를 삭제한다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클릭  시 ③이 초기화 되면서 상세 정보를 입력할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등록된 바코드 내역을 저장한다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89B520-83D8-419F-92AF-4E4C5BCAD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1347946"/>
            <a:ext cx="6264696" cy="3161174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1441062" y="173793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3DC9201A-DAB4-4F32-84D4-16E2B6D82C84}"/>
              </a:ext>
            </a:extLst>
          </p:cNvPr>
          <p:cNvSpPr/>
          <p:nvPr/>
        </p:nvSpPr>
        <p:spPr>
          <a:xfrm>
            <a:off x="5529064" y="340948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E9D20AF6-6167-4876-B051-D879A81EEB6B}"/>
              </a:ext>
            </a:extLst>
          </p:cNvPr>
          <p:cNvSpPr/>
          <p:nvPr/>
        </p:nvSpPr>
        <p:spPr>
          <a:xfrm>
            <a:off x="5936729" y="340948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10530BA6-BF20-450B-8591-D1DF5F33FCF8}"/>
              </a:ext>
            </a:extLst>
          </p:cNvPr>
          <p:cNvSpPr/>
          <p:nvPr/>
        </p:nvSpPr>
        <p:spPr>
          <a:xfrm>
            <a:off x="6305231" y="198884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696819C8-0CA4-496D-9F0A-B683398A2B2B}"/>
              </a:ext>
            </a:extLst>
          </p:cNvPr>
          <p:cNvSpPr/>
          <p:nvPr/>
        </p:nvSpPr>
        <p:spPr>
          <a:xfrm>
            <a:off x="6330455" y="3409479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F24275-C16B-4F9B-8ED5-2E2DA88C34C8}"/>
              </a:ext>
            </a:extLst>
          </p:cNvPr>
          <p:cNvSpPr/>
          <p:nvPr/>
        </p:nvSpPr>
        <p:spPr>
          <a:xfrm>
            <a:off x="346532" y="2275081"/>
            <a:ext cx="6262652" cy="100990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917EF684-D236-4627-8464-E4785B77ACCC}"/>
              </a:ext>
            </a:extLst>
          </p:cNvPr>
          <p:cNvSpPr/>
          <p:nvPr/>
        </p:nvSpPr>
        <p:spPr>
          <a:xfrm>
            <a:off x="240360" y="218239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BCA10B-8129-43E0-918B-B3A5F60E5F9A}"/>
              </a:ext>
            </a:extLst>
          </p:cNvPr>
          <p:cNvSpPr/>
          <p:nvPr/>
        </p:nvSpPr>
        <p:spPr>
          <a:xfrm>
            <a:off x="409808" y="3982758"/>
            <a:ext cx="6112288" cy="22936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AC5531F6-2D58-493F-B179-FA7233DFFB8F}"/>
              </a:ext>
            </a:extLst>
          </p:cNvPr>
          <p:cNvSpPr/>
          <p:nvPr/>
        </p:nvSpPr>
        <p:spPr>
          <a:xfrm>
            <a:off x="332478" y="3924087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763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601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생산입고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>
                <a:latin typeface="+mj-lt"/>
              </a:rPr>
              <a:t>생산입고관리</a:t>
            </a:r>
            <a:r>
              <a:rPr lang="ko-KR" altLang="en-US" sz="1000" b="1" dirty="0">
                <a:latin typeface="+mj-lt"/>
              </a:rPr>
              <a:t>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포장실적현황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공장별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포장실적 현황을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포장실적 및 포장실적 상세정보를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FF7C8D-8942-45EB-B37C-99957654E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38" y="1322100"/>
            <a:ext cx="6429754" cy="3691076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5961112" y="161202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820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42F3418-3CE3-4DDC-8FA9-039BCF6C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ECBF81-9F83-431A-AB29-1A1D25DE3B44}"/>
              </a:ext>
            </a:extLst>
          </p:cNvPr>
          <p:cNvSpPr txBox="1"/>
          <p:nvPr/>
        </p:nvSpPr>
        <p:spPr>
          <a:xfrm>
            <a:off x="320183" y="73179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출하현황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graphicFrame>
        <p:nvGraphicFramePr>
          <p:cNvPr id="62" name="Group 109">
            <a:extLst>
              <a:ext uri="{FF2B5EF4-FFF2-40B4-BE49-F238E27FC236}">
                <a16:creationId xmlns:a16="http://schemas.microsoft.com/office/drawing/2014/main" id="{8E515A1D-7606-4126-ACE8-5259F19AE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735657"/>
              </p:ext>
            </p:extLst>
          </p:nvPr>
        </p:nvGraphicFramePr>
        <p:xfrm>
          <a:off x="217486" y="1160749"/>
          <a:ext cx="9488042" cy="5220580"/>
        </p:xfrm>
        <a:graphic>
          <a:graphicData uri="http://schemas.openxmlformats.org/drawingml/2006/table">
            <a:tbl>
              <a:tblPr/>
              <a:tblGrid>
                <a:gridCol w="9488042">
                  <a:extLst>
                    <a:ext uri="{9D8B030D-6E8A-4147-A177-3AD203B41FA5}">
                      <a16:colId xmlns:a16="http://schemas.microsoft.com/office/drawing/2014/main" val="369710392"/>
                    </a:ext>
                  </a:extLst>
                </a:gridCol>
              </a:tblGrid>
              <a:tr h="281303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생산팀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026975"/>
                  </a:ext>
                </a:extLst>
              </a:tr>
              <a:tr h="4939277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939284"/>
                  </a:ext>
                </a:extLst>
              </a:tr>
            </a:tbl>
          </a:graphicData>
        </a:graphic>
      </p:graphicFrame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E37A50D-F988-4BBD-A1A6-3A52513B0AE8}"/>
              </a:ext>
            </a:extLst>
          </p:cNvPr>
          <p:cNvCxnSpPr>
            <a:cxnSpLocks/>
            <a:stCxn id="75" idx="2"/>
            <a:endCxn id="72" idx="0"/>
          </p:cNvCxnSpPr>
          <p:nvPr/>
        </p:nvCxnSpPr>
        <p:spPr>
          <a:xfrm>
            <a:off x="2216620" y="2761622"/>
            <a:ext cx="24" cy="28520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8D7CED4-E6B6-4EC8-B463-0F622E18DA6C}"/>
              </a:ext>
            </a:extLst>
          </p:cNvPr>
          <p:cNvCxnSpPr>
            <a:cxnSpLocks/>
            <a:stCxn id="77" idx="2"/>
            <a:endCxn id="74" idx="0"/>
          </p:cNvCxnSpPr>
          <p:nvPr/>
        </p:nvCxnSpPr>
        <p:spPr>
          <a:xfrm>
            <a:off x="4568578" y="2763690"/>
            <a:ext cx="8006" cy="30290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문서 64">
            <a:extLst>
              <a:ext uri="{FF2B5EF4-FFF2-40B4-BE49-F238E27FC236}">
                <a16:creationId xmlns:a16="http://schemas.microsoft.com/office/drawing/2014/main" id="{2E066D4A-0540-4DF3-BAB2-CAABE44C21A9}"/>
              </a:ext>
            </a:extLst>
          </p:cNvPr>
          <p:cNvSpPr/>
          <p:nvPr/>
        </p:nvSpPr>
        <p:spPr>
          <a:xfrm>
            <a:off x="2792760" y="4005064"/>
            <a:ext cx="880420" cy="548537"/>
          </a:xfrm>
          <a:prstGeom prst="flowChartDocument">
            <a:avLst/>
          </a:prstGeom>
          <a:solidFill>
            <a:schemeClr val="bg1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출하 지시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실적 현황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6" name="순서도: 문서 65">
            <a:extLst>
              <a:ext uri="{FF2B5EF4-FFF2-40B4-BE49-F238E27FC236}">
                <a16:creationId xmlns:a16="http://schemas.microsoft.com/office/drawing/2014/main" id="{A3C75F88-AE9C-468C-9F62-25997EED544E}"/>
              </a:ext>
            </a:extLst>
          </p:cNvPr>
          <p:cNvSpPr/>
          <p:nvPr/>
        </p:nvSpPr>
        <p:spPr>
          <a:xfrm>
            <a:off x="2989957" y="4338510"/>
            <a:ext cx="880420" cy="548537"/>
          </a:xfrm>
          <a:prstGeom prst="flowChartDocument">
            <a:avLst/>
          </a:prstGeom>
          <a:solidFill>
            <a:schemeClr val="bg1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출하 유형별 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현황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7" name="순서도: 문서 66">
            <a:extLst>
              <a:ext uri="{FF2B5EF4-FFF2-40B4-BE49-F238E27FC236}">
                <a16:creationId xmlns:a16="http://schemas.microsoft.com/office/drawing/2014/main" id="{42B3FA4F-9F48-443E-BE2B-23B7B3B2E30C}"/>
              </a:ext>
            </a:extLst>
          </p:cNvPr>
          <p:cNvSpPr/>
          <p:nvPr/>
        </p:nvSpPr>
        <p:spPr>
          <a:xfrm>
            <a:off x="3187154" y="4670083"/>
            <a:ext cx="880420" cy="548537"/>
          </a:xfrm>
          <a:prstGeom prst="flowChartDocument">
            <a:avLst/>
          </a:prstGeom>
          <a:solidFill>
            <a:schemeClr val="bg1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고객별 출하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현황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C89BC3D-8746-40DA-9488-02F5C50A8166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1276191" y="2297927"/>
            <a:ext cx="457176" cy="183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수행의 시작/종료 68">
            <a:extLst>
              <a:ext uri="{FF2B5EF4-FFF2-40B4-BE49-F238E27FC236}">
                <a16:creationId xmlns:a16="http://schemas.microsoft.com/office/drawing/2014/main" id="{9A431E7C-4309-464D-B745-AD56BADEDD28}"/>
              </a:ext>
            </a:extLst>
          </p:cNvPr>
          <p:cNvSpPr/>
          <p:nvPr/>
        </p:nvSpPr>
        <p:spPr>
          <a:xfrm>
            <a:off x="689915" y="2201590"/>
            <a:ext cx="586276" cy="196333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시작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70" name="Rectangle 8">
            <a:extLst>
              <a:ext uri="{FF2B5EF4-FFF2-40B4-BE49-F238E27FC236}">
                <a16:creationId xmlns:a16="http://schemas.microsoft.com/office/drawing/2014/main" id="{151BFEBF-1EC8-4509-BBC4-BD5F0C817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644" y="3228468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MES.3.1.2.01.001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출하지시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내역 수신</a:t>
            </a:r>
          </a:p>
        </p:txBody>
      </p:sp>
      <p:sp>
        <p:nvSpPr>
          <p:cNvPr id="72" name="Rectangle 10">
            <a:extLst>
              <a:ext uri="{FF2B5EF4-FFF2-40B4-BE49-F238E27FC236}">
                <a16:creationId xmlns:a16="http://schemas.microsoft.com/office/drawing/2014/main" id="{6B64D2E3-7318-43C4-B4CF-CB1308D8A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644" y="3046822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A864D072-E767-423B-BF0F-74BBFB610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584" y="3248240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MES.3.1.2.01.002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출하실적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수신</a:t>
            </a: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C4356D8D-56C9-4605-A86D-94FFB38DF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584" y="3066594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75" name="Rectangle 8">
            <a:extLst>
              <a:ext uri="{FF2B5EF4-FFF2-40B4-BE49-F238E27FC236}">
                <a16:creationId xmlns:a16="http://schemas.microsoft.com/office/drawing/2014/main" id="{9C5FCC6C-3C0C-4019-9295-DD692C649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620" y="2189222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출하지시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내역 전송</a:t>
            </a:r>
          </a:p>
        </p:txBody>
      </p:sp>
      <p:sp>
        <p:nvSpPr>
          <p:cNvPr id="76" name="Rectangle 10">
            <a:extLst>
              <a:ext uri="{FF2B5EF4-FFF2-40B4-BE49-F238E27FC236}">
                <a16:creationId xmlns:a16="http://schemas.microsoft.com/office/drawing/2014/main" id="{5DE7AFCB-58B9-4E98-BBAC-F67388B5F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620" y="2007576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ERP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77" name="Rectangle 8">
            <a:extLst>
              <a:ext uri="{FF2B5EF4-FFF2-40B4-BE49-F238E27FC236}">
                <a16:creationId xmlns:a16="http://schemas.microsoft.com/office/drawing/2014/main" id="{83FB992A-E3F0-42D5-87D3-91EB7E977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578" y="2191290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출하실적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전송</a:t>
            </a:r>
          </a:p>
        </p:txBody>
      </p:sp>
      <p:sp>
        <p:nvSpPr>
          <p:cNvPr id="78" name="Rectangle 10">
            <a:extLst>
              <a:ext uri="{FF2B5EF4-FFF2-40B4-BE49-F238E27FC236}">
                <a16:creationId xmlns:a16="http://schemas.microsoft.com/office/drawing/2014/main" id="{701F5B39-303C-4B98-94CB-29F1AEFEE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578" y="2009644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ERP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79" name="Rectangle 49">
            <a:extLst>
              <a:ext uri="{FF2B5EF4-FFF2-40B4-BE49-F238E27FC236}">
                <a16:creationId xmlns:a16="http://schemas.microsoft.com/office/drawing/2014/main" id="{52F59BA4-A81A-4D82-A74C-BEF4A5C1D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152" y="5275924"/>
            <a:ext cx="1179426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800" b="0" kern="0" dirty="0">
                <a:solidFill>
                  <a:srgbClr val="000000"/>
                </a:solidFill>
                <a:cs typeface="Arial" panose="020B0604020202020204" pitchFamily="34" charset="0"/>
              </a:rPr>
              <a:t>출하실적 정보</a:t>
            </a:r>
            <a:endParaRPr lang="en-US" altLang="ko-KR" sz="800" b="0" kern="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</a:pPr>
            <a:r>
              <a:rPr lang="ko-KR" altLang="en-US" sz="800" b="0" kern="0" dirty="0">
                <a:solidFill>
                  <a:srgbClr val="000000"/>
                </a:solidFill>
                <a:cs typeface="Arial" panose="020B0604020202020204" pitchFamily="34" charset="0"/>
              </a:rPr>
              <a:t>출하지시 정보</a:t>
            </a:r>
          </a:p>
        </p:txBody>
      </p:sp>
      <p:cxnSp>
        <p:nvCxnSpPr>
          <p:cNvPr id="80" name="AutoShape 28">
            <a:extLst>
              <a:ext uri="{FF2B5EF4-FFF2-40B4-BE49-F238E27FC236}">
                <a16:creationId xmlns:a16="http://schemas.microsoft.com/office/drawing/2014/main" id="{93B08C2E-1D88-42A7-94DA-84EE0FEA347E}"/>
              </a:ext>
            </a:extLst>
          </p:cNvPr>
          <p:cNvCxnSpPr>
            <a:cxnSpLocks noChangeShapeType="1"/>
            <a:stCxn id="70" idx="2"/>
            <a:endCxn id="66" idx="1"/>
          </p:cNvCxnSpPr>
          <p:nvPr/>
        </p:nvCxnSpPr>
        <p:spPr bwMode="gray">
          <a:xfrm rot="16200000" flipH="1">
            <a:off x="2197345" y="3820166"/>
            <a:ext cx="811911" cy="773313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AutoShape 28">
            <a:extLst>
              <a:ext uri="{FF2B5EF4-FFF2-40B4-BE49-F238E27FC236}">
                <a16:creationId xmlns:a16="http://schemas.microsoft.com/office/drawing/2014/main" id="{58314504-0B4C-4295-B38E-4262AE7AC8C6}"/>
              </a:ext>
            </a:extLst>
          </p:cNvPr>
          <p:cNvCxnSpPr>
            <a:cxnSpLocks noChangeShapeType="1"/>
            <a:stCxn id="73" idx="2"/>
            <a:endCxn id="66" idx="3"/>
          </p:cNvCxnSpPr>
          <p:nvPr/>
        </p:nvCxnSpPr>
        <p:spPr bwMode="gray">
          <a:xfrm rot="5400000">
            <a:off x="3827412" y="3863606"/>
            <a:ext cx="792139" cy="706207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872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42F3418-3CE3-4DDC-8FA9-039BCF6C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ECBF81-9F83-431A-AB29-1A1D25DE3B44}"/>
              </a:ext>
            </a:extLst>
          </p:cNvPr>
          <p:cNvSpPr txBox="1"/>
          <p:nvPr/>
        </p:nvSpPr>
        <p:spPr>
          <a:xfrm>
            <a:off x="320183" y="731799"/>
            <a:ext cx="1721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품질 </a:t>
            </a:r>
            <a:r>
              <a:rPr lang="en-US" altLang="ko-KR" sz="1400" b="1" dirty="0" err="1"/>
              <a:t>LotTracking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graphicFrame>
        <p:nvGraphicFramePr>
          <p:cNvPr id="23" name="Group 109">
            <a:extLst>
              <a:ext uri="{FF2B5EF4-FFF2-40B4-BE49-F238E27FC236}">
                <a16:creationId xmlns:a16="http://schemas.microsoft.com/office/drawing/2014/main" id="{3B9C71E1-67C8-465D-9498-CC001FD95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528016"/>
              </p:ext>
            </p:extLst>
          </p:nvPr>
        </p:nvGraphicFramePr>
        <p:xfrm>
          <a:off x="217486" y="1160749"/>
          <a:ext cx="9488042" cy="5220580"/>
        </p:xfrm>
        <a:graphic>
          <a:graphicData uri="http://schemas.openxmlformats.org/drawingml/2006/table">
            <a:tbl>
              <a:tblPr/>
              <a:tblGrid>
                <a:gridCol w="9488042">
                  <a:extLst>
                    <a:ext uri="{9D8B030D-6E8A-4147-A177-3AD203B41FA5}">
                      <a16:colId xmlns:a16="http://schemas.microsoft.com/office/drawing/2014/main" val="369710392"/>
                    </a:ext>
                  </a:extLst>
                </a:gridCol>
              </a:tblGrid>
              <a:tr h="281303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생산팀</a:t>
                      </a:r>
                      <a:r>
                        <a:rPr lang="en-US" altLang="ko-KR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물류팀</a:t>
                      </a:r>
                      <a:r>
                        <a:rPr lang="en-US" altLang="ko-KR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품질팀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026975"/>
                  </a:ext>
                </a:extLst>
              </a:tr>
              <a:tr h="4939277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939284"/>
                  </a:ext>
                </a:extLst>
              </a:tr>
            </a:tbl>
          </a:graphicData>
        </a:graphic>
      </p:graphicFrame>
      <p:sp>
        <p:nvSpPr>
          <p:cNvPr id="24" name="Rectangle 8">
            <a:extLst>
              <a:ext uri="{FF2B5EF4-FFF2-40B4-BE49-F238E27FC236}">
                <a16:creationId xmlns:a16="http://schemas.microsoft.com/office/drawing/2014/main" id="{0EB90E9F-76C2-46A5-B192-C39FE32ED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904" y="2683194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MES.3.1.2.02.001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부적합 발생현황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대상 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Lot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확인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803DA1B-3538-4173-9BB9-AA8A1B42B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904" y="2501548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D9906CA-124A-416B-8867-C1C5C040DB66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 flipV="1">
            <a:off x="2753317" y="2969394"/>
            <a:ext cx="399587" cy="285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8">
            <a:extLst>
              <a:ext uri="{FF2B5EF4-FFF2-40B4-BE49-F238E27FC236}">
                <a16:creationId xmlns:a16="http://schemas.microsoft.com/office/drawing/2014/main" id="{CBFDD26A-F6C9-409C-91FF-46C69E30E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317" y="2712266"/>
            <a:ext cx="882000" cy="514825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2.1.2.01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품질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공정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모니터링</a:t>
            </a:r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C3065B36-A6E0-4725-B08C-7CDB84AD0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904" y="3778351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MES.3.1.2.02.002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제품 입고현황</a:t>
            </a:r>
          </a:p>
        </p:txBody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C958462A-D50F-4649-86A8-A4338C3C0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904" y="3596705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7DA3D1D-3257-43B4-914D-2D46E70263A3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6854241" y="2392023"/>
            <a:ext cx="1697" cy="267608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8">
            <a:extLst>
              <a:ext uri="{FF2B5EF4-FFF2-40B4-BE49-F238E27FC236}">
                <a16:creationId xmlns:a16="http://schemas.microsoft.com/office/drawing/2014/main" id="{05A08CEA-CE0F-4B46-86E2-B3F48290F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760" y="3807138"/>
            <a:ext cx="882000" cy="514825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3.1.1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생산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입고관리</a:t>
            </a:r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CED05535-EF59-4403-B35F-615928897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2876" y="4872824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MES.3.1.2.02.003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출하현황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고객 불만 대상 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Lot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확인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7EF3775D-9A14-449E-97B7-71D892DA5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2876" y="4691178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475AD766-F3BC-4D1D-8830-22A747928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938" y="1819623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품질 검사 결과</a:t>
            </a: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77365E03-A8D0-4061-98FD-8EB34D1BA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938" y="1637977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ERP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984545C0-9B1C-4953-9948-1144C6D5A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038" y="3003181"/>
            <a:ext cx="4787274" cy="18659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B0253E07-1251-446C-8143-9C6FB1B10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344" y="3078221"/>
            <a:ext cx="1208292" cy="529256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수입검사 결과</a:t>
            </a:r>
            <a:endParaRPr lang="en-US" altLang="ko-KR" sz="9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원부원료 투입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시간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3A838879-91C3-448D-AFDD-C53B41E4B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064" y="3515708"/>
            <a:ext cx="1237224" cy="529256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공정검사 결과</a:t>
            </a:r>
            <a:endParaRPr lang="en-US" altLang="ko-KR" sz="9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생산 공정시간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B4467F4C-35EB-413F-A238-922F19FFD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880" y="3515464"/>
            <a:ext cx="1235002" cy="529256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제품검사 결과</a:t>
            </a:r>
            <a:endParaRPr lang="en-US" altLang="ko-KR" sz="9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제품 생산시간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EC72C0-0195-427F-BDC6-ABBBDB2DE6A4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4088904" y="2969394"/>
            <a:ext cx="567134" cy="966777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42295B9-50EF-415B-ACFC-E1A79E1C17C0}"/>
              </a:ext>
            </a:extLst>
          </p:cNvPr>
          <p:cNvCxnSpPr>
            <a:cxnSpLocks/>
            <a:stCxn id="28" idx="3"/>
            <a:endCxn id="36" idx="1"/>
          </p:cNvCxnSpPr>
          <p:nvPr/>
        </p:nvCxnSpPr>
        <p:spPr>
          <a:xfrm flipV="1">
            <a:off x="4088904" y="3936171"/>
            <a:ext cx="567134" cy="12838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4DB5444-C5F7-41AC-A065-7421937868B1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 flipV="1">
            <a:off x="4078876" y="3936171"/>
            <a:ext cx="577162" cy="1222853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A5C909F-CF45-42C1-B277-12BC30016E27}"/>
              </a:ext>
            </a:extLst>
          </p:cNvPr>
          <p:cNvCxnSpPr>
            <a:cxnSpLocks/>
            <a:stCxn id="31" idx="3"/>
            <a:endCxn id="28" idx="1"/>
          </p:cNvCxnSpPr>
          <p:nvPr/>
        </p:nvCxnSpPr>
        <p:spPr>
          <a:xfrm>
            <a:off x="2738760" y="4064551"/>
            <a:ext cx="414144" cy="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10">
            <a:extLst>
              <a:ext uri="{FF2B5EF4-FFF2-40B4-BE49-F238E27FC236}">
                <a16:creationId xmlns:a16="http://schemas.microsoft.com/office/drawing/2014/main" id="{08D94EC6-A661-4BD4-9237-2D53740E9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403" y="2663876"/>
            <a:ext cx="4787274" cy="339305"/>
          </a:xfrm>
          <a:prstGeom prst="rect">
            <a:avLst/>
          </a:prstGeom>
          <a:solidFill>
            <a:srgbClr val="CCECFF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품질 </a:t>
            </a:r>
            <a:r>
              <a:rPr lang="en-US" altLang="ko-KR" sz="8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Lot Tracking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4809848-45BC-4BDB-B040-ADF6DCE13A33}"/>
              </a:ext>
            </a:extLst>
          </p:cNvPr>
          <p:cNvCxnSpPr>
            <a:cxnSpLocks/>
            <a:stCxn id="39" idx="3"/>
            <a:endCxn id="38" idx="1"/>
          </p:cNvCxnSpPr>
          <p:nvPr/>
        </p:nvCxnSpPr>
        <p:spPr>
          <a:xfrm>
            <a:off x="6003882" y="3780092"/>
            <a:ext cx="304182" cy="244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6F0E428-B59F-4ECF-BD0F-82AE359C411E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7545288" y="3342849"/>
            <a:ext cx="504056" cy="437487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8">
            <a:extLst>
              <a:ext uri="{FF2B5EF4-FFF2-40B4-BE49-F238E27FC236}">
                <a16:creationId xmlns:a16="http://schemas.microsoft.com/office/drawing/2014/main" id="{0BC22A69-DA2A-4BAA-A0E6-49916A070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344" y="4290705"/>
            <a:ext cx="1223254" cy="529256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수입검사 결과</a:t>
            </a:r>
            <a:endParaRPr lang="en-US" altLang="ko-KR" sz="9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원부원료 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Lot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맵핑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49EFA30-DE5D-4B1B-B21D-48925F816405}"/>
              </a:ext>
            </a:extLst>
          </p:cNvPr>
          <p:cNvCxnSpPr>
            <a:cxnSpLocks/>
            <a:stCxn id="38" idx="3"/>
            <a:endCxn id="47" idx="1"/>
          </p:cNvCxnSpPr>
          <p:nvPr/>
        </p:nvCxnSpPr>
        <p:spPr>
          <a:xfrm>
            <a:off x="7545288" y="3780336"/>
            <a:ext cx="504056" cy="774997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utoShape 29">
            <a:extLst>
              <a:ext uri="{FF2B5EF4-FFF2-40B4-BE49-F238E27FC236}">
                <a16:creationId xmlns:a16="http://schemas.microsoft.com/office/drawing/2014/main" id="{4710F148-2A07-455F-BE6B-5924749DF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42" y="2758689"/>
            <a:ext cx="1127316" cy="42140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부적합 제품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모니터링</a:t>
            </a:r>
          </a:p>
        </p:txBody>
      </p:sp>
      <p:sp>
        <p:nvSpPr>
          <p:cNvPr id="50" name="AutoShape 29">
            <a:extLst>
              <a:ext uri="{FF2B5EF4-FFF2-40B4-BE49-F238E27FC236}">
                <a16:creationId xmlns:a16="http://schemas.microsoft.com/office/drawing/2014/main" id="{7770392C-30C8-4A0D-833A-562070934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15" y="3866947"/>
            <a:ext cx="1127316" cy="42140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제품 입고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모니터링</a:t>
            </a:r>
          </a:p>
        </p:txBody>
      </p:sp>
      <p:sp>
        <p:nvSpPr>
          <p:cNvPr id="51" name="AutoShape 29">
            <a:extLst>
              <a:ext uri="{FF2B5EF4-FFF2-40B4-BE49-F238E27FC236}">
                <a16:creationId xmlns:a16="http://schemas.microsoft.com/office/drawing/2014/main" id="{39C247F0-5863-4A2B-A68C-FD6A6D69D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67" y="4943419"/>
            <a:ext cx="1127316" cy="42140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고객 불만 제품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모니터링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2337CD3-287E-4629-A587-8EF169A3226A}"/>
              </a:ext>
            </a:extLst>
          </p:cNvPr>
          <p:cNvCxnSpPr>
            <a:cxnSpLocks/>
            <a:stCxn id="49" idx="6"/>
            <a:endCxn id="27" idx="1"/>
          </p:cNvCxnSpPr>
          <p:nvPr/>
        </p:nvCxnSpPr>
        <p:spPr>
          <a:xfrm>
            <a:off x="1669158" y="2969394"/>
            <a:ext cx="202159" cy="285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C47DF1D-72C0-4094-8A47-9E5AC366372A}"/>
              </a:ext>
            </a:extLst>
          </p:cNvPr>
          <p:cNvCxnSpPr>
            <a:cxnSpLocks/>
            <a:stCxn id="50" idx="6"/>
            <a:endCxn id="31" idx="1"/>
          </p:cNvCxnSpPr>
          <p:nvPr/>
        </p:nvCxnSpPr>
        <p:spPr>
          <a:xfrm flipV="1">
            <a:off x="1647631" y="4064551"/>
            <a:ext cx="209129" cy="13101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726D87E-291F-4E23-B07F-78637617D166}"/>
              </a:ext>
            </a:extLst>
          </p:cNvPr>
          <p:cNvCxnSpPr>
            <a:cxnSpLocks/>
            <a:stCxn id="51" idx="6"/>
            <a:endCxn id="32" idx="1"/>
          </p:cNvCxnSpPr>
          <p:nvPr/>
        </p:nvCxnSpPr>
        <p:spPr>
          <a:xfrm>
            <a:off x="1656783" y="5154124"/>
            <a:ext cx="1486093" cy="490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8">
            <a:extLst>
              <a:ext uri="{FF2B5EF4-FFF2-40B4-BE49-F238E27FC236}">
                <a16:creationId xmlns:a16="http://schemas.microsoft.com/office/drawing/2014/main" id="{B058FBAF-DA23-48D4-8799-B224F3F0F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483" y="4850156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고객 불만사항 접수</a:t>
            </a:r>
          </a:p>
        </p:txBody>
      </p:sp>
      <p:sp>
        <p:nvSpPr>
          <p:cNvPr id="56" name="Rectangle 10">
            <a:extLst>
              <a:ext uri="{FF2B5EF4-FFF2-40B4-BE49-F238E27FC236}">
                <a16:creationId xmlns:a16="http://schemas.microsoft.com/office/drawing/2014/main" id="{442D3BB6-D889-423D-89DA-600A7D033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483" y="4668510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OFF-LINE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645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089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생산입고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출하관리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출하현황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공장 별 출하현황을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출한 현황 데이터를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더블 클릭 시 해당 출하현황의 상세정보를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7320B0-D49F-4032-9E16-79D7A0866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60" y="1384346"/>
            <a:ext cx="6512840" cy="2548710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416496" y="227687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F24275-C16B-4F9B-8ED5-2E2DA88C34C8}"/>
              </a:ext>
            </a:extLst>
          </p:cNvPr>
          <p:cNvSpPr/>
          <p:nvPr/>
        </p:nvSpPr>
        <p:spPr>
          <a:xfrm>
            <a:off x="588465" y="3121200"/>
            <a:ext cx="6092727" cy="19164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786D0963-1A78-4118-A270-12FA2EE724A8}"/>
              </a:ext>
            </a:extLst>
          </p:cNvPr>
          <p:cNvSpPr/>
          <p:nvPr/>
        </p:nvSpPr>
        <p:spPr>
          <a:xfrm>
            <a:off x="512316" y="301417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4359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089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생산입고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출하관리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출하현황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공장 별 출하현황을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출하현황에서 선택한 데이터에 대한 출하현황 상세정보를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19C954A-78B5-4528-AD54-7C8847757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28" y="1443352"/>
            <a:ext cx="6499672" cy="2201672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920552" y="2352547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9707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42F3418-3CE3-4DDC-8FA9-039BCF6C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ECBF81-9F83-431A-AB29-1A1D25DE3B44}"/>
              </a:ext>
            </a:extLst>
          </p:cNvPr>
          <p:cNvSpPr txBox="1"/>
          <p:nvPr/>
        </p:nvSpPr>
        <p:spPr>
          <a:xfrm>
            <a:off x="320183" y="73179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재고이동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graphicFrame>
        <p:nvGraphicFramePr>
          <p:cNvPr id="29" name="Group 109">
            <a:extLst>
              <a:ext uri="{FF2B5EF4-FFF2-40B4-BE49-F238E27FC236}">
                <a16:creationId xmlns:a16="http://schemas.microsoft.com/office/drawing/2014/main" id="{49DA02B0-69DE-4B52-B3E1-681B50F64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806284"/>
              </p:ext>
            </p:extLst>
          </p:nvPr>
        </p:nvGraphicFramePr>
        <p:xfrm>
          <a:off x="217486" y="1160749"/>
          <a:ext cx="9488042" cy="5220580"/>
        </p:xfrm>
        <a:graphic>
          <a:graphicData uri="http://schemas.openxmlformats.org/drawingml/2006/table">
            <a:tbl>
              <a:tblPr/>
              <a:tblGrid>
                <a:gridCol w="9488042">
                  <a:extLst>
                    <a:ext uri="{9D8B030D-6E8A-4147-A177-3AD203B41FA5}">
                      <a16:colId xmlns:a16="http://schemas.microsoft.com/office/drawing/2014/main" val="369710392"/>
                    </a:ext>
                  </a:extLst>
                </a:gridCol>
              </a:tblGrid>
              <a:tr h="281303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생산팀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026975"/>
                  </a:ext>
                </a:extLst>
              </a:tr>
              <a:tr h="4939277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939284"/>
                  </a:ext>
                </a:extLst>
              </a:tr>
            </a:tbl>
          </a:graphicData>
        </a:graphic>
      </p:graphicFrame>
      <p:sp>
        <p:nvSpPr>
          <p:cNvPr id="30" name="Rectangle 8">
            <a:extLst>
              <a:ext uri="{FF2B5EF4-FFF2-40B4-BE49-F238E27FC236}">
                <a16:creationId xmlns:a16="http://schemas.microsoft.com/office/drawing/2014/main" id="{2FCA5168-94B2-4443-9ED1-2F8BB385F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369" y="4102346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MES.3.1.1.02.003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바코드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재발행</a:t>
            </a:r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3BE6E978-9F4A-4AB9-888E-DA6C241D7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369" y="3920700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EC59C2AE-3536-4653-98B0-2F82A4E61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062" y="4100769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TagChange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바코드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scan</a:t>
            </a:r>
            <a:endParaRPr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2A98D415-8B97-411E-9764-23528D19E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062" y="3919123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PDA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04A165E3-A412-4996-8730-663A92DB3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94" y="4105105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재발행 바코드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선택 및 저장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4FDCDECE-9555-49B1-8500-5D7227B8E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94" y="3923459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PDA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1D52F16-89D2-4A3D-87A4-36A84E645923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4358062" y="4386969"/>
            <a:ext cx="252132" cy="433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8">
            <a:extLst>
              <a:ext uri="{FF2B5EF4-FFF2-40B4-BE49-F238E27FC236}">
                <a16:creationId xmlns:a16="http://schemas.microsoft.com/office/drawing/2014/main" id="{995A4DCF-0E9A-4BE2-8F7A-9EA241B52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6809" y="5376880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TagChange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내역 수신</a:t>
            </a:r>
          </a:p>
        </p:txBody>
      </p:sp>
      <p:sp>
        <p:nvSpPr>
          <p:cNvPr id="38" name="Rectangle 10">
            <a:extLst>
              <a:ext uri="{FF2B5EF4-FFF2-40B4-BE49-F238E27FC236}">
                <a16:creationId xmlns:a16="http://schemas.microsoft.com/office/drawing/2014/main" id="{3D7699E3-D111-4231-BAC9-C44AD603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6809" y="5199036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ERP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39" name="AutoShape 28">
            <a:extLst>
              <a:ext uri="{FF2B5EF4-FFF2-40B4-BE49-F238E27FC236}">
                <a16:creationId xmlns:a16="http://schemas.microsoft.com/office/drawing/2014/main" id="{BC8E6E47-61D0-4111-8A76-C02FBC0F363F}"/>
              </a:ext>
            </a:extLst>
          </p:cNvPr>
          <p:cNvCxnSpPr>
            <a:cxnSpLocks noChangeShapeType="1"/>
            <a:stCxn id="34" idx="2"/>
            <a:endCxn id="37" idx="1"/>
          </p:cNvCxnSpPr>
          <p:nvPr/>
        </p:nvCxnSpPr>
        <p:spPr bwMode="gray">
          <a:xfrm rot="16200000" flipH="1">
            <a:off x="5144714" y="4610984"/>
            <a:ext cx="985575" cy="1118615"/>
          </a:xfrm>
          <a:prstGeom prst="bentConnector2">
            <a:avLst/>
          </a:prstGeom>
          <a:ln w="6350">
            <a:solidFill>
              <a:srgbClr val="0070C0"/>
            </a:solidFill>
            <a:prstDash val="dash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8">
            <a:extLst>
              <a:ext uri="{FF2B5EF4-FFF2-40B4-BE49-F238E27FC236}">
                <a16:creationId xmlns:a16="http://schemas.microsoft.com/office/drawing/2014/main" id="{301E5DA4-5186-46FD-96C7-6CDAD51FE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257" y="2386510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재고 이동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제품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scan</a:t>
            </a:r>
            <a:endParaRPr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1" name="Rectangle 10">
            <a:extLst>
              <a:ext uri="{FF2B5EF4-FFF2-40B4-BE49-F238E27FC236}">
                <a16:creationId xmlns:a16="http://schemas.microsoft.com/office/drawing/2014/main" id="{AFFC5749-27D0-4D08-847A-30316F8A7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257" y="2204864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PDA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E9DBC065-5C7A-4095-8643-C3CB87041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7910" y="2390081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MES.3.1.1.02.002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재고 이동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내역 전송</a:t>
            </a: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E6D4B674-A139-4C4B-A928-BC82C0AAA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7910" y="2208435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id="{02E0F166-F9BE-4594-A731-6F345FD03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617" y="2389818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재고이동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내역 수신</a:t>
            </a:r>
          </a:p>
        </p:txBody>
      </p:sp>
      <p:sp>
        <p:nvSpPr>
          <p:cNvPr id="45" name="Rectangle 10">
            <a:extLst>
              <a:ext uri="{FF2B5EF4-FFF2-40B4-BE49-F238E27FC236}">
                <a16:creationId xmlns:a16="http://schemas.microsoft.com/office/drawing/2014/main" id="{ACA45D7B-ADE1-4B1C-B420-9742D19B9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617" y="2208172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ERP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46" name="AutoShape 28">
            <a:extLst>
              <a:ext uri="{FF2B5EF4-FFF2-40B4-BE49-F238E27FC236}">
                <a16:creationId xmlns:a16="http://schemas.microsoft.com/office/drawing/2014/main" id="{DEC8EC86-8E97-4B4E-A29D-4F6319886DA1}"/>
              </a:ext>
            </a:extLst>
          </p:cNvPr>
          <p:cNvCxnSpPr>
            <a:cxnSpLocks noChangeShapeType="1"/>
            <a:stCxn id="42" idx="3"/>
            <a:endCxn id="44" idx="1"/>
          </p:cNvCxnSpPr>
          <p:nvPr/>
        </p:nvCxnSpPr>
        <p:spPr bwMode="gray">
          <a:xfrm flipV="1">
            <a:off x="5593910" y="2676018"/>
            <a:ext cx="234707" cy="263"/>
          </a:xfrm>
          <a:prstGeom prst="bentConnector3">
            <a:avLst>
              <a:gd name="adj1" fmla="val 50000"/>
            </a:avLst>
          </a:prstGeom>
          <a:ln w="6350">
            <a:solidFill>
              <a:srgbClr val="0070C0"/>
            </a:solidFill>
            <a:prstDash val="dash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D3FF19F-1532-4649-AA30-37CBCD704CFF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3172369" y="4386969"/>
            <a:ext cx="249693" cy="1577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8" name="Rectangle 8">
            <a:extLst>
              <a:ext uri="{FF2B5EF4-FFF2-40B4-BE49-F238E27FC236}">
                <a16:creationId xmlns:a16="http://schemas.microsoft.com/office/drawing/2014/main" id="{48DCD4CB-3924-482B-BF55-E2814A05C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442" y="4106508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MES.3.1.1.02.004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TagChange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내역 처리</a:t>
            </a:r>
          </a:p>
        </p:txBody>
      </p:sp>
      <p:sp>
        <p:nvSpPr>
          <p:cNvPr id="49" name="Rectangle 10">
            <a:extLst>
              <a:ext uri="{FF2B5EF4-FFF2-40B4-BE49-F238E27FC236}">
                <a16:creationId xmlns:a16="http://schemas.microsoft.com/office/drawing/2014/main" id="{4BF924EB-A89A-409B-8774-D2A507065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442" y="3924862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50" name="Rectangle 8">
            <a:extLst>
              <a:ext uri="{FF2B5EF4-FFF2-40B4-BE49-F238E27FC236}">
                <a16:creationId xmlns:a16="http://schemas.microsoft.com/office/drawing/2014/main" id="{2B6E98E0-ABF7-48EE-8AB7-EA9CC556D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505" y="2390992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MES.3.1.1.02.001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재고 이동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처리</a:t>
            </a:r>
          </a:p>
        </p:txBody>
      </p:sp>
      <p:sp>
        <p:nvSpPr>
          <p:cNvPr id="51" name="Rectangle 10">
            <a:extLst>
              <a:ext uri="{FF2B5EF4-FFF2-40B4-BE49-F238E27FC236}">
                <a16:creationId xmlns:a16="http://schemas.microsoft.com/office/drawing/2014/main" id="{48E1F2EA-7A41-474D-826D-A9B5881BF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505" y="2209346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5EAEECA-6C6A-47F3-8482-19E13C43FC46}"/>
              </a:ext>
            </a:extLst>
          </p:cNvPr>
          <p:cNvCxnSpPr>
            <a:cxnSpLocks/>
            <a:stCxn id="50" idx="3"/>
            <a:endCxn id="42" idx="1"/>
          </p:cNvCxnSpPr>
          <p:nvPr/>
        </p:nvCxnSpPr>
        <p:spPr>
          <a:xfrm flipV="1">
            <a:off x="4389505" y="2676281"/>
            <a:ext cx="268405" cy="911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8">
            <a:extLst>
              <a:ext uri="{FF2B5EF4-FFF2-40B4-BE49-F238E27FC236}">
                <a16:creationId xmlns:a16="http://schemas.microsoft.com/office/drawing/2014/main" id="{FA40FE0B-DA20-4080-98A6-752BBFD45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516" y="5370516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출하실적처리</a:t>
            </a:r>
          </a:p>
        </p:txBody>
      </p:sp>
      <p:sp>
        <p:nvSpPr>
          <p:cNvPr id="54" name="Rectangle 10">
            <a:extLst>
              <a:ext uri="{FF2B5EF4-FFF2-40B4-BE49-F238E27FC236}">
                <a16:creationId xmlns:a16="http://schemas.microsoft.com/office/drawing/2014/main" id="{3AD6043E-F91B-42F6-8788-2076D7470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516" y="5192672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ERP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B09390DE-6817-42CD-AD89-363C85AE0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960" y="5388811"/>
            <a:ext cx="880420" cy="548537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MES.2.3.2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출하현황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94FAD64-065A-47EF-890F-F747B8CC825A}"/>
              </a:ext>
            </a:extLst>
          </p:cNvPr>
          <p:cNvCxnSpPr>
            <a:cxnSpLocks/>
            <a:stCxn id="37" idx="3"/>
            <a:endCxn id="53" idx="1"/>
          </p:cNvCxnSpPr>
          <p:nvPr/>
        </p:nvCxnSpPr>
        <p:spPr>
          <a:xfrm flipV="1">
            <a:off x="7132809" y="5656716"/>
            <a:ext cx="234707" cy="6364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F17B006-E5F1-466D-AF25-E481B1ADE629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>
            <a:off x="8303516" y="5656716"/>
            <a:ext cx="166444" cy="6364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AutoShape 28">
            <a:extLst>
              <a:ext uri="{FF2B5EF4-FFF2-40B4-BE49-F238E27FC236}">
                <a16:creationId xmlns:a16="http://schemas.microsoft.com/office/drawing/2014/main" id="{CA70A69F-7849-48B5-B37F-BEEBCB25E36C}"/>
              </a:ext>
            </a:extLst>
          </p:cNvPr>
          <p:cNvCxnSpPr>
            <a:cxnSpLocks noChangeShapeType="1"/>
            <a:stCxn id="40" idx="3"/>
            <a:endCxn id="50" idx="1"/>
          </p:cNvCxnSpPr>
          <p:nvPr/>
        </p:nvCxnSpPr>
        <p:spPr bwMode="gray">
          <a:xfrm>
            <a:off x="3224257" y="2672710"/>
            <a:ext cx="229248" cy="4482"/>
          </a:xfrm>
          <a:prstGeom prst="bentConnector3">
            <a:avLst>
              <a:gd name="adj1" fmla="val 50000"/>
            </a:avLst>
          </a:prstGeom>
          <a:ln w="6350">
            <a:solidFill>
              <a:srgbClr val="0070C0"/>
            </a:solidFill>
            <a:prstDash val="dash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D2C8D85-ADFC-4F35-A6C6-937A8EB76859}"/>
              </a:ext>
            </a:extLst>
          </p:cNvPr>
          <p:cNvCxnSpPr>
            <a:cxnSpLocks/>
            <a:stCxn id="34" idx="3"/>
            <a:endCxn id="48" idx="1"/>
          </p:cNvCxnSpPr>
          <p:nvPr/>
        </p:nvCxnSpPr>
        <p:spPr>
          <a:xfrm>
            <a:off x="5546194" y="4391305"/>
            <a:ext cx="229248" cy="1403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60" name="AutoShape 29">
            <a:extLst>
              <a:ext uri="{FF2B5EF4-FFF2-40B4-BE49-F238E27FC236}">
                <a16:creationId xmlns:a16="http://schemas.microsoft.com/office/drawing/2014/main" id="{40DDEA3B-E3A6-43C0-90CA-3EF6720AC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29" y="2445476"/>
            <a:ext cx="1127316" cy="42140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재고이동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1" name="AutoShape 29">
            <a:extLst>
              <a:ext uri="{FF2B5EF4-FFF2-40B4-BE49-F238E27FC236}">
                <a16:creationId xmlns:a16="http://schemas.microsoft.com/office/drawing/2014/main" id="{6FF1B29E-DC29-4343-8F8F-47250F695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97" y="4153032"/>
            <a:ext cx="1127317" cy="42140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TAG CHANGE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4BB21DE-CAB9-456E-9896-303AF09B27B1}"/>
              </a:ext>
            </a:extLst>
          </p:cNvPr>
          <p:cNvCxnSpPr>
            <a:cxnSpLocks/>
            <a:stCxn id="61" idx="6"/>
          </p:cNvCxnSpPr>
          <p:nvPr/>
        </p:nvCxnSpPr>
        <p:spPr>
          <a:xfrm>
            <a:off x="1645814" y="4363737"/>
            <a:ext cx="614273" cy="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F457648-899A-41A7-AA26-D9A2C9856F9B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1785145" y="2656181"/>
            <a:ext cx="517024" cy="2236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362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512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생산입고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재고관리 </a:t>
            </a:r>
            <a:r>
              <a:rPr lang="en-US" altLang="ko-KR" sz="1000" b="1" dirty="0">
                <a:latin typeface="+mj-lt"/>
              </a:rPr>
              <a:t>&gt; CD-90 </a:t>
            </a:r>
            <a:r>
              <a:rPr lang="ko-KR" altLang="en-US" sz="1000" b="1" dirty="0">
                <a:latin typeface="+mj-lt"/>
              </a:rPr>
              <a:t>제조관리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CD-90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제조관리를 수행할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CD-90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Cal.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(BFW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계산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정보를 입력하고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흰색으로 되어 있는 부분에 데이터를 입력한다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입력된 데이터를 저장한다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F2A788-D143-48C3-978A-A4752E511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0" y="1351134"/>
            <a:ext cx="6480720" cy="3662042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488504" y="177281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6C2314-E167-4346-9C82-118D38E84E1B}"/>
              </a:ext>
            </a:extLst>
          </p:cNvPr>
          <p:cNvSpPr/>
          <p:nvPr/>
        </p:nvSpPr>
        <p:spPr>
          <a:xfrm>
            <a:off x="199896" y="2736660"/>
            <a:ext cx="6625312" cy="230555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D661EECB-151A-4484-8E44-99A0A6B864AE}"/>
              </a:ext>
            </a:extLst>
          </p:cNvPr>
          <p:cNvSpPr/>
          <p:nvPr/>
        </p:nvSpPr>
        <p:spPr>
          <a:xfrm>
            <a:off x="140368" y="2640839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CA74113F-C659-4C6A-9D43-9EF1EEA64079}"/>
              </a:ext>
            </a:extLst>
          </p:cNvPr>
          <p:cNvSpPr/>
          <p:nvPr/>
        </p:nvSpPr>
        <p:spPr>
          <a:xfrm>
            <a:off x="6501743" y="167699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6923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512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생산입고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재고관리 </a:t>
            </a:r>
            <a:r>
              <a:rPr lang="en-US" altLang="ko-KR" sz="1000" b="1" dirty="0">
                <a:latin typeface="+mj-lt"/>
              </a:rPr>
              <a:t>&gt; CD-90 </a:t>
            </a:r>
            <a:r>
              <a:rPr lang="ko-KR" altLang="en-US" sz="1000" b="1" dirty="0">
                <a:latin typeface="+mj-lt"/>
              </a:rPr>
              <a:t>제조관리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CD-90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제조관리를 수행할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CD-90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Cal.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(CD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보충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정보를 입력하고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흰색으로 되어 있는 부분에 데이터를 입력한다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입력된 데이터를 저장한다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BEA456-8101-4CF3-A1F1-F8ECC9DB9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96" y="1330132"/>
            <a:ext cx="6466028" cy="3467020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1136576" y="1700808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6C2314-E167-4346-9C82-118D38E84E1B}"/>
              </a:ext>
            </a:extLst>
          </p:cNvPr>
          <p:cNvSpPr/>
          <p:nvPr/>
        </p:nvSpPr>
        <p:spPr>
          <a:xfrm>
            <a:off x="199896" y="2660002"/>
            <a:ext cx="6532228" cy="230555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D661EECB-151A-4484-8E44-99A0A6B864AE}"/>
              </a:ext>
            </a:extLst>
          </p:cNvPr>
          <p:cNvSpPr/>
          <p:nvPr/>
        </p:nvSpPr>
        <p:spPr>
          <a:xfrm>
            <a:off x="140368" y="256418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CA74113F-C659-4C6A-9D43-9EF1EEA64079}"/>
              </a:ext>
            </a:extLst>
          </p:cNvPr>
          <p:cNvSpPr/>
          <p:nvPr/>
        </p:nvSpPr>
        <p:spPr>
          <a:xfrm>
            <a:off x="6459939" y="165886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92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BF9CE-3A99-4D79-A5C9-785DAF68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생산 준비</a:t>
            </a:r>
          </a:p>
        </p:txBody>
      </p:sp>
      <p:sp>
        <p:nvSpPr>
          <p:cNvPr id="3" name="Rectangle 158">
            <a:extLst>
              <a:ext uri="{FF2B5EF4-FFF2-40B4-BE49-F238E27FC236}">
                <a16:creationId xmlns:a16="http://schemas.microsoft.com/office/drawing/2014/main" id="{12ED50CA-15D9-48BE-B31D-F67B6D340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8" y="620688"/>
            <a:ext cx="6196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400" b="1" u="sng" dirty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400" b="1" u="sng" dirty="0">
                <a:latin typeface="Times New Roman" pitchFamily="18" charset="0"/>
                <a:ea typeface="맑은 고딕" pitchFamily="50" charset="-127"/>
              </a:rPr>
              <a:t>·</a:t>
            </a:r>
            <a:r>
              <a:rPr lang="ko-KR" altLang="en-US" sz="1400" b="1" u="sng" dirty="0">
                <a:latin typeface="맑은 고딕" pitchFamily="50" charset="-127"/>
                <a:ea typeface="맑은 고딕" pitchFamily="50" charset="-127"/>
              </a:rPr>
              <a:t>개정 이력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Group 759">
            <a:extLst>
              <a:ext uri="{FF2B5EF4-FFF2-40B4-BE49-F238E27FC236}">
                <a16:creationId xmlns:a16="http://schemas.microsoft.com/office/drawing/2014/main" id="{4A46F834-8F56-4CDC-B515-A93D29D9F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148463"/>
              </p:ext>
            </p:extLst>
          </p:nvPr>
        </p:nvGraphicFramePr>
        <p:xfrm>
          <a:off x="390618" y="1093150"/>
          <a:ext cx="9126243" cy="5072154"/>
        </p:xfrm>
        <a:graphic>
          <a:graphicData uri="http://schemas.openxmlformats.org/drawingml/2006/table">
            <a:tbl>
              <a:tblPr/>
              <a:tblGrid>
                <a:gridCol w="1332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8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90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0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개정일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 내용</a:t>
                      </a:r>
                      <a:endParaRPr kumimoji="1" lang="en-US" altLang="ko-KR" sz="11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작성자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검토자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2022.03.15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 작성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이창영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289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533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089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생산입고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재고관리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재고현황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공장 별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재공현황을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특정 자재를 더블 클릭 하면 ②에 상세정보가 조회된다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재고현황에서 선택한 자재에 대해 </a:t>
            </a:r>
            <a:r>
              <a:rPr lang="ko-KR" altLang="en-US" sz="1000" dirty="0" err="1">
                <a:latin typeface="맑은 고딕" panose="020B0503020000020004" pitchFamily="50" charset="-127"/>
              </a:rPr>
              <a:t>배치별</a:t>
            </a:r>
            <a:r>
              <a:rPr lang="ko-KR" altLang="en-US" sz="1000" dirty="0">
                <a:latin typeface="맑은 고딕" panose="020B0503020000020004" pitchFamily="50" charset="-127"/>
              </a:rPr>
              <a:t>  상세 재고 현황 정보를 조회할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F63DE1-15C0-460F-BDCA-9824035FC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60" y="1412776"/>
            <a:ext cx="6461475" cy="315323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C6C2314-E167-4346-9C82-118D38E84E1B}"/>
              </a:ext>
            </a:extLst>
          </p:cNvPr>
          <p:cNvSpPr/>
          <p:nvPr/>
        </p:nvSpPr>
        <p:spPr>
          <a:xfrm>
            <a:off x="240360" y="2755629"/>
            <a:ext cx="6419772" cy="19164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174637" y="2664953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2D6CCE-64F8-4F17-9E54-389EC77E3088}"/>
              </a:ext>
            </a:extLst>
          </p:cNvPr>
          <p:cNvSpPr/>
          <p:nvPr/>
        </p:nvSpPr>
        <p:spPr>
          <a:xfrm>
            <a:off x="258130" y="3873424"/>
            <a:ext cx="6419772" cy="7832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D661EECB-151A-4484-8E44-99A0A6B864AE}"/>
              </a:ext>
            </a:extLst>
          </p:cNvPr>
          <p:cNvSpPr/>
          <p:nvPr/>
        </p:nvSpPr>
        <p:spPr>
          <a:xfrm>
            <a:off x="189973" y="381491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666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48544" y="2658588"/>
            <a:ext cx="3852156" cy="535021"/>
          </a:xfrm>
          <a:prstGeom prst="rect">
            <a:avLst/>
          </a:prstGeom>
          <a:solidFill>
            <a:srgbClr val="F90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679004" y="2286975"/>
            <a:ext cx="340468" cy="1206228"/>
            <a:chOff x="4922195" y="1789890"/>
            <a:chExt cx="340468" cy="2698613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922195" y="3154034"/>
              <a:ext cx="330741" cy="0"/>
            </a:xfrm>
            <a:prstGeom prst="line">
              <a:avLst/>
            </a:prstGeom>
            <a:ln w="38100">
              <a:solidFill>
                <a:srgbClr val="FF64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5262663" y="1789890"/>
              <a:ext cx="0" cy="2698613"/>
            </a:xfrm>
            <a:prstGeom prst="line">
              <a:avLst/>
            </a:prstGeom>
            <a:ln w="28575">
              <a:solidFill>
                <a:srgbClr val="FF64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169024" y="1316082"/>
            <a:ext cx="2351285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3000"/>
              </a:lnSpc>
              <a:buAutoNum type="arabicPeriod"/>
            </a:pP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생산입고관리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바코드발행 기준정보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바코드 발행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유화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바코드 발행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(CHDM)</a:t>
            </a: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바코드 발행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수지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포장재관리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포장실적관리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ts val="3000"/>
              </a:lnSpc>
              <a:buAutoNum type="arabicPeriod"/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출하관리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출하현황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Lot Tracking</a:t>
            </a:r>
          </a:p>
          <a:p>
            <a:pPr marL="342900" indent="-342900">
              <a:lnSpc>
                <a:spcPts val="3000"/>
              </a:lnSpc>
              <a:buAutoNum type="arabicPeriod"/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재고관리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CD-90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 제조관리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수지제품 재고관리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야적장관리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이동관리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자재코드변경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재고현황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4568" y="980728"/>
            <a:ext cx="2268570" cy="5560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1.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생산계획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2.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생산준비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3.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공정운영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4.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생산입고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5.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생산실적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6. Report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7. KPI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관리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8. Dashboard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9.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기준정보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10.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시스템관리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3236D0AF-751A-45C9-8888-1445E79E3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501" y="0"/>
            <a:ext cx="2299499" cy="159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41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42F3418-3CE3-4DDC-8FA9-039BCF6C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ECBF81-9F83-431A-AB29-1A1D25DE3B44}"/>
              </a:ext>
            </a:extLst>
          </p:cNvPr>
          <p:cNvSpPr txBox="1"/>
          <p:nvPr/>
        </p:nvSpPr>
        <p:spPr>
          <a:xfrm>
            <a:off x="320183" y="731799"/>
            <a:ext cx="1986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제품입고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수지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제품</a:t>
            </a:r>
            <a:r>
              <a:rPr lang="en-US" altLang="ko-KR" sz="1400" b="1" dirty="0"/>
              <a:t>)]</a:t>
            </a:r>
            <a:endParaRPr lang="ko-KR" altLang="en-US" sz="1400" b="1" dirty="0"/>
          </a:p>
        </p:txBody>
      </p:sp>
      <p:graphicFrame>
        <p:nvGraphicFramePr>
          <p:cNvPr id="28" name="Group 109">
            <a:extLst>
              <a:ext uri="{FF2B5EF4-FFF2-40B4-BE49-F238E27FC236}">
                <a16:creationId xmlns:a16="http://schemas.microsoft.com/office/drawing/2014/main" id="{CA584F87-E789-48C2-9874-790145146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129539"/>
              </p:ext>
            </p:extLst>
          </p:nvPr>
        </p:nvGraphicFramePr>
        <p:xfrm>
          <a:off x="257928" y="1176578"/>
          <a:ext cx="9488042" cy="5220580"/>
        </p:xfrm>
        <a:graphic>
          <a:graphicData uri="http://schemas.openxmlformats.org/drawingml/2006/table">
            <a:tbl>
              <a:tblPr/>
              <a:tblGrid>
                <a:gridCol w="9488042">
                  <a:extLst>
                    <a:ext uri="{9D8B030D-6E8A-4147-A177-3AD203B41FA5}">
                      <a16:colId xmlns:a16="http://schemas.microsoft.com/office/drawing/2014/main" val="369710392"/>
                    </a:ext>
                  </a:extLst>
                </a:gridCol>
              </a:tblGrid>
              <a:tr h="281303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생산팀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026975"/>
                  </a:ext>
                </a:extLst>
              </a:tr>
              <a:tr h="4939277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939284"/>
                  </a:ext>
                </a:extLst>
              </a:tr>
            </a:tbl>
          </a:graphicData>
        </a:graphic>
      </p:graphicFrame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7593E75-289D-4276-9543-8ED622720E7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2576632" y="3572810"/>
            <a:ext cx="325956" cy="691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8">
            <a:extLst>
              <a:ext uri="{FF2B5EF4-FFF2-40B4-BE49-F238E27FC236}">
                <a16:creationId xmlns:a16="http://schemas.microsoft.com/office/drawing/2014/main" id="{EA56B17C-D835-4DEE-A0C2-7BFC6A361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632" y="3286610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바코드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제품정보 조회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56853BB8-C150-40BC-B94A-BB1A21C9E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632" y="3104964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PDA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D57DB6F2-5028-4423-AF34-F0B58C9BD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2588" y="3293520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입고실적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전송</a:t>
            </a: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68D0E7D4-1D91-4A16-8DF5-CAD956E91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2588" y="3111874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PDA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F0F91B54-030F-47C0-A888-0B16ADD4C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852" y="3293520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MES.3.1.1.01.041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입고내역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수신</a:t>
            </a: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F4B5B9B3-7F89-4455-815C-031D28894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852" y="3111874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4FCB7675-EE28-4370-BB92-5FB3FFFAF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269" y="3295321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MES.3.1.1.01.042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입고실적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처리</a:t>
            </a:r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4FB5E906-C86F-46D6-8D59-2E94320B1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269" y="3113675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D9CBD19-6B62-4D52-89FE-E9961E2809F0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5147852" y="3579720"/>
            <a:ext cx="376417" cy="1801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8">
            <a:extLst>
              <a:ext uri="{FF2B5EF4-FFF2-40B4-BE49-F238E27FC236}">
                <a16:creationId xmlns:a16="http://schemas.microsoft.com/office/drawing/2014/main" id="{2F3F56F6-A373-4948-BC16-2B0F0D96C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984" y="3304571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MES.3.1.1.01.043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입고실적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전송</a:t>
            </a: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A5E9DC2D-C9A9-49A8-9068-EF4015903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984" y="3122925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18D512C-FFA9-4B04-A1A8-5D27227E9B47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>
            <a:off x="6460269" y="3581521"/>
            <a:ext cx="306715" cy="925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8">
            <a:extLst>
              <a:ext uri="{FF2B5EF4-FFF2-40B4-BE49-F238E27FC236}">
                <a16:creationId xmlns:a16="http://schemas.microsoft.com/office/drawing/2014/main" id="{0F72F443-6590-4D16-87B0-2E5BD6F49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9557" y="3307120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입고실적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수신</a:t>
            </a: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9DF3D603-A7C3-4068-8771-A02426B08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9557" y="3125474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ERP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3EE4256-BB91-4D67-9D8F-EC3AA09A2BF1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3838588" y="3579720"/>
            <a:ext cx="373264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5" name="Rectangle 49">
            <a:extLst>
              <a:ext uri="{FF2B5EF4-FFF2-40B4-BE49-F238E27FC236}">
                <a16:creationId xmlns:a16="http://schemas.microsoft.com/office/drawing/2014/main" id="{570DD49D-78C5-4243-9A97-66BB1C6A5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21" y="2245285"/>
            <a:ext cx="1372150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000" dirty="0" err="1">
                <a:cs typeface="Arial" panose="020B0604020202020204" pitchFamily="34" charset="0"/>
              </a:rPr>
              <a:t>대포장</a:t>
            </a:r>
            <a:r>
              <a:rPr lang="en-US" altLang="ko-KR" sz="1000" dirty="0">
                <a:cs typeface="Arial" panose="020B0604020202020204" pitchFamily="34" charset="0"/>
              </a:rPr>
              <a:t>, S/bulk</a:t>
            </a:r>
          </a:p>
        </p:txBody>
      </p:sp>
      <p:sp>
        <p:nvSpPr>
          <p:cNvPr id="46" name="Rectangle 8">
            <a:extLst>
              <a:ext uri="{FF2B5EF4-FFF2-40B4-BE49-F238E27FC236}">
                <a16:creationId xmlns:a16="http://schemas.microsoft.com/office/drawing/2014/main" id="{57A7A214-E640-47A6-9338-DD3C527CF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294" y="4815707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바코드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제품정보 조회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7" name="Rectangle 10">
            <a:extLst>
              <a:ext uri="{FF2B5EF4-FFF2-40B4-BE49-F238E27FC236}">
                <a16:creationId xmlns:a16="http://schemas.microsoft.com/office/drawing/2014/main" id="{6D5CD87F-9371-483B-B324-7045AAB5A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294" y="4634061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WMS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8" name="Rectangle 8">
            <a:extLst>
              <a:ext uri="{FF2B5EF4-FFF2-40B4-BE49-F238E27FC236}">
                <a16:creationId xmlns:a16="http://schemas.microsoft.com/office/drawing/2014/main" id="{26E47059-7863-4746-8635-7DD5646A8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250" y="4822617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입고실적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전송</a:t>
            </a:r>
          </a:p>
        </p:txBody>
      </p:sp>
      <p:sp>
        <p:nvSpPr>
          <p:cNvPr id="49" name="Rectangle 10">
            <a:extLst>
              <a:ext uri="{FF2B5EF4-FFF2-40B4-BE49-F238E27FC236}">
                <a16:creationId xmlns:a16="http://schemas.microsoft.com/office/drawing/2014/main" id="{226EE0D8-A05B-4A64-A30A-CFEE42A87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250" y="4640971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WMS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50" name="순서도: 수행의 시작/종료 49">
            <a:extLst>
              <a:ext uri="{FF2B5EF4-FFF2-40B4-BE49-F238E27FC236}">
                <a16:creationId xmlns:a16="http://schemas.microsoft.com/office/drawing/2014/main" id="{D761AD13-FA69-431A-BF6E-166559AC242B}"/>
              </a:ext>
            </a:extLst>
          </p:cNvPr>
          <p:cNvSpPr/>
          <p:nvPr/>
        </p:nvSpPr>
        <p:spPr>
          <a:xfrm>
            <a:off x="372360" y="2021811"/>
            <a:ext cx="586276" cy="196333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시작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51" name="AutoShape 28">
            <a:extLst>
              <a:ext uri="{FF2B5EF4-FFF2-40B4-BE49-F238E27FC236}">
                <a16:creationId xmlns:a16="http://schemas.microsoft.com/office/drawing/2014/main" id="{FE710A25-5807-4FF8-B134-68470C7481FB}"/>
              </a:ext>
            </a:extLst>
          </p:cNvPr>
          <p:cNvCxnSpPr>
            <a:cxnSpLocks noChangeShapeType="1"/>
            <a:endCxn id="30" idx="1"/>
          </p:cNvCxnSpPr>
          <p:nvPr/>
        </p:nvCxnSpPr>
        <p:spPr bwMode="gray">
          <a:xfrm rot="16200000" flipH="1">
            <a:off x="711938" y="2644116"/>
            <a:ext cx="882254" cy="975134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AutoShape 28">
            <a:extLst>
              <a:ext uri="{FF2B5EF4-FFF2-40B4-BE49-F238E27FC236}">
                <a16:creationId xmlns:a16="http://schemas.microsoft.com/office/drawing/2014/main" id="{59194515-8F2E-4E06-A763-183096273B61}"/>
              </a:ext>
            </a:extLst>
          </p:cNvPr>
          <p:cNvCxnSpPr>
            <a:cxnSpLocks noChangeShapeType="1"/>
            <a:stCxn id="50" idx="2"/>
            <a:endCxn id="46" idx="1"/>
          </p:cNvCxnSpPr>
          <p:nvPr/>
        </p:nvCxnSpPr>
        <p:spPr bwMode="gray">
          <a:xfrm rot="16200000" flipH="1">
            <a:off x="-276985" y="3160627"/>
            <a:ext cx="2883763" cy="998796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49">
            <a:extLst>
              <a:ext uri="{FF2B5EF4-FFF2-40B4-BE49-F238E27FC236}">
                <a16:creationId xmlns:a16="http://schemas.microsoft.com/office/drawing/2014/main" id="{3E455F64-17C5-4A82-ACA4-F59A841FD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4891170"/>
            <a:ext cx="1372150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800" b="0" dirty="0">
                <a:cs typeface="Arial" panose="020B0604020202020204" pitchFamily="34" charset="0"/>
              </a:rPr>
              <a:t>자동화 창고</a:t>
            </a:r>
            <a:endParaRPr lang="en-US" altLang="ko-KR" sz="800" b="0" dirty="0">
              <a:cs typeface="Arial" panose="020B0604020202020204" pitchFamily="34" charset="0"/>
            </a:endParaRPr>
          </a:p>
        </p:txBody>
      </p:sp>
      <p:sp>
        <p:nvSpPr>
          <p:cNvPr id="54" name="Rectangle 49">
            <a:extLst>
              <a:ext uri="{FF2B5EF4-FFF2-40B4-BE49-F238E27FC236}">
                <a16:creationId xmlns:a16="http://schemas.microsoft.com/office/drawing/2014/main" id="{87EB3C8B-9F93-415B-A9FC-1F12FC6B8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44" y="3325908"/>
            <a:ext cx="770465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800" b="0" dirty="0" err="1">
                <a:cs typeface="Arial" panose="020B0604020202020204" pitchFamily="34" charset="0"/>
              </a:rPr>
              <a:t>대입장</a:t>
            </a:r>
            <a:endParaRPr lang="en-US" altLang="ko-KR" sz="800" b="0" dirty="0">
              <a:cs typeface="Arial" panose="020B0604020202020204" pitchFamily="34" charset="0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93F9244-8E0C-45BD-8F45-9FD5DA492E1F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2600294" y="5101907"/>
            <a:ext cx="325956" cy="691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AutoShape 28">
            <a:extLst>
              <a:ext uri="{FF2B5EF4-FFF2-40B4-BE49-F238E27FC236}">
                <a16:creationId xmlns:a16="http://schemas.microsoft.com/office/drawing/2014/main" id="{39B203BB-81D6-400B-88E4-E7089DBE6B71}"/>
              </a:ext>
            </a:extLst>
          </p:cNvPr>
          <p:cNvCxnSpPr>
            <a:cxnSpLocks noChangeShapeType="1"/>
            <a:stCxn id="48" idx="2"/>
            <a:endCxn id="42" idx="2"/>
          </p:cNvCxnSpPr>
          <p:nvPr/>
        </p:nvCxnSpPr>
        <p:spPr bwMode="gray">
          <a:xfrm rot="5400000" flipH="1" flipV="1">
            <a:off x="5423154" y="1850615"/>
            <a:ext cx="1515497" cy="5573307"/>
          </a:xfrm>
          <a:prstGeom prst="bentConnector3">
            <a:avLst>
              <a:gd name="adj1" fmla="val -15084"/>
            </a:avLst>
          </a:prstGeom>
          <a:ln w="6350">
            <a:solidFill>
              <a:srgbClr val="0070C0"/>
            </a:solidFill>
            <a:prstDash val="dash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8F39763-9E9F-4E17-8662-503767638B3B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>
            <a:off x="7702984" y="3590771"/>
            <a:ext cx="796573" cy="2549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58" name="Rectangle 8">
            <a:extLst>
              <a:ext uri="{FF2B5EF4-FFF2-40B4-BE49-F238E27FC236}">
                <a16:creationId xmlns:a16="http://schemas.microsoft.com/office/drawing/2014/main" id="{08BA1E16-8DF1-4D8B-94FE-1DAC84638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080" y="4516204"/>
            <a:ext cx="1199808" cy="520476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일마감</a:t>
            </a:r>
            <a:endParaRPr lang="ko-KR" altLang="en-US" sz="900" kern="0" dirty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603C1DB-6D57-4F15-99E9-4DDC29C2CA84}"/>
              </a:ext>
            </a:extLst>
          </p:cNvPr>
          <p:cNvCxnSpPr>
            <a:cxnSpLocks/>
            <a:stCxn id="39" idx="2"/>
            <a:endCxn id="58" idx="0"/>
          </p:cNvCxnSpPr>
          <p:nvPr/>
        </p:nvCxnSpPr>
        <p:spPr>
          <a:xfrm>
            <a:off x="7234984" y="3876971"/>
            <a:ext cx="0" cy="639233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AutoShape 28">
            <a:extLst>
              <a:ext uri="{FF2B5EF4-FFF2-40B4-BE49-F238E27FC236}">
                <a16:creationId xmlns:a16="http://schemas.microsoft.com/office/drawing/2014/main" id="{7B7F081B-D110-404D-A4F9-A49B6E58021B}"/>
              </a:ext>
            </a:extLst>
          </p:cNvPr>
          <p:cNvCxnSpPr>
            <a:cxnSpLocks noChangeShapeType="1"/>
            <a:stCxn id="48" idx="3"/>
            <a:endCxn id="34" idx="2"/>
          </p:cNvCxnSpPr>
          <p:nvPr/>
        </p:nvCxnSpPr>
        <p:spPr bwMode="gray">
          <a:xfrm flipV="1">
            <a:off x="3862250" y="3865920"/>
            <a:ext cx="817602" cy="1242897"/>
          </a:xfrm>
          <a:prstGeom prst="bentConnector2">
            <a:avLst/>
          </a:prstGeom>
          <a:ln w="6350">
            <a:solidFill>
              <a:srgbClr val="0070C0"/>
            </a:solidFill>
            <a:prstDash val="dash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49">
            <a:extLst>
              <a:ext uri="{FF2B5EF4-FFF2-40B4-BE49-F238E27FC236}">
                <a16:creationId xmlns:a16="http://schemas.microsoft.com/office/drawing/2014/main" id="{9CCC5B9E-546C-4E61-A909-393524757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038" y="3254766"/>
            <a:ext cx="77046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800" b="0" dirty="0">
                <a:cs typeface="Arial" panose="020B0604020202020204" pitchFamily="34" charset="0"/>
              </a:rPr>
              <a:t>자동화창고</a:t>
            </a:r>
            <a:endParaRPr lang="en-US" altLang="ko-KR" sz="800" b="0" dirty="0"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</a:pPr>
            <a:r>
              <a:rPr lang="ko-KR" altLang="en-US" sz="800" b="0" dirty="0">
                <a:cs typeface="Arial" panose="020B0604020202020204" pitchFamily="34" charset="0"/>
              </a:rPr>
              <a:t>실적 제외</a:t>
            </a:r>
            <a:endParaRPr lang="en-US" altLang="ko-KR" sz="800" b="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04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42F3418-3CE3-4DDC-8FA9-039BCF6C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ECBF81-9F83-431A-AB29-1A1D25DE3B44}"/>
              </a:ext>
            </a:extLst>
          </p:cNvPr>
          <p:cNvSpPr txBox="1"/>
          <p:nvPr/>
        </p:nvSpPr>
        <p:spPr>
          <a:xfrm>
            <a:off x="320183" y="731799"/>
            <a:ext cx="2165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제품입고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수지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부산물</a:t>
            </a:r>
            <a:r>
              <a:rPr lang="en-US" altLang="ko-KR" sz="1400" b="1" dirty="0"/>
              <a:t>)]</a:t>
            </a:r>
            <a:endParaRPr lang="ko-KR" altLang="en-US" sz="1400" b="1" dirty="0"/>
          </a:p>
        </p:txBody>
      </p:sp>
      <p:graphicFrame>
        <p:nvGraphicFramePr>
          <p:cNvPr id="62" name="Group 109">
            <a:extLst>
              <a:ext uri="{FF2B5EF4-FFF2-40B4-BE49-F238E27FC236}">
                <a16:creationId xmlns:a16="http://schemas.microsoft.com/office/drawing/2014/main" id="{EEAF21AA-A432-4DD1-A176-F137A6874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762305"/>
              </p:ext>
            </p:extLst>
          </p:nvPr>
        </p:nvGraphicFramePr>
        <p:xfrm>
          <a:off x="217486" y="1160749"/>
          <a:ext cx="9488042" cy="5220580"/>
        </p:xfrm>
        <a:graphic>
          <a:graphicData uri="http://schemas.openxmlformats.org/drawingml/2006/table">
            <a:tbl>
              <a:tblPr/>
              <a:tblGrid>
                <a:gridCol w="9488042">
                  <a:extLst>
                    <a:ext uri="{9D8B030D-6E8A-4147-A177-3AD203B41FA5}">
                      <a16:colId xmlns:a16="http://schemas.microsoft.com/office/drawing/2014/main" val="369710392"/>
                    </a:ext>
                  </a:extLst>
                </a:gridCol>
              </a:tblGrid>
              <a:tr h="281303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생산팀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026975"/>
                  </a:ext>
                </a:extLst>
              </a:tr>
              <a:tr h="4939277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939284"/>
                  </a:ext>
                </a:extLst>
              </a:tr>
            </a:tbl>
          </a:graphicData>
        </a:graphic>
      </p:graphicFrame>
      <p:sp>
        <p:nvSpPr>
          <p:cNvPr id="63" name="순서도: 수행의 시작/종료 62">
            <a:extLst>
              <a:ext uri="{FF2B5EF4-FFF2-40B4-BE49-F238E27FC236}">
                <a16:creationId xmlns:a16="http://schemas.microsoft.com/office/drawing/2014/main" id="{BD9ED86F-23D1-42D1-8F9C-358CA3E72626}"/>
              </a:ext>
            </a:extLst>
          </p:cNvPr>
          <p:cNvSpPr/>
          <p:nvPr/>
        </p:nvSpPr>
        <p:spPr>
          <a:xfrm>
            <a:off x="575123" y="1612619"/>
            <a:ext cx="586276" cy="196333"/>
          </a:xfrm>
          <a:prstGeom prst="flowChartTerminator">
            <a:avLst/>
          </a:prstGeom>
          <a:solidFill>
            <a:schemeClr val="bg1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시작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4" name="Rectangle 8">
            <a:extLst>
              <a:ext uri="{FF2B5EF4-FFF2-40B4-BE49-F238E27FC236}">
                <a16:creationId xmlns:a16="http://schemas.microsoft.com/office/drawing/2014/main" id="{E29FD2B6-A215-4ABA-8856-A02C593D9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01" y="2131903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부산물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발생량 계측</a:t>
            </a:r>
          </a:p>
        </p:txBody>
      </p:sp>
      <p:sp>
        <p:nvSpPr>
          <p:cNvPr id="65" name="Rectangle 10">
            <a:extLst>
              <a:ext uri="{FF2B5EF4-FFF2-40B4-BE49-F238E27FC236}">
                <a16:creationId xmlns:a16="http://schemas.microsoft.com/office/drawing/2014/main" id="{02E48473-38B9-42ED-812A-BF34A96DF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01" y="1950257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저울</a:t>
            </a:r>
          </a:p>
        </p:txBody>
      </p:sp>
      <p:sp>
        <p:nvSpPr>
          <p:cNvPr id="66" name="Rectangle 49">
            <a:extLst>
              <a:ext uri="{FF2B5EF4-FFF2-40B4-BE49-F238E27FC236}">
                <a16:creationId xmlns:a16="http://schemas.microsoft.com/office/drawing/2014/main" id="{198A0E27-81FA-4C2B-ABD5-90D89D538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676" y="3399434"/>
            <a:ext cx="1142288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800" b="0" dirty="0">
                <a:cs typeface="Arial" panose="020B0604020202020204" pitchFamily="34" charset="0"/>
              </a:rPr>
              <a:t>기타 </a:t>
            </a:r>
            <a:r>
              <a:rPr lang="en-US" altLang="ko-KR" sz="800" b="0" dirty="0">
                <a:cs typeface="Arial" panose="020B0604020202020204" pitchFamily="34" charset="0"/>
              </a:rPr>
              <a:t>WASTE4</a:t>
            </a:r>
            <a:r>
              <a:rPr lang="ko-KR" altLang="en-US" sz="800" b="0" dirty="0">
                <a:cs typeface="Arial" panose="020B0604020202020204" pitchFamily="34" charset="0"/>
              </a:rPr>
              <a:t>종</a:t>
            </a:r>
            <a:endParaRPr lang="en-US" altLang="ko-KR" sz="800" b="0" dirty="0">
              <a:cs typeface="Arial" panose="020B0604020202020204" pitchFamily="34" charset="0"/>
            </a:endParaRPr>
          </a:p>
        </p:txBody>
      </p:sp>
      <p:sp>
        <p:nvSpPr>
          <p:cNvPr id="67" name="Rectangle 8">
            <a:extLst>
              <a:ext uri="{FF2B5EF4-FFF2-40B4-BE49-F238E27FC236}">
                <a16:creationId xmlns:a16="http://schemas.microsoft.com/office/drawing/2014/main" id="{76E18FEC-E2A1-47CC-8075-061021058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089" y="3576680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부산물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발생량 수신</a:t>
            </a:r>
          </a:p>
        </p:txBody>
      </p:sp>
      <p:sp>
        <p:nvSpPr>
          <p:cNvPr id="68" name="Rectangle 10">
            <a:extLst>
              <a:ext uri="{FF2B5EF4-FFF2-40B4-BE49-F238E27FC236}">
                <a16:creationId xmlns:a16="http://schemas.microsoft.com/office/drawing/2014/main" id="{91A82E06-36FC-4ECD-9624-7B0C6CE2D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089" y="3395034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DR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69" name="AutoShape 28">
            <a:extLst>
              <a:ext uri="{FF2B5EF4-FFF2-40B4-BE49-F238E27FC236}">
                <a16:creationId xmlns:a16="http://schemas.microsoft.com/office/drawing/2014/main" id="{520FD0CB-794D-47E8-AB4E-109346F6BBE2}"/>
              </a:ext>
            </a:extLst>
          </p:cNvPr>
          <p:cNvCxnSpPr>
            <a:cxnSpLocks noChangeShapeType="1"/>
            <a:stCxn id="63" idx="2"/>
            <a:endCxn id="64" idx="1"/>
          </p:cNvCxnSpPr>
          <p:nvPr/>
        </p:nvCxnSpPr>
        <p:spPr bwMode="gray">
          <a:xfrm rot="16200000" flipH="1">
            <a:off x="801256" y="1875957"/>
            <a:ext cx="609151" cy="475140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순서도: 수행의 시작/종료 69">
            <a:extLst>
              <a:ext uri="{FF2B5EF4-FFF2-40B4-BE49-F238E27FC236}">
                <a16:creationId xmlns:a16="http://schemas.microsoft.com/office/drawing/2014/main" id="{463AC334-450A-43AE-B4CE-79B0D0143503}"/>
              </a:ext>
            </a:extLst>
          </p:cNvPr>
          <p:cNvSpPr/>
          <p:nvPr/>
        </p:nvSpPr>
        <p:spPr>
          <a:xfrm>
            <a:off x="4700972" y="3480706"/>
            <a:ext cx="586276" cy="196333"/>
          </a:xfrm>
          <a:prstGeom prst="flowChartTerminator">
            <a:avLst/>
          </a:prstGeom>
          <a:solidFill>
            <a:schemeClr val="bg1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종료</a:t>
            </a:r>
          </a:p>
        </p:txBody>
      </p:sp>
      <p:cxnSp>
        <p:nvCxnSpPr>
          <p:cNvPr id="72" name="AutoShape 28">
            <a:extLst>
              <a:ext uri="{FF2B5EF4-FFF2-40B4-BE49-F238E27FC236}">
                <a16:creationId xmlns:a16="http://schemas.microsoft.com/office/drawing/2014/main" id="{4B9C41DB-3E91-47E4-B253-58CAED40826E}"/>
              </a:ext>
            </a:extLst>
          </p:cNvPr>
          <p:cNvCxnSpPr>
            <a:cxnSpLocks noChangeShapeType="1"/>
            <a:stCxn id="63" idx="2"/>
            <a:endCxn id="76" idx="1"/>
          </p:cNvCxnSpPr>
          <p:nvPr/>
        </p:nvCxnSpPr>
        <p:spPr bwMode="gray">
          <a:xfrm rot="16200000" flipH="1">
            <a:off x="472501" y="2204711"/>
            <a:ext cx="3148171" cy="2356651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49">
            <a:extLst>
              <a:ext uri="{FF2B5EF4-FFF2-40B4-BE49-F238E27FC236}">
                <a16:creationId xmlns:a16="http://schemas.microsoft.com/office/drawing/2014/main" id="{CC3946FD-9D73-497C-B007-667AC4B3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467" y="2182420"/>
            <a:ext cx="1142288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ko-KR" sz="800" b="0" dirty="0">
                <a:cs typeface="Arial" panose="020B0604020202020204" pitchFamily="34" charset="0"/>
              </a:rPr>
              <a:t>HS7900</a:t>
            </a:r>
          </a:p>
        </p:txBody>
      </p:sp>
      <p:sp>
        <p:nvSpPr>
          <p:cNvPr id="74" name="Rectangle 8">
            <a:extLst>
              <a:ext uri="{FF2B5EF4-FFF2-40B4-BE49-F238E27FC236}">
                <a16:creationId xmlns:a16="http://schemas.microsoft.com/office/drawing/2014/main" id="{A4266296-4E82-419D-8E5D-E5C5B6F4D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882" y="3493356"/>
            <a:ext cx="1187590" cy="512981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MES.3.2.1.01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일마감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관리</a:t>
            </a:r>
          </a:p>
        </p:txBody>
      </p:sp>
      <p:sp>
        <p:nvSpPr>
          <p:cNvPr id="75" name="Rectangle 49">
            <a:extLst>
              <a:ext uri="{FF2B5EF4-FFF2-40B4-BE49-F238E27FC236}">
                <a16:creationId xmlns:a16="http://schemas.microsoft.com/office/drawing/2014/main" id="{77B8CD0D-8AF7-489F-8877-3EB98AFA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63" y="4670923"/>
            <a:ext cx="1142288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ko-KR" sz="800" b="0" dirty="0">
                <a:cs typeface="Arial" panose="020B0604020202020204" pitchFamily="34" charset="0"/>
              </a:rPr>
              <a:t>Drain Polymer</a:t>
            </a:r>
            <a:endParaRPr lang="ko-KR" altLang="en-US" sz="800" b="0" dirty="0">
              <a:cs typeface="Arial" panose="020B0604020202020204" pitchFamily="34" charset="0"/>
            </a:endParaRPr>
          </a:p>
        </p:txBody>
      </p:sp>
      <p:sp>
        <p:nvSpPr>
          <p:cNvPr id="76" name="Rectangle 8">
            <a:extLst>
              <a:ext uri="{FF2B5EF4-FFF2-40B4-BE49-F238E27FC236}">
                <a16:creationId xmlns:a16="http://schemas.microsoft.com/office/drawing/2014/main" id="{286A42AB-6B7E-4305-9FFF-5A23385F6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912" y="4670923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MES.3.1.1.01.052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부산물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예상 발생량</a:t>
            </a:r>
            <a:endParaRPr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7" name="Rectangle 10">
            <a:extLst>
              <a:ext uri="{FF2B5EF4-FFF2-40B4-BE49-F238E27FC236}">
                <a16:creationId xmlns:a16="http://schemas.microsoft.com/office/drawing/2014/main" id="{7C33EEE1-1737-43E4-8A0A-1F43F3B6C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912" y="4507939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78" name="AutoShape 28">
            <a:extLst>
              <a:ext uri="{FF2B5EF4-FFF2-40B4-BE49-F238E27FC236}">
                <a16:creationId xmlns:a16="http://schemas.microsoft.com/office/drawing/2014/main" id="{1B02E050-566F-4A31-80DD-8ECC2356F70B}"/>
              </a:ext>
            </a:extLst>
          </p:cNvPr>
          <p:cNvCxnSpPr>
            <a:cxnSpLocks noChangeShapeType="1"/>
            <a:stCxn id="79" idx="2"/>
            <a:endCxn id="70" idx="1"/>
          </p:cNvCxnSpPr>
          <p:nvPr/>
        </p:nvCxnSpPr>
        <p:spPr bwMode="gray">
          <a:xfrm rot="16200000" flipH="1">
            <a:off x="3727494" y="2605395"/>
            <a:ext cx="876252" cy="1070703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8">
            <a:extLst>
              <a:ext uri="{FF2B5EF4-FFF2-40B4-BE49-F238E27FC236}">
                <a16:creationId xmlns:a16="http://schemas.microsoft.com/office/drawing/2014/main" id="{C0EDE5B9-5491-4B8D-904C-7B1100D6F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269" y="2130221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MES.3.1.1.01.051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시스템 양 관리</a:t>
            </a:r>
          </a:p>
        </p:txBody>
      </p:sp>
      <p:sp>
        <p:nvSpPr>
          <p:cNvPr id="80" name="Rectangle 10">
            <a:extLst>
              <a:ext uri="{FF2B5EF4-FFF2-40B4-BE49-F238E27FC236}">
                <a16:creationId xmlns:a16="http://schemas.microsoft.com/office/drawing/2014/main" id="{4B92358E-20DA-4AB2-B80C-AFFE1EB64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269" y="1948575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" name="Rectangle 49">
            <a:extLst>
              <a:ext uri="{FF2B5EF4-FFF2-40B4-BE49-F238E27FC236}">
                <a16:creationId xmlns:a16="http://schemas.microsoft.com/office/drawing/2014/main" id="{66C62A1A-A8E0-4786-872B-68F85620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990" y="4740844"/>
            <a:ext cx="1762417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800" b="0" dirty="0">
                <a:cs typeface="Arial" panose="020B0604020202020204" pitchFamily="34" charset="0"/>
              </a:rPr>
              <a:t>출하 발생시 </a:t>
            </a:r>
            <a:r>
              <a:rPr lang="ko-KR" altLang="en-US" sz="800" b="0" dirty="0" err="1">
                <a:cs typeface="Arial" panose="020B0604020202020204" pitchFamily="34" charset="0"/>
              </a:rPr>
              <a:t>계근량으로</a:t>
            </a:r>
            <a:r>
              <a:rPr lang="ko-KR" altLang="en-US" sz="800" b="0" dirty="0">
                <a:cs typeface="Arial" panose="020B0604020202020204" pitchFamily="34" charset="0"/>
              </a:rPr>
              <a:t> 보정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809607DD-5963-4211-9976-5928E3452E05}"/>
              </a:ext>
            </a:extLst>
          </p:cNvPr>
          <p:cNvCxnSpPr>
            <a:cxnSpLocks/>
            <a:stCxn id="64" idx="3"/>
            <a:endCxn id="79" idx="1"/>
          </p:cNvCxnSpPr>
          <p:nvPr/>
        </p:nvCxnSpPr>
        <p:spPr>
          <a:xfrm flipV="1">
            <a:off x="2279401" y="2416421"/>
            <a:ext cx="882868" cy="1682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18947C8-DA4F-4FF1-8646-F5234405117A}"/>
              </a:ext>
            </a:extLst>
          </p:cNvPr>
          <p:cNvSpPr txBox="1"/>
          <p:nvPr/>
        </p:nvSpPr>
        <p:spPr>
          <a:xfrm>
            <a:off x="3656024" y="2708920"/>
            <a:ext cx="1601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highlight>
                  <a:srgbClr val="FFFF00"/>
                </a:highlight>
              </a:rPr>
              <a:t>✔</a:t>
            </a:r>
            <a:r>
              <a:rPr lang="ko-KR" altLang="en-US" sz="10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ea typeface="+mn-ea"/>
              </a:rPr>
              <a:t>부산물 관리 시스템화</a:t>
            </a:r>
          </a:p>
        </p:txBody>
      </p:sp>
      <p:cxnSp>
        <p:nvCxnSpPr>
          <p:cNvPr id="84" name="AutoShape 28">
            <a:extLst>
              <a:ext uri="{FF2B5EF4-FFF2-40B4-BE49-F238E27FC236}">
                <a16:creationId xmlns:a16="http://schemas.microsoft.com/office/drawing/2014/main" id="{8A32CD6E-E681-44FA-A59F-12FF6C4B012B}"/>
              </a:ext>
            </a:extLst>
          </p:cNvPr>
          <p:cNvCxnSpPr>
            <a:cxnSpLocks noChangeShapeType="1"/>
            <a:stCxn id="79" idx="3"/>
            <a:endCxn id="68" idx="0"/>
          </p:cNvCxnSpPr>
          <p:nvPr/>
        </p:nvCxnSpPr>
        <p:spPr bwMode="gray">
          <a:xfrm>
            <a:off x="4098269" y="2416421"/>
            <a:ext cx="2582820" cy="978613"/>
          </a:xfrm>
          <a:prstGeom prst="bentConnector2">
            <a:avLst/>
          </a:prstGeom>
          <a:ln w="6350">
            <a:solidFill>
              <a:srgbClr val="0070C0"/>
            </a:solidFill>
            <a:prstDash val="dash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AutoShape 28">
            <a:extLst>
              <a:ext uri="{FF2B5EF4-FFF2-40B4-BE49-F238E27FC236}">
                <a16:creationId xmlns:a16="http://schemas.microsoft.com/office/drawing/2014/main" id="{F59CF1FB-8516-4960-A073-C21EEA3F0904}"/>
              </a:ext>
            </a:extLst>
          </p:cNvPr>
          <p:cNvCxnSpPr>
            <a:cxnSpLocks noChangeShapeType="1"/>
            <a:stCxn id="76" idx="3"/>
            <a:endCxn id="67" idx="2"/>
          </p:cNvCxnSpPr>
          <p:nvPr/>
        </p:nvCxnSpPr>
        <p:spPr bwMode="gray">
          <a:xfrm flipV="1">
            <a:off x="4160912" y="4149080"/>
            <a:ext cx="2520177" cy="808043"/>
          </a:xfrm>
          <a:prstGeom prst="bentConnector2">
            <a:avLst/>
          </a:prstGeom>
          <a:ln w="6350">
            <a:solidFill>
              <a:srgbClr val="0070C0"/>
            </a:solidFill>
            <a:prstDash val="dash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AutoShape 28">
            <a:extLst>
              <a:ext uri="{FF2B5EF4-FFF2-40B4-BE49-F238E27FC236}">
                <a16:creationId xmlns:a16="http://schemas.microsoft.com/office/drawing/2014/main" id="{BCAC33A7-1926-4369-B83B-57200B122C6C}"/>
              </a:ext>
            </a:extLst>
          </p:cNvPr>
          <p:cNvCxnSpPr>
            <a:cxnSpLocks noChangeShapeType="1"/>
            <a:stCxn id="79" idx="3"/>
            <a:endCxn id="74" idx="0"/>
          </p:cNvCxnSpPr>
          <p:nvPr/>
        </p:nvCxnSpPr>
        <p:spPr bwMode="gray">
          <a:xfrm>
            <a:off x="4098269" y="2416421"/>
            <a:ext cx="4173408" cy="1076935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AutoShape 28">
            <a:extLst>
              <a:ext uri="{FF2B5EF4-FFF2-40B4-BE49-F238E27FC236}">
                <a16:creationId xmlns:a16="http://schemas.microsoft.com/office/drawing/2014/main" id="{6A9571D4-180C-414E-BA71-B41545824293}"/>
              </a:ext>
            </a:extLst>
          </p:cNvPr>
          <p:cNvCxnSpPr>
            <a:cxnSpLocks noChangeShapeType="1"/>
            <a:stCxn id="76" idx="3"/>
            <a:endCxn id="74" idx="2"/>
          </p:cNvCxnSpPr>
          <p:nvPr/>
        </p:nvCxnSpPr>
        <p:spPr bwMode="gray">
          <a:xfrm flipV="1">
            <a:off x="4160912" y="4006337"/>
            <a:ext cx="4110765" cy="950786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11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42F3418-3CE3-4DDC-8FA9-039BCF6C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ECBF81-9F83-431A-AB29-1A1D25DE3B44}"/>
              </a:ext>
            </a:extLst>
          </p:cNvPr>
          <p:cNvSpPr txBox="1"/>
          <p:nvPr/>
        </p:nvSpPr>
        <p:spPr>
          <a:xfrm>
            <a:off x="320183" y="731799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바코드 관리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graphicFrame>
        <p:nvGraphicFramePr>
          <p:cNvPr id="29" name="Group 109">
            <a:extLst>
              <a:ext uri="{FF2B5EF4-FFF2-40B4-BE49-F238E27FC236}">
                <a16:creationId xmlns:a16="http://schemas.microsoft.com/office/drawing/2014/main" id="{12834985-3131-4EAA-A5C2-4DFBC0DF0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840136"/>
              </p:ext>
            </p:extLst>
          </p:nvPr>
        </p:nvGraphicFramePr>
        <p:xfrm>
          <a:off x="217486" y="1160749"/>
          <a:ext cx="9488042" cy="5220580"/>
        </p:xfrm>
        <a:graphic>
          <a:graphicData uri="http://schemas.openxmlformats.org/drawingml/2006/table">
            <a:tbl>
              <a:tblPr/>
              <a:tblGrid>
                <a:gridCol w="9488042">
                  <a:extLst>
                    <a:ext uri="{9D8B030D-6E8A-4147-A177-3AD203B41FA5}">
                      <a16:colId xmlns:a16="http://schemas.microsoft.com/office/drawing/2014/main" val="369710392"/>
                    </a:ext>
                  </a:extLst>
                </a:gridCol>
              </a:tblGrid>
              <a:tr h="281303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생산팀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026975"/>
                  </a:ext>
                </a:extLst>
              </a:tr>
              <a:tr h="4939277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939284"/>
                  </a:ext>
                </a:extLst>
              </a:tr>
            </a:tbl>
          </a:graphicData>
        </a:graphic>
      </p:graphicFrame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377AACC-4767-4CA2-BCF4-69A0728114BD}"/>
              </a:ext>
            </a:extLst>
          </p:cNvPr>
          <p:cNvCxnSpPr>
            <a:cxnSpLocks/>
            <a:stCxn id="35" idx="3"/>
            <a:endCxn id="43" idx="1"/>
          </p:cNvCxnSpPr>
          <p:nvPr/>
        </p:nvCxnSpPr>
        <p:spPr>
          <a:xfrm>
            <a:off x="4520848" y="3734626"/>
            <a:ext cx="933595" cy="7388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1CF6C32-A8DC-4C66-A591-1CE072EBEB11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1110784" y="3731496"/>
            <a:ext cx="684481" cy="3399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854557E2-FEE5-4F42-8699-6C0C720AFB5D}"/>
              </a:ext>
            </a:extLst>
          </p:cNvPr>
          <p:cNvSpPr/>
          <p:nvPr/>
        </p:nvSpPr>
        <p:spPr>
          <a:xfrm>
            <a:off x="524508" y="3633329"/>
            <a:ext cx="586276" cy="196333"/>
          </a:xfrm>
          <a:prstGeom prst="flowChartTerminator">
            <a:avLst/>
          </a:prstGeom>
          <a:solidFill>
            <a:schemeClr val="bg1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시작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5C44FEA6-33A9-48CA-8293-73A2B3BE8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265" y="3448695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MES.3.1.1.03.001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바코드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기준정보 관리</a:t>
            </a:r>
          </a:p>
        </p:txBody>
      </p:sp>
      <p:sp>
        <p:nvSpPr>
          <p:cNvPr id="34" name="Rectangle 10">
            <a:extLst>
              <a:ext uri="{FF2B5EF4-FFF2-40B4-BE49-F238E27FC236}">
                <a16:creationId xmlns:a16="http://schemas.microsoft.com/office/drawing/2014/main" id="{5F16C624-F20B-4013-8EE1-BE01F2EC1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265" y="3267049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F152A7AB-1A8F-4048-8C61-F43F4BEAB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848" y="3448426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MES.3.1.1.03.002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바코드 정보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생성</a:t>
            </a:r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76327BB7-C394-4562-ACB4-BD6DA3EDF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848" y="3266780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7D6432BC-AE9C-41C3-80A2-C433B820C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465" y="2178752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바코드 정보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수신</a:t>
            </a:r>
          </a:p>
        </p:txBody>
      </p:sp>
      <p:sp>
        <p:nvSpPr>
          <p:cNvPr id="38" name="Rectangle 10">
            <a:extLst>
              <a:ext uri="{FF2B5EF4-FFF2-40B4-BE49-F238E27FC236}">
                <a16:creationId xmlns:a16="http://schemas.microsoft.com/office/drawing/2014/main" id="{90F96ACE-33C0-4B2B-B848-E4D1209B5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465" y="1997106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ERP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1918254-B9CE-4848-BB86-D6ABABCB84C1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6390443" y="3742014"/>
            <a:ext cx="384630" cy="625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D3D09C5-0D8F-4BC9-A14B-9D31657C3A35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4093683" y="2751152"/>
            <a:ext cx="12782" cy="51808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A747A4E-D1F5-4471-BE1D-703C06DF2EA9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 flipV="1">
            <a:off x="2731265" y="3734626"/>
            <a:ext cx="853583" cy="269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8">
            <a:extLst>
              <a:ext uri="{FF2B5EF4-FFF2-40B4-BE49-F238E27FC236}">
                <a16:creationId xmlns:a16="http://schemas.microsoft.com/office/drawing/2014/main" id="{F00831FE-B786-4F05-BB0C-560604C05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415" y="3962372"/>
            <a:ext cx="880420" cy="520476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재발행</a:t>
            </a:r>
            <a:endParaRPr lang="en-US" altLang="ko-KR" sz="900" kern="0" dirty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Tag change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신규발행</a:t>
            </a:r>
          </a:p>
        </p:txBody>
      </p:sp>
      <p:sp>
        <p:nvSpPr>
          <p:cNvPr id="43" name="Rectangle 8">
            <a:extLst>
              <a:ext uri="{FF2B5EF4-FFF2-40B4-BE49-F238E27FC236}">
                <a16:creationId xmlns:a16="http://schemas.microsoft.com/office/drawing/2014/main" id="{46BBBA55-6328-42AC-97C7-F7A0ACC48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443" y="3455814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MES.3.1.1.03.003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바코드 라벨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출력</a:t>
            </a:r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38352FB9-A984-48A3-9442-DC3E5CDD9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443" y="3274168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5" name="Rectangle 8">
            <a:extLst>
              <a:ext uri="{FF2B5EF4-FFF2-40B4-BE49-F238E27FC236}">
                <a16:creationId xmlns:a16="http://schemas.microsoft.com/office/drawing/2014/main" id="{F3C97745-ABD6-4ADC-A714-F81253F35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443" y="2212382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바코드 라벨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출력 이력 수신</a:t>
            </a:r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id="{066836F1-F9DB-4B0F-AFA0-888B645FA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443" y="2030736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ERP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07F99DC-C660-49D5-A2DB-253326533E9D}"/>
              </a:ext>
            </a:extLst>
          </p:cNvPr>
          <p:cNvCxnSpPr>
            <a:cxnSpLocks/>
            <a:stCxn id="44" idx="0"/>
            <a:endCxn id="45" idx="2"/>
          </p:cNvCxnSpPr>
          <p:nvPr/>
        </p:nvCxnSpPr>
        <p:spPr>
          <a:xfrm flipV="1">
            <a:off x="5922443" y="2784782"/>
            <a:ext cx="0" cy="48938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8">
            <a:extLst>
              <a:ext uri="{FF2B5EF4-FFF2-40B4-BE49-F238E27FC236}">
                <a16:creationId xmlns:a16="http://schemas.microsoft.com/office/drawing/2014/main" id="{6851BD55-7885-4AA8-90A5-D060C41DD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073" y="3457219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MES.3.1.1.03.004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바코드 정보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관리</a:t>
            </a:r>
          </a:p>
        </p:txBody>
      </p:sp>
      <p:sp>
        <p:nvSpPr>
          <p:cNvPr id="49" name="Rectangle 10">
            <a:extLst>
              <a:ext uri="{FF2B5EF4-FFF2-40B4-BE49-F238E27FC236}">
                <a16:creationId xmlns:a16="http://schemas.microsoft.com/office/drawing/2014/main" id="{536F6858-BAFC-4103-90CA-C2E2ACA41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073" y="3275573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50" name="Rectangle 8">
            <a:extLst>
              <a:ext uri="{FF2B5EF4-FFF2-40B4-BE49-F238E27FC236}">
                <a16:creationId xmlns:a16="http://schemas.microsoft.com/office/drawing/2014/main" id="{6E791C5D-585D-4BD2-AAB6-ED8603AF4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8056" y="2663712"/>
            <a:ext cx="880420" cy="520476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생산입고관리</a:t>
            </a:r>
            <a:endParaRPr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5959D45B-5E9B-4391-A903-9500E51EA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261" y="3478082"/>
            <a:ext cx="880420" cy="520476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출하관리</a:t>
            </a:r>
            <a:endParaRPr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18BEAF9F-882F-48D4-87FB-0516D94CB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727" y="4420693"/>
            <a:ext cx="880420" cy="520476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재투입관리</a:t>
            </a:r>
            <a:endParaRPr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8779A0C-06A8-4C4C-A354-C8B7E80B853B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 flipV="1">
            <a:off x="7711073" y="2923950"/>
            <a:ext cx="316983" cy="819469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A55A777-1373-4C81-A3E6-E3B01E39DD5A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7711073" y="3738320"/>
            <a:ext cx="324188" cy="5099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C0CE2D3-D2D8-444A-B580-216590FC8D3D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7711073" y="3743419"/>
            <a:ext cx="299654" cy="937512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C4EFC82-1798-45AB-B76F-BE196355D704}"/>
              </a:ext>
            </a:extLst>
          </p:cNvPr>
          <p:cNvSpPr txBox="1"/>
          <p:nvPr/>
        </p:nvSpPr>
        <p:spPr>
          <a:xfrm>
            <a:off x="4071231" y="2947871"/>
            <a:ext cx="1901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highlight>
                  <a:srgbClr val="FFFF00"/>
                </a:highlight>
              </a:rPr>
              <a:t>✔</a:t>
            </a:r>
            <a:r>
              <a:rPr lang="en-US" altLang="ko-KR" sz="10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ea typeface="+mn-ea"/>
              </a:rPr>
              <a:t>CHDM </a:t>
            </a:r>
            <a:r>
              <a:rPr lang="ko-KR" altLang="en-US" sz="10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ea typeface="+mn-ea"/>
              </a:rPr>
              <a:t>바코드 시스템 도입</a:t>
            </a:r>
          </a:p>
        </p:txBody>
      </p:sp>
    </p:spTree>
    <p:extLst>
      <p:ext uri="{BB962C8B-B14F-4D97-AF65-F5344CB8AC3E}">
        <p14:creationId xmlns:p14="http://schemas.microsoft.com/office/powerpoint/2010/main" val="93590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30315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생산입고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>
                <a:latin typeface="+mj-lt"/>
              </a:rPr>
              <a:t>생산입고관리</a:t>
            </a:r>
            <a:r>
              <a:rPr lang="ko-KR" altLang="en-US" sz="1000" b="1" dirty="0">
                <a:latin typeface="+mj-lt"/>
              </a:rPr>
              <a:t>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바코드발행 기준정보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latin typeface="맑은 고딕" panose="020B0503020000020004" pitchFamily="50" charset="-127"/>
              </a:rPr>
              <a:t>발코드</a:t>
            </a:r>
            <a:r>
              <a:rPr lang="ko-KR" altLang="en-US" sz="1000" dirty="0">
                <a:latin typeface="맑은 고딕" panose="020B0503020000020004" pitchFamily="50" charset="-127"/>
              </a:rPr>
              <a:t> 발행 기준정보를 관리할 수 있 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바코드 발행을 위한 기준정보를 관리를 확인 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신규행이 추가된다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더블 클릭 후 바코드 기준정보</a:t>
            </a:r>
            <a:r>
              <a:rPr lang="en-US" altLang="ko-KR" sz="1000" dirty="0">
                <a:latin typeface="맑은 고딕" panose="020B0503020000020004" pitchFamily="50" charset="-127"/>
              </a:rPr>
              <a:t>(</a:t>
            </a:r>
            <a:r>
              <a:rPr lang="ko-KR" altLang="en-US" sz="1000" dirty="0">
                <a:latin typeface="맑은 고딕" panose="020B0503020000020004" pitchFamily="50" charset="-127"/>
              </a:rPr>
              <a:t>상세</a:t>
            </a:r>
            <a:r>
              <a:rPr lang="en-US" altLang="ko-KR" sz="1000" dirty="0">
                <a:latin typeface="맑은 고딕" panose="020B0503020000020004" pitchFamily="50" charset="-127"/>
              </a:rPr>
              <a:t>)</a:t>
            </a:r>
            <a:r>
              <a:rPr lang="ko-KR" altLang="en-US" sz="1000" dirty="0">
                <a:latin typeface="맑은 고딕" panose="020B0503020000020004" pitchFamily="50" charset="-127"/>
              </a:rPr>
              <a:t>내역을 저장한다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선택한 바코드 기준정보를 삭제한다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입력한 데이터를 저장한다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바코드기준 상세정보 행이 추가된다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더블 클릭 후 데이터를 입력한다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선택한 바코드기준 상세정보를 삭제한다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입력한 데이터를 저장한다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적용여부를 선택한다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맵핑 된 기준정보를 저장한다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0A642F-6151-442D-991E-CA2B5363A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60" y="1389477"/>
            <a:ext cx="6518565" cy="2831612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416496" y="1700808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48D1C242-2C58-4A76-A145-90D4607B3CD0}"/>
              </a:ext>
            </a:extLst>
          </p:cNvPr>
          <p:cNvSpPr/>
          <p:nvPr/>
        </p:nvSpPr>
        <p:spPr>
          <a:xfrm>
            <a:off x="5872326" y="1805017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502C5E63-CBE3-45E6-9F98-C906435699BB}"/>
              </a:ext>
            </a:extLst>
          </p:cNvPr>
          <p:cNvSpPr/>
          <p:nvPr/>
        </p:nvSpPr>
        <p:spPr>
          <a:xfrm>
            <a:off x="6177838" y="1805017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BA6C83AE-9930-43E7-882C-2DD959B31353}"/>
              </a:ext>
            </a:extLst>
          </p:cNvPr>
          <p:cNvSpPr/>
          <p:nvPr/>
        </p:nvSpPr>
        <p:spPr>
          <a:xfrm>
            <a:off x="6468381" y="1805017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8A2C0A-DD0B-4B74-96EA-71EC79FC4A5B}"/>
              </a:ext>
            </a:extLst>
          </p:cNvPr>
          <p:cNvSpPr/>
          <p:nvPr/>
        </p:nvSpPr>
        <p:spPr>
          <a:xfrm>
            <a:off x="4232920" y="2276873"/>
            <a:ext cx="2438210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A86596D0-5908-4415-A892-BE54BF0422D7}"/>
              </a:ext>
            </a:extLst>
          </p:cNvPr>
          <p:cNvSpPr/>
          <p:nvPr/>
        </p:nvSpPr>
        <p:spPr>
          <a:xfrm>
            <a:off x="4176079" y="218092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DECFA130-BE9B-4E9A-A3D6-9F9BA872FD63}"/>
              </a:ext>
            </a:extLst>
          </p:cNvPr>
          <p:cNvSpPr/>
          <p:nvPr/>
        </p:nvSpPr>
        <p:spPr>
          <a:xfrm>
            <a:off x="3242208" y="314096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62214461-E7E3-4C3B-84B4-0071FBE90477}"/>
              </a:ext>
            </a:extLst>
          </p:cNvPr>
          <p:cNvSpPr/>
          <p:nvPr/>
        </p:nvSpPr>
        <p:spPr>
          <a:xfrm>
            <a:off x="3584848" y="314096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64FF48AB-4CCB-4002-A2CF-0A32DC1EDCC2}"/>
              </a:ext>
            </a:extLst>
          </p:cNvPr>
          <p:cNvSpPr/>
          <p:nvPr/>
        </p:nvSpPr>
        <p:spPr>
          <a:xfrm>
            <a:off x="3911324" y="314096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E2485A-6EED-410E-8CED-9F25297B4A93}"/>
              </a:ext>
            </a:extLst>
          </p:cNvPr>
          <p:cNvSpPr/>
          <p:nvPr/>
        </p:nvSpPr>
        <p:spPr>
          <a:xfrm>
            <a:off x="512315" y="3607428"/>
            <a:ext cx="3590649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ACE9E9F3-9AB3-48B6-88C5-4E833FC9224C}"/>
              </a:ext>
            </a:extLst>
          </p:cNvPr>
          <p:cNvSpPr/>
          <p:nvPr/>
        </p:nvSpPr>
        <p:spPr>
          <a:xfrm>
            <a:off x="6468381" y="314096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582059-B5BB-4229-B1BB-7BBA3C831789}"/>
              </a:ext>
            </a:extLst>
          </p:cNvPr>
          <p:cNvSpPr/>
          <p:nvPr/>
        </p:nvSpPr>
        <p:spPr>
          <a:xfrm>
            <a:off x="6063967" y="3595745"/>
            <a:ext cx="629536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B4145718-E0A5-4E05-98D4-42B3DFF4B5FF}"/>
              </a:ext>
            </a:extLst>
          </p:cNvPr>
          <p:cNvSpPr/>
          <p:nvPr/>
        </p:nvSpPr>
        <p:spPr>
          <a:xfrm>
            <a:off x="429399" y="354005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0F29BE5C-1A15-499E-A108-18E5AAD0EC50}"/>
              </a:ext>
            </a:extLst>
          </p:cNvPr>
          <p:cNvSpPr/>
          <p:nvPr/>
        </p:nvSpPr>
        <p:spPr>
          <a:xfrm>
            <a:off x="5968146" y="3539247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8892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30315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생산입고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>
                <a:latin typeface="+mj-lt"/>
              </a:rPr>
              <a:t>생산입고관리</a:t>
            </a:r>
            <a:r>
              <a:rPr lang="ko-KR" altLang="en-US" sz="1000" b="1" dirty="0">
                <a:latin typeface="+mj-lt"/>
              </a:rPr>
              <a:t>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바코드발행 기준정보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발코드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발행 기준정보를 관리할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기타정보관리를 확인 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클릭 시 행이 추가된다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바코드 기준정보를 입력한다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선택된 바코드 기준정보를 삭제한다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입력한 바코드 기준정보를 저장한다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클릭 시 행이 추가된다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바코드 </a:t>
            </a:r>
            <a:r>
              <a:rPr lang="ko-KR" altLang="en-US" sz="1000" dirty="0" err="1">
                <a:latin typeface="맑은 고딕" panose="020B0503020000020004" pitchFamily="50" charset="-127"/>
              </a:rPr>
              <a:t>채번</a:t>
            </a:r>
            <a:r>
              <a:rPr lang="ko-KR" altLang="en-US" sz="1000" dirty="0">
                <a:latin typeface="맑은 고딕" panose="020B0503020000020004" pitchFamily="50" charset="-127"/>
              </a:rPr>
              <a:t> 규칙 기준정보를 입력한다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선택된 데이터를 삭제한다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바코드 기준정보를 저장한다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9BF575-2919-49E7-9513-496B88BB5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57" y="1461996"/>
            <a:ext cx="6626551" cy="3047124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992560" y="132210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582059-B5BB-4229-B1BB-7BBA3C831789}"/>
              </a:ext>
            </a:extLst>
          </p:cNvPr>
          <p:cNvSpPr/>
          <p:nvPr/>
        </p:nvSpPr>
        <p:spPr>
          <a:xfrm>
            <a:off x="554664" y="2006176"/>
            <a:ext cx="6198535" cy="91876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A7211793-96D6-4D6B-B917-3F7922C4E42D}"/>
              </a:ext>
            </a:extLst>
          </p:cNvPr>
          <p:cNvSpPr/>
          <p:nvPr/>
        </p:nvSpPr>
        <p:spPr>
          <a:xfrm>
            <a:off x="5673080" y="151531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86F64B4A-F1BC-4949-9351-EEA83DA6BC42}"/>
              </a:ext>
            </a:extLst>
          </p:cNvPr>
          <p:cNvSpPr/>
          <p:nvPr/>
        </p:nvSpPr>
        <p:spPr>
          <a:xfrm>
            <a:off x="6057503" y="151531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57DB0B91-AB1A-4ED1-BDA1-02AD0C071163}"/>
              </a:ext>
            </a:extLst>
          </p:cNvPr>
          <p:cNvSpPr/>
          <p:nvPr/>
        </p:nvSpPr>
        <p:spPr>
          <a:xfrm>
            <a:off x="6501742" y="151531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7882EC33-4F2C-4F80-B2B0-420069D51AD8}"/>
              </a:ext>
            </a:extLst>
          </p:cNvPr>
          <p:cNvSpPr/>
          <p:nvPr/>
        </p:nvSpPr>
        <p:spPr>
          <a:xfrm>
            <a:off x="491105" y="192254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1E33B8-52AC-4C30-878F-AC7ACE0B86FE}"/>
              </a:ext>
            </a:extLst>
          </p:cNvPr>
          <p:cNvSpPr/>
          <p:nvPr/>
        </p:nvSpPr>
        <p:spPr>
          <a:xfrm>
            <a:off x="776536" y="3889575"/>
            <a:ext cx="5916848" cy="61954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296A1CE6-17B8-4E4F-BCD4-B754C24D933A}"/>
              </a:ext>
            </a:extLst>
          </p:cNvPr>
          <p:cNvSpPr/>
          <p:nvPr/>
        </p:nvSpPr>
        <p:spPr>
          <a:xfrm>
            <a:off x="727350" y="3799164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80BA6654-6B58-4A35-8C50-EB154117EF46}"/>
              </a:ext>
            </a:extLst>
          </p:cNvPr>
          <p:cNvSpPr/>
          <p:nvPr/>
        </p:nvSpPr>
        <p:spPr>
          <a:xfrm>
            <a:off x="491104" y="3682313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518BCBF6-DB1E-4A03-A4FD-E984B1A992F9}"/>
              </a:ext>
            </a:extLst>
          </p:cNvPr>
          <p:cNvSpPr/>
          <p:nvPr/>
        </p:nvSpPr>
        <p:spPr>
          <a:xfrm>
            <a:off x="5577259" y="3373303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연결자 34">
            <a:extLst>
              <a:ext uri="{FF2B5EF4-FFF2-40B4-BE49-F238E27FC236}">
                <a16:creationId xmlns:a16="http://schemas.microsoft.com/office/drawing/2014/main" id="{EC19BD57-097D-4E37-A9A8-3770CB7C508E}"/>
              </a:ext>
            </a:extLst>
          </p:cNvPr>
          <p:cNvSpPr/>
          <p:nvPr/>
        </p:nvSpPr>
        <p:spPr>
          <a:xfrm>
            <a:off x="6084841" y="3373303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90003A25-B5F9-48A8-A2B1-B32C69273ACB}"/>
              </a:ext>
            </a:extLst>
          </p:cNvPr>
          <p:cNvSpPr/>
          <p:nvPr/>
        </p:nvSpPr>
        <p:spPr>
          <a:xfrm>
            <a:off x="6433683" y="3373303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3971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8680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생산입고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>
                <a:latin typeface="+mj-lt"/>
              </a:rPr>
              <a:t>생산입고관리</a:t>
            </a:r>
            <a:r>
              <a:rPr lang="ko-KR" altLang="en-US" sz="1000" b="1" dirty="0">
                <a:latin typeface="+mj-lt"/>
              </a:rPr>
              <a:t>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바코드 발행</a:t>
            </a:r>
            <a:r>
              <a:rPr lang="en-US" altLang="ko-KR" sz="1000" b="1" dirty="0">
                <a:latin typeface="+mj-lt"/>
              </a:rPr>
              <a:t>(</a:t>
            </a:r>
            <a:r>
              <a:rPr lang="ko-KR" altLang="en-US" sz="1000" b="1" dirty="0">
                <a:latin typeface="+mj-lt"/>
              </a:rPr>
              <a:t>수지</a:t>
            </a:r>
            <a:r>
              <a:rPr lang="en-US" altLang="ko-KR" sz="1000" b="1" dirty="0">
                <a:latin typeface="+mj-lt"/>
              </a:rPr>
              <a:t>)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공장의 바코드를 발행하고 현황을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바코드발행 현황을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더블 클릭 시 해당 바코드에 대한 발행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현황상세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정보를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라벨생성 화면으로 이동한다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선택한 바코드에 대한 발행현황 상세 정보를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바코드 발행 현황을 삭제한다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생성한 바코드를 저장한다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9904D2-99C9-43E3-ADC4-E887F248A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60" y="1333720"/>
            <a:ext cx="6492904" cy="2959375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366991" y="291171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582059-B5BB-4229-B1BB-7BBA3C831789}"/>
              </a:ext>
            </a:extLst>
          </p:cNvPr>
          <p:cNvSpPr/>
          <p:nvPr/>
        </p:nvSpPr>
        <p:spPr>
          <a:xfrm>
            <a:off x="605475" y="3750588"/>
            <a:ext cx="6054519" cy="2072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1558A6D3-A2CB-43E5-A885-BB5318FA3599}"/>
              </a:ext>
            </a:extLst>
          </p:cNvPr>
          <p:cNvSpPr/>
          <p:nvPr/>
        </p:nvSpPr>
        <p:spPr>
          <a:xfrm>
            <a:off x="522575" y="365041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104E73D8-106F-408D-8419-E20C932014BB}"/>
              </a:ext>
            </a:extLst>
          </p:cNvPr>
          <p:cNvSpPr/>
          <p:nvPr/>
        </p:nvSpPr>
        <p:spPr>
          <a:xfrm>
            <a:off x="5119166" y="3173207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197551A5-95E6-45E6-82E0-8511C40EB171}"/>
              </a:ext>
            </a:extLst>
          </p:cNvPr>
          <p:cNvSpPr/>
          <p:nvPr/>
        </p:nvSpPr>
        <p:spPr>
          <a:xfrm>
            <a:off x="5551214" y="3173207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D13A3975-CE53-4F9F-9FEB-56C1AB754390}"/>
              </a:ext>
            </a:extLst>
          </p:cNvPr>
          <p:cNvSpPr/>
          <p:nvPr/>
        </p:nvSpPr>
        <p:spPr>
          <a:xfrm>
            <a:off x="5915399" y="3173207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06F04D64-C9F6-43F8-A5DB-AF075E54F89E}"/>
              </a:ext>
            </a:extLst>
          </p:cNvPr>
          <p:cNvSpPr/>
          <p:nvPr/>
        </p:nvSpPr>
        <p:spPr>
          <a:xfrm>
            <a:off x="6334702" y="3173207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88421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21854</TotalTime>
  <Words>1069</Words>
  <Application>Microsoft Office PowerPoint</Application>
  <PresentationFormat>A4 용지(210x297mm)</PresentationFormat>
  <Paragraphs>377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IBM Plex Sans</vt:lpstr>
      <vt:lpstr>나눔고딕</vt:lpstr>
      <vt:lpstr>나눔고딕 ExtraBold</vt:lpstr>
      <vt:lpstr>나눔명조 ExtraBold</vt:lpstr>
      <vt:lpstr>맑은 고딕</vt:lpstr>
      <vt:lpstr>Arial</vt:lpstr>
      <vt:lpstr>Tahoma</vt:lpstr>
      <vt:lpstr>Times New Roman</vt:lpstr>
      <vt:lpstr>Wingdings</vt:lpstr>
      <vt:lpstr>1_Office 테마</vt:lpstr>
      <vt:lpstr>PowerPoint 프레젠테이션</vt:lpstr>
      <vt:lpstr>2. 생산 준비</vt:lpstr>
      <vt:lpstr>PowerPoint 프레젠테이션</vt:lpstr>
      <vt:lpstr>4. 생산입고</vt:lpstr>
      <vt:lpstr>4. 생산입고</vt:lpstr>
      <vt:lpstr>4. 생산입고</vt:lpstr>
      <vt:lpstr>4. 생산입고</vt:lpstr>
      <vt:lpstr>4. 생산입고</vt:lpstr>
      <vt:lpstr>4. 생산입고</vt:lpstr>
      <vt:lpstr>4. 생산입고</vt:lpstr>
      <vt:lpstr>4. 생산입고</vt:lpstr>
      <vt:lpstr>4. 생산입고</vt:lpstr>
      <vt:lpstr>4. 생산입고</vt:lpstr>
      <vt:lpstr>4. 생산입고</vt:lpstr>
      <vt:lpstr>4. 생산입고</vt:lpstr>
      <vt:lpstr>4. 생산입고</vt:lpstr>
      <vt:lpstr>4. 생산입고</vt:lpstr>
      <vt:lpstr>4. 생산입고</vt:lpstr>
      <vt:lpstr>4. 생산입고</vt:lpstr>
      <vt:lpstr>4. 생산입고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U1501004</dc:creator>
  <cp:lastModifiedBy>김형탁/ICT(프로젝트)/SKCHEM</cp:lastModifiedBy>
  <cp:revision>909</cp:revision>
  <dcterms:created xsi:type="dcterms:W3CDTF">2016-11-11T06:59:57Z</dcterms:created>
  <dcterms:modified xsi:type="dcterms:W3CDTF">2022-03-21T07:14:54Z</dcterms:modified>
</cp:coreProperties>
</file>