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0"/>
  </p:notesMasterIdLst>
  <p:sldIdLst>
    <p:sldId id="262" r:id="rId2"/>
    <p:sldId id="678" r:id="rId3"/>
    <p:sldId id="523" r:id="rId4"/>
    <p:sldId id="688" r:id="rId5"/>
    <p:sldId id="681" r:id="rId6"/>
    <p:sldId id="689" r:id="rId7"/>
    <p:sldId id="693" r:id="rId8"/>
    <p:sldId id="694" r:id="rId9"/>
    <p:sldId id="695" r:id="rId10"/>
    <p:sldId id="706" r:id="rId11"/>
    <p:sldId id="699" r:id="rId12"/>
    <p:sldId id="700" r:id="rId13"/>
    <p:sldId id="701" r:id="rId14"/>
    <p:sldId id="702" r:id="rId15"/>
    <p:sldId id="687" r:id="rId16"/>
    <p:sldId id="703" r:id="rId17"/>
    <p:sldId id="704" r:id="rId18"/>
    <p:sldId id="705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생산입고 관리 프로세스" id="{FF854AC7-9CCB-49C0-B6A7-788680F5075B}">
          <p14:sldIdLst>
            <p14:sldId id="688"/>
          </p14:sldIdLst>
        </p14:section>
        <p14:section name="생산입고관리 &gt; 바코드발행 기준정보" id="{0C818044-C390-4FCE-99E5-BC75FEAE66AB}">
          <p14:sldIdLst>
            <p14:sldId id="681"/>
            <p14:sldId id="689"/>
          </p14:sldIdLst>
        </p14:section>
        <p14:section name="생산입고관리 &gt; 바코드발행(CHDM)" id="{B7ED8E35-12F2-4147-9E90-3D43D3CCE809}">
          <p14:sldIdLst>
            <p14:sldId id="693"/>
            <p14:sldId id="694"/>
            <p14:sldId id="695"/>
          </p14:sldIdLst>
        </p14:section>
        <p14:section name="생산입고관리 &gt; 포장재관리" id="{6D8919D3-BAE4-4C50-8E3A-6D9F7159C72C}">
          <p14:sldIdLst/>
        </p14:section>
        <p14:section name="생산입고관리 &gt; 포장실현황" id="{69B7EC55-089B-4235-8D02-7B01FEBB5062}">
          <p14:sldIdLst>
            <p14:sldId id="706"/>
          </p14:sldIdLst>
        </p14:section>
        <p14:section name="생산입고관리 &gt; 이상제품 생산입고" id="{C89C0D39-C5FA-4036-AAC9-7E0AF72E5C31}">
          <p14:sldIdLst/>
        </p14:section>
        <p14:section name="출하관리 프로세스" id="{E900AC9E-3F71-415A-8249-CD8440F03B79}">
          <p14:sldIdLst>
            <p14:sldId id="699"/>
            <p14:sldId id="700"/>
          </p14:sldIdLst>
        </p14:section>
        <p14:section name="출하관리 &gt; 출하현황" id="{D9E1352E-FFD6-4EE1-B73F-6836DE1A328C}">
          <p14:sldIdLst>
            <p14:sldId id="701"/>
            <p14:sldId id="702"/>
          </p14:sldIdLst>
        </p14:section>
        <p14:section name="출하관리 &gt; Lot Tracking" id="{CCEA8027-A678-45C8-A569-980BCECAD92C}">
          <p14:sldIdLst/>
        </p14:section>
        <p14:section name="재고관리 프로세스" id="{0F9EF917-605D-447B-9A26-E1C06528ACBB}">
          <p14:sldIdLst>
            <p14:sldId id="687"/>
          </p14:sldIdLst>
        </p14:section>
        <p14:section name="재고관리 &gt; CD-90 재조관리" id="{148A8166-125A-4C0A-A996-0916344EDB32}">
          <p14:sldIdLst>
            <p14:sldId id="703"/>
            <p14:sldId id="704"/>
          </p14:sldIdLst>
        </p14:section>
        <p14:section name="재고관리 &gt; 수지제품 재고관리" id="{331C7E0F-8FAE-45EB-9507-FE2E9BE932FD}">
          <p14:sldIdLst/>
        </p14:section>
        <p14:section name="재고관리 &gt; 야적장관리" id="{8B204621-56DD-4059-8558-C98C60023545}">
          <p14:sldIdLst/>
        </p14:section>
        <p14:section name="재고관리 &gt; 이동관리" id="{F0613F2A-EF61-4B63-B287-B71179F92BAD}">
          <p14:sldIdLst/>
        </p14:section>
        <p14:section name="재고관리 &gt; 자재코드 변경" id="{10479441-6AE2-4204-9C9B-1CB6570ED5C9}">
          <p14:sldIdLst/>
        </p14:section>
        <p14:section name="재고관리 &gt; 재고현황" id="{3EFD4498-E3C5-4C55-87E4-9CA372D974E6}">
          <p14:sldIdLst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104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생산입고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9DEB0F-FF8F-48C6-8487-6B863330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8" y="1362440"/>
            <a:ext cx="6381061" cy="357872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포장실적현황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포장실적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 및 포장실적 상세정보를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321152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출하현황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2" name="Group 109">
            <a:extLst>
              <a:ext uri="{FF2B5EF4-FFF2-40B4-BE49-F238E27FC236}">
                <a16:creationId xmlns:a16="http://schemas.microsoft.com/office/drawing/2014/main" id="{8E515A1D-7606-4126-ACE8-5259F19A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35657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37A50D-F988-4BBD-A1A6-3A52513B0AE8}"/>
              </a:ext>
            </a:extLst>
          </p:cNvPr>
          <p:cNvCxnSpPr>
            <a:cxnSpLocks/>
            <a:stCxn id="75" idx="2"/>
            <a:endCxn id="72" idx="0"/>
          </p:cNvCxnSpPr>
          <p:nvPr/>
        </p:nvCxnSpPr>
        <p:spPr>
          <a:xfrm>
            <a:off x="2216620" y="2761622"/>
            <a:ext cx="24" cy="2852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D7CED4-E6B6-4EC8-B463-0F622E18DA6C}"/>
              </a:ext>
            </a:extLst>
          </p:cNvPr>
          <p:cNvCxnSpPr>
            <a:cxnSpLocks/>
            <a:stCxn id="77" idx="2"/>
            <a:endCxn id="74" idx="0"/>
          </p:cNvCxnSpPr>
          <p:nvPr/>
        </p:nvCxnSpPr>
        <p:spPr>
          <a:xfrm>
            <a:off x="4568578" y="2763690"/>
            <a:ext cx="8006" cy="30290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문서 64">
            <a:extLst>
              <a:ext uri="{FF2B5EF4-FFF2-40B4-BE49-F238E27FC236}">
                <a16:creationId xmlns:a16="http://schemas.microsoft.com/office/drawing/2014/main" id="{2E066D4A-0540-4DF3-BAB2-CAABE44C21A9}"/>
              </a:ext>
            </a:extLst>
          </p:cNvPr>
          <p:cNvSpPr/>
          <p:nvPr/>
        </p:nvSpPr>
        <p:spPr>
          <a:xfrm>
            <a:off x="2792760" y="4005064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지시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실적 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순서도: 문서 65">
            <a:extLst>
              <a:ext uri="{FF2B5EF4-FFF2-40B4-BE49-F238E27FC236}">
                <a16:creationId xmlns:a16="http://schemas.microsoft.com/office/drawing/2014/main" id="{A3C75F88-AE9C-468C-9F62-25997EED544E}"/>
              </a:ext>
            </a:extLst>
          </p:cNvPr>
          <p:cNvSpPr/>
          <p:nvPr/>
        </p:nvSpPr>
        <p:spPr>
          <a:xfrm>
            <a:off x="2989957" y="4338510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 유형별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42B3FA4F-9F48-443E-BE2B-23B7B3B2E30C}"/>
              </a:ext>
            </a:extLst>
          </p:cNvPr>
          <p:cNvSpPr/>
          <p:nvPr/>
        </p:nvSpPr>
        <p:spPr>
          <a:xfrm>
            <a:off x="3187154" y="4670083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고객별 출하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89BC3D-8746-40DA-9488-02F5C50A8166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276191" y="2297927"/>
            <a:ext cx="457176" cy="183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9A431E7C-4309-464D-B745-AD56BADEDD28}"/>
              </a:ext>
            </a:extLst>
          </p:cNvPr>
          <p:cNvSpPr/>
          <p:nvPr/>
        </p:nvSpPr>
        <p:spPr>
          <a:xfrm>
            <a:off x="689915" y="2201590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151BFEBF-1EC8-4509-BBC4-BD5F0C817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22846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6B64D2E3-7318-43C4-B4CF-CB1308D8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44" y="304682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A864D072-E767-423B-BF0F-74BBFB61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24824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C4356D8D-56C9-4605-A86D-94FFB38D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584" y="306659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9C5FCC6C-3C0C-4019-9295-DD692C64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18922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출하지시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5DE7AFCB-58B9-4E98-BBAC-F67388B5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20" y="200757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3FB992A-E3F0-42D5-87D3-91EB7E97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19129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701F5B39-303C-4B98-94CB-29F1AEFE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78" y="200964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52F59BA4-A81A-4D82-A74C-BEF4A5C1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52" y="5275924"/>
            <a:ext cx="117942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출하실적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출하지시 정보</a:t>
            </a:r>
          </a:p>
        </p:txBody>
      </p:sp>
      <p:cxnSp>
        <p:nvCxnSpPr>
          <p:cNvPr id="80" name="AutoShape 28">
            <a:extLst>
              <a:ext uri="{FF2B5EF4-FFF2-40B4-BE49-F238E27FC236}">
                <a16:creationId xmlns:a16="http://schemas.microsoft.com/office/drawing/2014/main" id="{93B08C2E-1D88-42A7-94DA-84EE0FEA347E}"/>
              </a:ext>
            </a:extLst>
          </p:cNvPr>
          <p:cNvCxnSpPr>
            <a:cxnSpLocks noChangeShapeType="1"/>
            <a:stCxn id="70" idx="2"/>
            <a:endCxn id="66" idx="1"/>
          </p:cNvCxnSpPr>
          <p:nvPr/>
        </p:nvCxnSpPr>
        <p:spPr bwMode="gray">
          <a:xfrm rot="16200000" flipH="1">
            <a:off x="2197345" y="3820166"/>
            <a:ext cx="811911" cy="77331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AutoShape 28">
            <a:extLst>
              <a:ext uri="{FF2B5EF4-FFF2-40B4-BE49-F238E27FC236}">
                <a16:creationId xmlns:a16="http://schemas.microsoft.com/office/drawing/2014/main" id="{58314504-0B4C-4295-B38E-4262AE7AC8C6}"/>
              </a:ext>
            </a:extLst>
          </p:cNvPr>
          <p:cNvCxnSpPr>
            <a:cxnSpLocks noChangeShapeType="1"/>
            <a:stCxn id="73" idx="2"/>
            <a:endCxn id="66" idx="3"/>
          </p:cNvCxnSpPr>
          <p:nvPr/>
        </p:nvCxnSpPr>
        <p:spPr bwMode="gray">
          <a:xfrm rot="5400000">
            <a:off x="3827412" y="3863606"/>
            <a:ext cx="792139" cy="7062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72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 </a:t>
            </a:r>
            <a:r>
              <a:rPr lang="en-US" altLang="ko-KR" sz="1400" b="1" dirty="0" err="1"/>
              <a:t>LotTracking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3" name="Group 109">
            <a:extLst>
              <a:ext uri="{FF2B5EF4-FFF2-40B4-BE49-F238E27FC236}">
                <a16:creationId xmlns:a16="http://schemas.microsoft.com/office/drawing/2014/main" id="{3B9C71E1-67C8-465D-9498-CC001FD9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801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24" name="Rectangle 8">
            <a:extLst>
              <a:ext uri="{FF2B5EF4-FFF2-40B4-BE49-F238E27FC236}">
                <a16:creationId xmlns:a16="http://schemas.microsoft.com/office/drawing/2014/main" id="{0EB90E9F-76C2-46A5-B192-C39FE32E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68319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발생현황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803DA1B-3538-4173-9BB9-AA8A1B4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250154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9906CA-124A-416B-8867-C1C5C040DB66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2753317" y="2969394"/>
            <a:ext cx="399587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CBFDD26A-F6C9-409C-91FF-46C69E30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17" y="2712266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3065B36-A6E0-4725-B08C-7CDB84A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77835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입고현황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C958462A-D50F-4649-86A8-A4338C3C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904" y="359670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7DA3D1D-3257-43B4-914D-2D46E70263A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854241" y="2392023"/>
            <a:ext cx="1697" cy="26760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05A08CEA-CE0F-4B46-86E2-B3F482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60" y="3807138"/>
            <a:ext cx="882000" cy="514825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입고관리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CED05535-EF59-4403-B35F-61592889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87282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MES.3.1.2.02.003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대상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EF3775D-9A14-449E-97B7-71D892DA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6" y="469117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5AD766-F3BC-4D1D-8830-22A74792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81962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검사 결과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7365E03-A8D0-4061-98FD-8EB34D1B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38" y="163797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84545C0-9B1C-4953-9948-1144C6D5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38" y="3003181"/>
            <a:ext cx="4787274" cy="18659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0253E07-1251-446C-8143-9C6FB1B1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3078221"/>
            <a:ext cx="120829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A838879-91C3-448D-AFDD-C53B41E4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064" y="3515708"/>
            <a:ext cx="123722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공정시간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B4467F4C-35EB-413F-A238-922F19FF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80" y="3515464"/>
            <a:ext cx="1235002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생산시간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EC72C0-0195-427F-BDC6-ABBBDB2DE6A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4088904" y="2969394"/>
            <a:ext cx="567134" cy="9667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2295B9-50EF-415B-ACFC-E1A79E1C17C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4088904" y="3936171"/>
            <a:ext cx="567134" cy="12838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DB5444-C5F7-41AC-A065-7421937868B1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4078876" y="3936171"/>
            <a:ext cx="577162" cy="122285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5C909F-CF45-42C1-B277-12BC30016E27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2738760" y="4064551"/>
            <a:ext cx="414144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0">
            <a:extLst>
              <a:ext uri="{FF2B5EF4-FFF2-40B4-BE49-F238E27FC236}">
                <a16:creationId xmlns:a16="http://schemas.microsoft.com/office/drawing/2014/main" id="{08D94EC6-A661-4BD4-9237-2D53740E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03" y="2663876"/>
            <a:ext cx="4787274" cy="339305"/>
          </a:xfrm>
          <a:prstGeom prst="rect">
            <a:avLst/>
          </a:prstGeom>
          <a:solidFill>
            <a:srgbClr val="CCECFF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품질 </a:t>
            </a:r>
            <a:r>
              <a:rPr lang="en-US" altLang="ko-KR" sz="8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Lot Tracking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809848-45BC-4BDB-B040-ADF6DCE13A3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003882" y="3780092"/>
            <a:ext cx="304182" cy="24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F0E428-B59F-4ECF-BD0F-82AE359C411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7545288" y="3342849"/>
            <a:ext cx="504056" cy="4374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0BC22A69-DA2A-4BAA-A0E6-49916A07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344" y="4290705"/>
            <a:ext cx="1223254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 결과</a:t>
            </a:r>
            <a:endParaRPr lang="en-US" altLang="ko-KR" sz="9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맵핑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9EFA30-DE5D-4B1B-B21D-48925F816405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>
            <a:off x="7545288" y="3780336"/>
            <a:ext cx="504056" cy="77499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29">
            <a:extLst>
              <a:ext uri="{FF2B5EF4-FFF2-40B4-BE49-F238E27FC236}">
                <a16:creationId xmlns:a16="http://schemas.microsoft.com/office/drawing/2014/main" id="{4710F148-2A07-455F-BE6B-5924749D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42" y="275868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0" name="AutoShape 29">
            <a:extLst>
              <a:ext uri="{FF2B5EF4-FFF2-40B4-BE49-F238E27FC236}">
                <a16:creationId xmlns:a16="http://schemas.microsoft.com/office/drawing/2014/main" id="{7770392C-30C8-4A0D-833A-56207093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15" y="3866947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sp>
        <p:nvSpPr>
          <p:cNvPr id="51" name="AutoShape 29">
            <a:extLst>
              <a:ext uri="{FF2B5EF4-FFF2-40B4-BE49-F238E27FC236}">
                <a16:creationId xmlns:a16="http://schemas.microsoft.com/office/drawing/2014/main" id="{39C247F0-5863-4A2B-A68C-FD6A6D69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7" y="4943419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모니터링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337CD3-287E-4629-A587-8EF169A3226A}"/>
              </a:ext>
            </a:extLst>
          </p:cNvPr>
          <p:cNvCxnSpPr>
            <a:cxnSpLocks/>
            <a:stCxn id="49" idx="6"/>
            <a:endCxn id="27" idx="1"/>
          </p:cNvCxnSpPr>
          <p:nvPr/>
        </p:nvCxnSpPr>
        <p:spPr>
          <a:xfrm>
            <a:off x="1669158" y="2969394"/>
            <a:ext cx="202159" cy="28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47DF1D-72C0-4094-8A47-9E5AC366372A}"/>
              </a:ext>
            </a:extLst>
          </p:cNvPr>
          <p:cNvCxnSpPr>
            <a:cxnSpLocks/>
            <a:stCxn id="50" idx="6"/>
            <a:endCxn id="31" idx="1"/>
          </p:cNvCxnSpPr>
          <p:nvPr/>
        </p:nvCxnSpPr>
        <p:spPr>
          <a:xfrm flipV="1">
            <a:off x="1647631" y="4064551"/>
            <a:ext cx="209129" cy="1310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726D87E-291F-4E23-B07F-78637617D166}"/>
              </a:ext>
            </a:extLst>
          </p:cNvPr>
          <p:cNvCxnSpPr>
            <a:cxnSpLocks/>
            <a:stCxn id="51" idx="6"/>
            <a:endCxn id="32" idx="1"/>
          </p:cNvCxnSpPr>
          <p:nvPr/>
        </p:nvCxnSpPr>
        <p:spPr>
          <a:xfrm>
            <a:off x="1656783" y="5154124"/>
            <a:ext cx="1486093" cy="490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B058FBAF-DA23-48D4-8799-B224F3F0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85015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불만사항 접수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442D3BB6-D889-423D-89DA-600A7D03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83" y="4668510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4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546EF2-CE61-41FA-8500-509E0D40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71384"/>
            <a:ext cx="6512840" cy="253368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출한 현황 데이터를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해당 출하현황의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51680" y="24386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24275-C16B-4F9B-8ED5-2E2DA88C34C8}"/>
              </a:ext>
            </a:extLst>
          </p:cNvPr>
          <p:cNvSpPr/>
          <p:nvPr/>
        </p:nvSpPr>
        <p:spPr>
          <a:xfrm>
            <a:off x="497115" y="3420122"/>
            <a:ext cx="6092727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86D0963-1A78-4118-A270-12FA2EE724A8}"/>
              </a:ext>
            </a:extLst>
          </p:cNvPr>
          <p:cNvSpPr/>
          <p:nvPr/>
        </p:nvSpPr>
        <p:spPr>
          <a:xfrm>
            <a:off x="420966" y="331309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5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출하현황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출하현황을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출하현황에서 선택한 데이터에 대한 출하현황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9C954A-78B5-4528-AD54-7C884775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00"/>
          <a:stretch/>
        </p:blipFill>
        <p:spPr>
          <a:xfrm>
            <a:off x="253528" y="2261084"/>
            <a:ext cx="6499672" cy="12241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05432F-E329-4500-AE8A-C5CBC885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5" y="1548108"/>
            <a:ext cx="6498445" cy="65675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20552" y="219274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0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재고이동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49DA02B0-69DE-4B52-B3E1-681B50F64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0628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30" name="Rectangle 8">
            <a:extLst>
              <a:ext uri="{FF2B5EF4-FFF2-40B4-BE49-F238E27FC236}">
                <a16:creationId xmlns:a16="http://schemas.microsoft.com/office/drawing/2014/main" id="{2FCA5168-94B2-4443-9ED1-2F8BB385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410234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3BE6E978-9F4A-4AB9-888E-DA6C241D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369" y="392070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C59C2AE-3536-4653-98B0-2F82A4E6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410076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A98D415-8B97-411E-9764-23528D19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62" y="391912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4A165E3-A412-4996-8730-663A92D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410510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재발행 바코드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선택 및 저장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4FDCDECE-9555-49B1-8500-5D7227B8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94" y="392345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D52F16-89D2-4A3D-87A4-36A84E64592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358062" y="4386969"/>
            <a:ext cx="252132" cy="433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995A4DCF-0E9A-4BE2-8F7A-9EA241B5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37688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3D7699E3-D111-4231-BAC9-C44AD603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09" y="51990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AutoShape 28">
            <a:extLst>
              <a:ext uri="{FF2B5EF4-FFF2-40B4-BE49-F238E27FC236}">
                <a16:creationId xmlns:a16="http://schemas.microsoft.com/office/drawing/2014/main" id="{BC8E6E47-61D0-4111-8A76-C02FBC0F363F}"/>
              </a:ext>
            </a:extLst>
          </p:cNvPr>
          <p:cNvCxnSpPr>
            <a:cxnSpLocks noChangeShapeType="1"/>
            <a:stCxn id="34" idx="2"/>
            <a:endCxn id="37" idx="1"/>
          </p:cNvCxnSpPr>
          <p:nvPr/>
        </p:nvCxnSpPr>
        <p:spPr bwMode="gray">
          <a:xfrm rot="16200000" flipH="1">
            <a:off x="5144714" y="4610984"/>
            <a:ext cx="985575" cy="1118615"/>
          </a:xfrm>
          <a:prstGeom prst="bentConnector2">
            <a:avLst/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301E5DA4-5186-46FD-96C7-6CDAD51F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scan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AFFC5749-27D0-4D08-847A-30316F8A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257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E9DBC065-5C7A-4095-8643-C3CB870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39008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전송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6D4B674-A139-4C4B-A928-BC82C0AA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10" y="220843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02E0F166-F9BE-4594-A731-6F345FD0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389818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수신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ACA45D7B-ADE1-4B1C-B420-9742D19B9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17" y="22081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6" name="AutoShape 28">
            <a:extLst>
              <a:ext uri="{FF2B5EF4-FFF2-40B4-BE49-F238E27FC236}">
                <a16:creationId xmlns:a16="http://schemas.microsoft.com/office/drawing/2014/main" id="{DEC8EC86-8E97-4B4E-A29D-4F6319886DA1}"/>
              </a:ext>
            </a:extLst>
          </p:cNvPr>
          <p:cNvCxnSpPr>
            <a:cxnSpLocks noChangeShapeType="1"/>
            <a:stCxn id="42" idx="3"/>
            <a:endCxn id="44" idx="1"/>
          </p:cNvCxnSpPr>
          <p:nvPr/>
        </p:nvCxnSpPr>
        <p:spPr bwMode="gray">
          <a:xfrm flipV="1">
            <a:off x="5593910" y="2676018"/>
            <a:ext cx="234707" cy="26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D3FF19F-1532-4649-AA30-37CBCD704CF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72369" y="4386969"/>
            <a:ext cx="249693" cy="1577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48DCD4CB-3924-482B-BF55-E2814A05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410650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MES.3.1.1.02.004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내역 처리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BF924EB-A89A-409B-8774-D2A50706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442" y="392486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2B6E98E0-ABF7-48EE-8AB7-EA9CC556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390992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MES.3.1.1.02.001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 이동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48E1F2EA-7A41-474D-826D-A9B5881B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505" y="2209346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AEECA-6C6A-47F3-8482-19E13C43FC4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>
          <a:xfrm flipV="1">
            <a:off x="4389505" y="2676281"/>
            <a:ext cx="268405" cy="91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FA40FE0B-DA20-4080-98A6-752BBFD4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370516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출하실적처리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3AD6043E-F91B-42F6-8788-2076D747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16" y="51926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B09390DE-6817-42CD-AD89-363C85AE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960" y="5388811"/>
            <a:ext cx="880420" cy="548537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MES.2.3.2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4FAD64-065A-47EF-890F-F747B8CC825A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 flipV="1">
            <a:off x="7132809" y="5656716"/>
            <a:ext cx="234707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F17B006-E5F1-466D-AF25-E481B1ADE629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8303516" y="5656716"/>
            <a:ext cx="166444" cy="636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utoShape 28">
            <a:extLst>
              <a:ext uri="{FF2B5EF4-FFF2-40B4-BE49-F238E27FC236}">
                <a16:creationId xmlns:a16="http://schemas.microsoft.com/office/drawing/2014/main" id="{CA70A69F-7849-48B5-B37F-BEEBCB25E36C}"/>
              </a:ext>
            </a:extLst>
          </p:cNvPr>
          <p:cNvCxnSpPr>
            <a:cxnSpLocks noChangeShapeType="1"/>
            <a:stCxn id="40" idx="3"/>
            <a:endCxn id="50" idx="1"/>
          </p:cNvCxnSpPr>
          <p:nvPr/>
        </p:nvCxnSpPr>
        <p:spPr bwMode="gray">
          <a:xfrm>
            <a:off x="3224257" y="2672710"/>
            <a:ext cx="229248" cy="4482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2C8D85-ADFC-4F35-A6C6-937A8EB76859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5546194" y="4391305"/>
            <a:ext cx="229248" cy="1403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0" name="AutoShape 29">
            <a:extLst>
              <a:ext uri="{FF2B5EF4-FFF2-40B4-BE49-F238E27FC236}">
                <a16:creationId xmlns:a16="http://schemas.microsoft.com/office/drawing/2014/main" id="{40DDEA3B-E3A6-43C0-90CA-3EF6720A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29" y="2445476"/>
            <a:ext cx="1127316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재고이동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" name="AutoShape 29">
            <a:extLst>
              <a:ext uri="{FF2B5EF4-FFF2-40B4-BE49-F238E27FC236}">
                <a16:creationId xmlns:a16="http://schemas.microsoft.com/office/drawing/2014/main" id="{6FF1B29E-DC29-4343-8F8F-47250F69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7" y="4153032"/>
            <a:ext cx="1127317" cy="421409"/>
          </a:xfrm>
          <a:prstGeom prst="ellipse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4BB21DE-CAB9-456E-9896-303AF09B27B1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645814" y="4363737"/>
            <a:ext cx="614273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F457648-899A-41A7-AA26-D9A2C9856F9B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785145" y="2656181"/>
            <a:ext cx="517024" cy="2236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6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(BFW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2A788-D143-48C3-978A-A4752E5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351134"/>
            <a:ext cx="6480720" cy="366204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77281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736660"/>
            <a:ext cx="6625312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64083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501743" y="167699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92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CD-90 </a:t>
            </a:r>
            <a:r>
              <a:rPr lang="ko-KR" altLang="en-US" sz="1000" b="1" dirty="0">
                <a:latin typeface="+mj-lt"/>
              </a:rPr>
              <a:t>제조관리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CD-90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입력하고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흰색으로 되어 있는 부분에 데이터를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BEA456-8101-4CF3-A1F1-F8ECC9DB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" y="1330132"/>
            <a:ext cx="6466028" cy="346702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136576" y="17008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199896" y="2660002"/>
            <a:ext cx="6532228" cy="23055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40368" y="25641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CA74113F-C659-4C6A-9D43-9EF1EEA64079}"/>
              </a:ext>
            </a:extLst>
          </p:cNvPr>
          <p:cNvSpPr/>
          <p:nvPr/>
        </p:nvSpPr>
        <p:spPr>
          <a:xfrm>
            <a:off x="6459939" y="16588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2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FF683-FC2F-4975-B7C1-05BF6184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0" y="1475211"/>
            <a:ext cx="6595192" cy="366946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재고현황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재공현황을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특정 자재를 더블 클릭 하면 ②에 상세정보가 조회된다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재고현황에서 선택한 자재에 대해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배치별</a:t>
            </a:r>
            <a:r>
              <a:rPr lang="ko-KR" altLang="en-US" sz="1000" dirty="0">
                <a:latin typeface="맑은 고딕" panose="020B0503020000020004" pitchFamily="50" charset="-127"/>
              </a:rPr>
              <a:t>  상세 재고 현황 정보를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6C2314-E167-4346-9C82-118D38E84E1B}"/>
              </a:ext>
            </a:extLst>
          </p:cNvPr>
          <p:cNvSpPr/>
          <p:nvPr/>
        </p:nvSpPr>
        <p:spPr>
          <a:xfrm>
            <a:off x="240360" y="2755629"/>
            <a:ext cx="6419772" cy="191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74637" y="266495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D6CCE-64F8-4F17-9E54-389EC77E3088}"/>
              </a:ext>
            </a:extLst>
          </p:cNvPr>
          <p:cNvSpPr/>
          <p:nvPr/>
        </p:nvSpPr>
        <p:spPr>
          <a:xfrm>
            <a:off x="258130" y="4301924"/>
            <a:ext cx="6419772" cy="783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D661EECB-151A-4484-8E44-99A0A6B864AE}"/>
              </a:ext>
            </a:extLst>
          </p:cNvPr>
          <p:cNvSpPr/>
          <p:nvPr/>
        </p:nvSpPr>
        <p:spPr>
          <a:xfrm>
            <a:off x="189973" y="424341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658588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286975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316082"/>
            <a:ext cx="235128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 기준정보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발행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포장재관리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포장실적관리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 Tracking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CD-90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제조관리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수지제품 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야적장관리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이동관리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자재코드변경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재고현황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바코드 관리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9" name="Group 109">
            <a:extLst>
              <a:ext uri="{FF2B5EF4-FFF2-40B4-BE49-F238E27FC236}">
                <a16:creationId xmlns:a16="http://schemas.microsoft.com/office/drawing/2014/main" id="{12834985-3131-4EAA-A5C2-4DFBC0DF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4013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77AACC-4767-4CA2-BCF4-69A0728114BD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4520848" y="3734626"/>
            <a:ext cx="933595" cy="7388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CF6C32-A8DC-4C66-A591-1CE072EBEB1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0784" y="3731496"/>
            <a:ext cx="684481" cy="33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854557E2-FEE5-4F42-8699-6C0C720AFB5D}"/>
              </a:ext>
            </a:extLst>
          </p:cNvPr>
          <p:cNvSpPr/>
          <p:nvPr/>
        </p:nvSpPr>
        <p:spPr>
          <a:xfrm>
            <a:off x="524508" y="3633329"/>
            <a:ext cx="586276" cy="196333"/>
          </a:xfrm>
          <a:prstGeom prst="flowChartTerminator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5C44FEA6-33A9-48CA-8293-73A2B3BE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448695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MES.3.1.1.03.001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기준정보 관리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5F16C624-F20B-4013-8EE1-BE01F2EC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65" y="3267049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F152A7AB-1A8F-4048-8C61-F43F4BEA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44842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6327BB7-C394-4562-ACB4-BD6DA3ED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848" y="326678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D6432BC-AE9C-41C3-80A2-C433B820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217875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90F96ACE-33C0-4B2B-B848-E4D1209B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465" y="199710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918254-B9CE-4848-BB86-D6ABABCB84C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90443" y="3742014"/>
            <a:ext cx="384630" cy="62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3D09C5-0D8F-4BC9-A14B-9D31657C3A35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93683" y="2751152"/>
            <a:ext cx="12782" cy="5180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747A4E-D1F5-4471-BE1D-703C06DF2EA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731265" y="3734626"/>
            <a:ext cx="853583" cy="2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F00831FE-B786-4F05-BB0C-560604C0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415" y="396237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재발행</a:t>
            </a: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Tag change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신규발행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6BBBA55-6328-42AC-97C7-F7A0ACC4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45581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MES.3.1.1.03.003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38352FB9-A984-48A3-9442-DC3E5CDD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327416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F3C97745-ABD6-4ADC-A714-F81253F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21238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라벨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출력 이력 수신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66836F1-F9DB-4B0F-AFA0-888B645F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43" y="20307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7F99DC-C660-49D5-A2DB-253326533E9D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5922443" y="2784782"/>
            <a:ext cx="0" cy="489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6851BD55-7885-4AA8-90A5-D060C41D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457219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MES.3.1.1.03.004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바코드 정보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36F6858-BAFC-4103-90CA-C2E2ACA4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073" y="3275573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6E791C5D-585D-4BD2-AAB6-ED8603AF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056" y="266371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959D45B-5E9B-4391-A903-9500E51E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261" y="3478082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8BEAF9F-882F-48D4-87FB-0516D94C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727" y="4420693"/>
            <a:ext cx="880420" cy="52047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재투입관리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779A0C-06A8-4C4C-A354-C8B7E80B853B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711073" y="2923950"/>
            <a:ext cx="316983" cy="81946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A55A777-1373-4C81-A3E6-E3B01E39DD5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7711073" y="3738320"/>
            <a:ext cx="324188" cy="509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C0CE2D3-D2D8-444A-B580-216590FC8D3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7711073" y="3743419"/>
            <a:ext cx="299654" cy="93751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4EFC82-1798-45AB-B76F-BE196355D704}"/>
              </a:ext>
            </a:extLst>
          </p:cNvPr>
          <p:cNvSpPr txBox="1"/>
          <p:nvPr/>
        </p:nvSpPr>
        <p:spPr>
          <a:xfrm>
            <a:off x="4071231" y="294787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CHDM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바코드 시스템 도입</a:t>
            </a:r>
          </a:p>
        </p:txBody>
      </p:sp>
    </p:spTree>
    <p:extLst>
      <p:ext uri="{BB962C8B-B14F-4D97-AF65-F5344CB8AC3E}">
        <p14:creationId xmlns:p14="http://schemas.microsoft.com/office/powerpoint/2010/main" val="9359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2E3664-5053-4C5D-9D85-4284AB9A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1464469"/>
            <a:ext cx="6582638" cy="261090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</a:rPr>
              <a:t> 발행 기준정보를 관리할 수 있 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발행을 위한 기준정보를 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신규행이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바코드 기준정보</a:t>
            </a:r>
            <a:r>
              <a:rPr lang="en-US" altLang="ko-KR" sz="1000" dirty="0"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</a:rPr>
              <a:t>상세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</a:rPr>
              <a:t>내역을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바코드기준 상세정보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더블 클릭 후 데이터를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선택한 바코드기준 상세정보를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적용여부를 선택한다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맵핑 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16496" y="171856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8D1C242-2C58-4A76-A145-90D4607B3CD0}"/>
              </a:ext>
            </a:extLst>
          </p:cNvPr>
          <p:cNvSpPr/>
          <p:nvPr/>
        </p:nvSpPr>
        <p:spPr>
          <a:xfrm>
            <a:off x="5952228" y="18582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02C5E63-CBE3-45E6-9F98-C906435699BB}"/>
              </a:ext>
            </a:extLst>
          </p:cNvPr>
          <p:cNvSpPr/>
          <p:nvPr/>
        </p:nvSpPr>
        <p:spPr>
          <a:xfrm>
            <a:off x="6257740" y="18582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A6C83AE-9930-43E7-882C-2DD959B31353}"/>
              </a:ext>
            </a:extLst>
          </p:cNvPr>
          <p:cNvSpPr/>
          <p:nvPr/>
        </p:nvSpPr>
        <p:spPr>
          <a:xfrm>
            <a:off x="6548283" y="18582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4312822" y="2276873"/>
            <a:ext cx="243821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86596D0-5908-4415-A892-BE54BF0422D7}"/>
              </a:ext>
            </a:extLst>
          </p:cNvPr>
          <p:cNvSpPr/>
          <p:nvPr/>
        </p:nvSpPr>
        <p:spPr>
          <a:xfrm>
            <a:off x="4255981" y="218092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ECFA130-BE9B-4E9A-A3D6-9F9BA872FD63}"/>
              </a:ext>
            </a:extLst>
          </p:cNvPr>
          <p:cNvSpPr/>
          <p:nvPr/>
        </p:nvSpPr>
        <p:spPr>
          <a:xfrm>
            <a:off x="3268842" y="32475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2214461-E7E3-4C3B-84B4-0071FBE90477}"/>
              </a:ext>
            </a:extLst>
          </p:cNvPr>
          <p:cNvSpPr/>
          <p:nvPr/>
        </p:nvSpPr>
        <p:spPr>
          <a:xfrm>
            <a:off x="3611482" y="32475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64FF48AB-4CCB-4002-A2CF-0A32DC1EDCC2}"/>
              </a:ext>
            </a:extLst>
          </p:cNvPr>
          <p:cNvSpPr/>
          <p:nvPr/>
        </p:nvSpPr>
        <p:spPr>
          <a:xfrm>
            <a:off x="3937958" y="32475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E2485A-6EED-410E-8CED-9F25297B4A93}"/>
              </a:ext>
            </a:extLst>
          </p:cNvPr>
          <p:cNvSpPr/>
          <p:nvPr/>
        </p:nvSpPr>
        <p:spPr>
          <a:xfrm>
            <a:off x="512315" y="3607428"/>
            <a:ext cx="3590649" cy="3783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CE9E9F3-9AB3-48B6-88C5-4E833FC9224C}"/>
              </a:ext>
            </a:extLst>
          </p:cNvPr>
          <p:cNvSpPr/>
          <p:nvPr/>
        </p:nvSpPr>
        <p:spPr>
          <a:xfrm>
            <a:off x="6574917" y="32307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6257739" y="3595745"/>
            <a:ext cx="435763" cy="3783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4145718-E0A5-4E05-98D4-42B3DFF4B5FF}"/>
              </a:ext>
            </a:extLst>
          </p:cNvPr>
          <p:cNvSpPr/>
          <p:nvPr/>
        </p:nvSpPr>
        <p:spPr>
          <a:xfrm>
            <a:off x="429399" y="35400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F29BE5C-1A15-499E-A108-18E5AAD0EC50}"/>
              </a:ext>
            </a:extLst>
          </p:cNvPr>
          <p:cNvSpPr/>
          <p:nvPr/>
        </p:nvSpPr>
        <p:spPr>
          <a:xfrm>
            <a:off x="6161918" y="35116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8AB57E-5DA3-4DBC-AB58-2422A769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7920"/>
            <a:ext cx="6480721" cy="30912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바코드발행 기준정보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 panose="020B0503020000020004" pitchFamily="50" charset="-127"/>
              </a:rPr>
              <a:t>발코드</a:t>
            </a:r>
            <a:r>
              <a:rPr lang="ko-KR" altLang="en-US" sz="1000" dirty="0">
                <a:latin typeface="맑은 고딕" panose="020B0503020000020004" pitchFamily="50" charset="-127"/>
              </a:rPr>
              <a:t> 발행 기준정보를 관리할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기타정보관리를 확인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바코드 기준정보를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클릭 시 행이 추가된다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채번</a:t>
            </a:r>
            <a:r>
              <a:rPr lang="ko-KR" altLang="en-US" sz="1000" dirty="0">
                <a:latin typeface="맑은 고딕" panose="020B0503020000020004" pitchFamily="50" charset="-127"/>
              </a:rPr>
              <a:t> 규칙 기준정보를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선택된 데이터를 삭제한다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바코드 기준정보를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2460" y="17765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480490" y="2455440"/>
            <a:ext cx="6198535" cy="2778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7211793-96D6-4D6B-B917-3F7922C4E42D}"/>
              </a:ext>
            </a:extLst>
          </p:cNvPr>
          <p:cNvSpPr/>
          <p:nvPr/>
        </p:nvSpPr>
        <p:spPr>
          <a:xfrm>
            <a:off x="5788495" y="194121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86F64B4A-F1BC-4949-9351-EEA83DA6BC42}"/>
              </a:ext>
            </a:extLst>
          </p:cNvPr>
          <p:cNvSpPr/>
          <p:nvPr/>
        </p:nvSpPr>
        <p:spPr>
          <a:xfrm>
            <a:off x="6137406" y="194121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57DB0B91-AB1A-4ED1-BDA1-02AD0C071163}"/>
              </a:ext>
            </a:extLst>
          </p:cNvPr>
          <p:cNvSpPr/>
          <p:nvPr/>
        </p:nvSpPr>
        <p:spPr>
          <a:xfrm>
            <a:off x="6466231" y="194121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882EC33-4F2C-4F80-B2B0-420069D51AD8}"/>
              </a:ext>
            </a:extLst>
          </p:cNvPr>
          <p:cNvSpPr/>
          <p:nvPr/>
        </p:nvSpPr>
        <p:spPr>
          <a:xfrm>
            <a:off x="384669" y="2368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1E33B8-52AC-4C30-878F-AC7ACE0B86FE}"/>
              </a:ext>
            </a:extLst>
          </p:cNvPr>
          <p:cNvSpPr/>
          <p:nvPr/>
        </p:nvSpPr>
        <p:spPr>
          <a:xfrm>
            <a:off x="699771" y="4025510"/>
            <a:ext cx="5916848" cy="544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296A1CE6-17B8-4E4F-BCD4-B754C24D933A}"/>
              </a:ext>
            </a:extLst>
          </p:cNvPr>
          <p:cNvSpPr/>
          <p:nvPr/>
        </p:nvSpPr>
        <p:spPr>
          <a:xfrm>
            <a:off x="650585" y="393509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0BA6654-6B58-4A35-8C50-EB154117EF46}"/>
              </a:ext>
            </a:extLst>
          </p:cNvPr>
          <p:cNvSpPr/>
          <p:nvPr/>
        </p:nvSpPr>
        <p:spPr>
          <a:xfrm>
            <a:off x="435547" y="391364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518BCBF6-DB1E-4A03-A4FD-E984B1A992F9}"/>
              </a:ext>
            </a:extLst>
          </p:cNvPr>
          <p:cNvSpPr/>
          <p:nvPr/>
        </p:nvSpPr>
        <p:spPr>
          <a:xfrm>
            <a:off x="5777365" y="35253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EC19BD57-097D-4E37-A9A8-3770CB7C508E}"/>
              </a:ext>
            </a:extLst>
          </p:cNvPr>
          <p:cNvSpPr/>
          <p:nvPr/>
        </p:nvSpPr>
        <p:spPr>
          <a:xfrm>
            <a:off x="6120353" y="35253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0003A25-B5F9-48A8-A2B1-B32C69273ACB}"/>
              </a:ext>
            </a:extLst>
          </p:cNvPr>
          <p:cNvSpPr/>
          <p:nvPr/>
        </p:nvSpPr>
        <p:spPr>
          <a:xfrm>
            <a:off x="6433683" y="35253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97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바코드 발행</a:t>
            </a:r>
            <a:r>
              <a:rPr lang="en-US" altLang="ko-KR" sz="1000" b="1" dirty="0">
                <a:latin typeface="+mj-lt"/>
              </a:rPr>
              <a:t>(CHDM)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CHDM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해당 바코드에 대한 발행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현황상세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라벨생성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선택한 바코드에 대한 발행현황 상세 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바코드 발행 현황을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바코드를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65007-6F3F-487C-855D-B61B1B11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3" y="1353609"/>
            <a:ext cx="6391360" cy="2507439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08490" y="25901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646974" y="3429000"/>
            <a:ext cx="6054519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1558A6D3-A2CB-43E5-A885-BB5318FA3599}"/>
              </a:ext>
            </a:extLst>
          </p:cNvPr>
          <p:cNvSpPr/>
          <p:nvPr/>
        </p:nvSpPr>
        <p:spPr>
          <a:xfrm>
            <a:off x="564074" y="3328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104E73D8-106F-408D-8419-E20C932014BB}"/>
              </a:ext>
            </a:extLst>
          </p:cNvPr>
          <p:cNvSpPr/>
          <p:nvPr/>
        </p:nvSpPr>
        <p:spPr>
          <a:xfrm>
            <a:off x="5160665" y="28516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197551A5-95E6-45E6-82E0-8511C40EB171}"/>
              </a:ext>
            </a:extLst>
          </p:cNvPr>
          <p:cNvSpPr/>
          <p:nvPr/>
        </p:nvSpPr>
        <p:spPr>
          <a:xfrm>
            <a:off x="5592713" y="28516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13A3975-CE53-4F9F-9FEB-56C1AB754390}"/>
              </a:ext>
            </a:extLst>
          </p:cNvPr>
          <p:cNvSpPr/>
          <p:nvPr/>
        </p:nvSpPr>
        <p:spPr>
          <a:xfrm>
            <a:off x="5956898" y="28516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06F04D64-C9F6-43F8-A5DB-AF075E54F89E}"/>
              </a:ext>
            </a:extLst>
          </p:cNvPr>
          <p:cNvSpPr/>
          <p:nvPr/>
        </p:nvSpPr>
        <p:spPr>
          <a:xfrm>
            <a:off x="6376201" y="28516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74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CHDM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발행현황탭에서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선택한 정보로 바코드발행현황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③에 상세정보를 표시한다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상세정보 확인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상세정보에 대한 프린트를 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상세정보를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 시 ③이 초기화 되면서 상세 정보를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60AF0-31F2-4084-98CD-69ACF0D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50654"/>
            <a:ext cx="6353255" cy="315846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65322" y="167674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449476" y="2486016"/>
            <a:ext cx="2959010" cy="207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2475610-210E-4EEB-99EC-787579A1B2F6}"/>
              </a:ext>
            </a:extLst>
          </p:cNvPr>
          <p:cNvSpPr/>
          <p:nvPr/>
        </p:nvSpPr>
        <p:spPr>
          <a:xfrm>
            <a:off x="2400373" y="189330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33DCEE-349B-4220-B565-D85D96989587}"/>
              </a:ext>
            </a:extLst>
          </p:cNvPr>
          <p:cNvSpPr/>
          <p:nvPr/>
        </p:nvSpPr>
        <p:spPr>
          <a:xfrm>
            <a:off x="372145" y="242734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67FC535-E621-47BC-902C-65E2EB02C486}"/>
              </a:ext>
            </a:extLst>
          </p:cNvPr>
          <p:cNvSpPr/>
          <p:nvPr/>
        </p:nvSpPr>
        <p:spPr>
          <a:xfrm>
            <a:off x="2830115" y="189330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152A51EC-6792-40D6-95C3-3BEAB939A61F}"/>
              </a:ext>
            </a:extLst>
          </p:cNvPr>
          <p:cNvSpPr/>
          <p:nvPr/>
        </p:nvSpPr>
        <p:spPr>
          <a:xfrm>
            <a:off x="3259857" y="189330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D35E31E-E901-479A-B5CC-9E163396A94F}"/>
              </a:ext>
            </a:extLst>
          </p:cNvPr>
          <p:cNvSpPr/>
          <p:nvPr/>
        </p:nvSpPr>
        <p:spPr>
          <a:xfrm>
            <a:off x="6323260" y="18933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FE191-23A7-4833-9821-86B33E392ED3}"/>
              </a:ext>
            </a:extLst>
          </p:cNvPr>
          <p:cNvSpPr/>
          <p:nvPr/>
        </p:nvSpPr>
        <p:spPr>
          <a:xfrm>
            <a:off x="3506134" y="2323713"/>
            <a:ext cx="3070703" cy="24499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C97ADE8-0D68-46D1-9E06-8F410CFC2ED6}"/>
              </a:ext>
            </a:extLst>
          </p:cNvPr>
          <p:cNvSpPr/>
          <p:nvPr/>
        </p:nvSpPr>
        <p:spPr>
          <a:xfrm>
            <a:off x="3451498" y="22182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53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생산입고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생산입고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ko-KR" altLang="en-US" sz="1000" b="1" dirty="0">
                <a:latin typeface="+mj-lt"/>
              </a:rPr>
              <a:t>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/>
              <a:t>바코드 발행</a:t>
            </a:r>
            <a:r>
              <a:rPr lang="en-US" altLang="ko-KR" sz="1000" b="1" dirty="0"/>
              <a:t>(CHDM)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CHDM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공장의 바코드를 발행하고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라벨 발행에 필요한 필수 정보를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바코드발행현황 상세에 대해서 미리보기 및 프린트 가능한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바코드발행현황 상세를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바코드발행현황 상세정보를 확인한다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④가 초기화되고 데이터를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9F36E-70C3-4245-88B2-EA77A2F5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1390627"/>
            <a:ext cx="6445984" cy="297447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352297" y="168236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582059-B5BB-4229-B1BB-7BBA3C831789}"/>
              </a:ext>
            </a:extLst>
          </p:cNvPr>
          <p:cNvSpPr/>
          <p:nvPr/>
        </p:nvSpPr>
        <p:spPr>
          <a:xfrm>
            <a:off x="3474508" y="2312876"/>
            <a:ext cx="3213838" cy="22322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C9201A-DAB4-4F32-84D4-16E2B6D82C84}"/>
              </a:ext>
            </a:extLst>
          </p:cNvPr>
          <p:cNvSpPr/>
          <p:nvPr/>
        </p:nvSpPr>
        <p:spPr>
          <a:xfrm>
            <a:off x="2367866" y="19118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9D20AF6-6167-4876-B051-D879A81EEB6B}"/>
              </a:ext>
            </a:extLst>
          </p:cNvPr>
          <p:cNvSpPr/>
          <p:nvPr/>
        </p:nvSpPr>
        <p:spPr>
          <a:xfrm>
            <a:off x="2779832" y="19118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045545C1-16AF-4571-BBB0-D3F5F8A49827}"/>
              </a:ext>
            </a:extLst>
          </p:cNvPr>
          <p:cNvSpPr/>
          <p:nvPr/>
        </p:nvSpPr>
        <p:spPr>
          <a:xfrm>
            <a:off x="3095977" y="19118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10530BA6-BF20-450B-8591-D1DF5F33FCF8}"/>
              </a:ext>
            </a:extLst>
          </p:cNvPr>
          <p:cNvSpPr/>
          <p:nvPr/>
        </p:nvSpPr>
        <p:spPr>
          <a:xfrm>
            <a:off x="3474508" y="22170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96819C8-0CA4-496D-9F0A-B683398A2B2B}"/>
              </a:ext>
            </a:extLst>
          </p:cNvPr>
          <p:cNvSpPr/>
          <p:nvPr/>
        </p:nvSpPr>
        <p:spPr>
          <a:xfrm>
            <a:off x="6317965" y="19118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3795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21844</TotalTime>
  <Words>944</Words>
  <Application>Microsoft Office PowerPoint</Application>
  <PresentationFormat>A4 용지(210x297mm)</PresentationFormat>
  <Paragraphs>315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2. 생산 준비</vt:lpstr>
      <vt:lpstr>PowerPoint 프레젠테이션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  <vt:lpstr>4. 생산입고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912</cp:revision>
  <dcterms:created xsi:type="dcterms:W3CDTF">2016-11-11T06:59:57Z</dcterms:created>
  <dcterms:modified xsi:type="dcterms:W3CDTF">2022-03-21T07:07:15Z</dcterms:modified>
</cp:coreProperties>
</file>