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7"/>
  </p:notesMasterIdLst>
  <p:sldIdLst>
    <p:sldId id="262" r:id="rId2"/>
    <p:sldId id="678" r:id="rId3"/>
    <p:sldId id="523" r:id="rId4"/>
    <p:sldId id="679" r:id="rId5"/>
    <p:sldId id="681" r:id="rId6"/>
    <p:sldId id="682" r:id="rId7"/>
    <p:sldId id="708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  <p:sldId id="692" r:id="rId18"/>
    <p:sldId id="693" r:id="rId19"/>
    <p:sldId id="694" r:id="rId20"/>
    <p:sldId id="697" r:id="rId21"/>
    <p:sldId id="698" r:id="rId22"/>
    <p:sldId id="702" r:id="rId23"/>
    <p:sldId id="703" r:id="rId24"/>
    <p:sldId id="706" r:id="rId25"/>
    <p:sldId id="707" r:id="rId2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A9AB8F-B78B-46B8-98D6-8227972208B9}">
          <p14:sldIdLst>
            <p14:sldId id="262"/>
            <p14:sldId id="678"/>
            <p14:sldId id="523"/>
          </p14:sldIdLst>
        </p14:section>
        <p14:section name="일마감 관리 프로세스" id="{FF854AC7-9CCB-49C0-B6A7-788680F5075B}">
          <p14:sldIdLst>
            <p14:sldId id="679"/>
          </p14:sldIdLst>
        </p14:section>
        <p14:section name="일마감관리 &gt; 일마감" id="{0C818044-C390-4FCE-99E5-BC75FEAE66AB}">
          <p14:sldIdLst>
            <p14:sldId id="681"/>
            <p14:sldId id="682"/>
            <p14:sldId id="708"/>
            <p14:sldId id="683"/>
          </p14:sldIdLst>
        </p14:section>
        <p14:section name="일마감관리 &gt; Tank 재고관리" id="{948248D5-E2B1-4285-BA9E-65F0E788F832}">
          <p14:sldIdLst>
            <p14:sldId id="684"/>
            <p14:sldId id="685"/>
          </p14:sldIdLst>
        </p14:section>
        <p14:section name="일마감관리 &gt; 재공재고관리" id="{B3267BD6-F78E-4504-A837-CDD86DC6C5F7}">
          <p14:sldIdLst>
            <p14:sldId id="686"/>
            <p14:sldId id="687"/>
          </p14:sldIdLst>
        </p14:section>
        <p14:section name="일마감관리 &gt; 이동실적" id="{8D4A0260-C5CE-4171-8636-48B3493CA407}">
          <p14:sldIdLst>
            <p14:sldId id="688"/>
            <p14:sldId id="689"/>
            <p14:sldId id="690"/>
          </p14:sldIdLst>
        </p14:section>
        <p14:section name="일감마감 &gt; 기타입출고실적" id="{3A97239A-9D50-406A-BF63-2BC9ED227A53}">
          <p14:sldIdLst>
            <p14:sldId id="691"/>
            <p14:sldId id="692"/>
          </p14:sldIdLst>
        </p14:section>
        <p14:section name="일마감 &gt; 생산입고관리(유화, CHDM, SCP)" id="{35E8732D-E758-4E7D-99D5-F95954AB5E26}">
          <p14:sldIdLst>
            <p14:sldId id="693"/>
            <p14:sldId id="694"/>
          </p14:sldIdLst>
        </p14:section>
        <p14:section name="일마감 &gt; 원부원료 사용실적(연속)" id="{A33C210B-8BAA-428E-9DE0-099B1ABCEDCB}">
          <p14:sldIdLst>
            <p14:sldId id="697"/>
            <p14:sldId id="698"/>
          </p14:sldIdLst>
        </p14:section>
        <p14:section name="일마감 &gt; 유틸리티 사용실적" id="{565D71C6-596C-4AC4-9D30-48EE03C5BFBE}">
          <p14:sldIdLst>
            <p14:sldId id="702"/>
            <p14:sldId id="703"/>
          </p14:sldIdLst>
        </p14:section>
        <p14:section name="일마감 &gt; Waste 발생실적(유화, DHDM)" id="{9512E685-CBC6-4820-A5A6-BF5D86EC90E4}">
          <p14:sldIdLst>
            <p14:sldId id="706"/>
            <p14:sldId id="707"/>
          </p14:sldIdLst>
        </p14:section>
        <p14:section name="월마감" id="{62E5945F-3E06-4A66-98DE-D92757C5A45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BFF"/>
    <a:srgbClr val="00CED1"/>
    <a:srgbClr val="FF8C00"/>
    <a:srgbClr val="E6E6E6"/>
    <a:srgbClr val="F90018"/>
    <a:srgbClr val="FF6407"/>
    <a:srgbClr val="F1F2F7"/>
    <a:srgbClr val="ED6C05"/>
    <a:srgbClr val="FF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2346" autoAdjust="0"/>
  </p:normalViewPr>
  <p:slideViewPr>
    <p:cSldViewPr>
      <p:cViewPr varScale="1">
        <p:scale>
          <a:sx n="114" d="100"/>
          <a:sy n="114" d="100"/>
        </p:scale>
        <p:origin x="1224" y="108"/>
      </p:cViewPr>
      <p:guideLst>
        <p:guide orient="horz" pos="845"/>
        <p:guide pos="308"/>
        <p:guide pos="424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6C4DC-B6AD-4636-871E-630B432DDBD2}" type="datetimeFigureOut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F660-E3A2-40F3-8B0F-02102435DB1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67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93914"/>
            <a:ext cx="293914" cy="6313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7381" y="116723"/>
            <a:ext cx="1367682" cy="689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5500"/>
              </a:lnSpc>
            </a:pPr>
            <a:r>
              <a:rPr lang="en-US" altLang="ko-KR" sz="2200" b="1" dirty="0">
                <a:solidFill>
                  <a:prstClr val="white">
                    <a:lumMod val="6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200" b="1" dirty="0">
              <a:solidFill>
                <a:prstClr val="white">
                  <a:lumMod val="6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2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_사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cxnSp>
        <p:nvCxnSpPr>
          <p:cNvPr id="26" name="직선 연결선 25"/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60910" y="761091"/>
            <a:ext cx="648000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기    능</a:t>
            </a: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6825536" y="761091"/>
            <a:ext cx="284400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 설명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2110253-815B-4B4F-B5EB-3AEFA27266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pic>
        <p:nvPicPr>
          <p:cNvPr id="21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864F140-D50C-4135-91E0-21A2285605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ED2BEFB1-4B40-43EE-830E-3361BF8C0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  <p:sp>
        <p:nvSpPr>
          <p:cNvPr id="29" name="제목 2">
            <a:extLst>
              <a:ext uri="{FF2B5EF4-FFF2-40B4-BE49-F238E27FC236}">
                <a16:creationId xmlns:a16="http://schemas.microsoft.com/office/drawing/2014/main" id="{0E2A4D8C-94B7-4903-9689-174421DC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9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 기   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63613B4-0109-442C-9FBD-8A7040B0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32D7C6-3BCB-4815-AD36-7BAD86FB89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685D2C5E-D0E9-409C-B26A-CAA2ABA0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447F6B1F-EAF0-4B2D-BE6A-00CDA82F2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72FF2B21-4E73-4552-BDD5-4B6002A5A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세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로  세  스  흐  </a:t>
            </a:r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4D104B5-BD92-4053-A468-48DEA3798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7DC479-0883-471A-B88D-590B758CE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B62190B0-AC93-4184-93B5-79917C31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DF64FE23-2FCE-4E75-9B86-B201724F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A7629BD8-112D-4345-A13E-DF6FC8B7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2A2E89B-C77D-4485-BBE9-3D8192D6D1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37574B-3206-46FF-8C15-B777C62871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2">
            <a:extLst>
              <a:ext uri="{FF2B5EF4-FFF2-40B4-BE49-F238E27FC236}">
                <a16:creationId xmlns:a16="http://schemas.microsoft.com/office/drawing/2014/main" id="{D3312E15-7603-42BD-8676-F01C3C08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27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CC3EFFEF-00FC-421A-9A2A-F27DDC1D6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2DF34597-9A8A-4D1F-96B0-A2D96F957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12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714" r:id="rId3"/>
    <p:sldLayoutId id="2147483704" r:id="rId4"/>
    <p:sldLayoutId id="2147483717" r:id="rId5"/>
    <p:sldLayoutId id="214748371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41932F74-133E-4E4D-97AD-E1116040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906000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BE6973E6-5C5F-4829-8A44-22E5B1BEF171}"/>
              </a:ext>
            </a:extLst>
          </p:cNvPr>
          <p:cNvSpPr txBox="1">
            <a:spLocks/>
          </p:cNvSpPr>
          <p:nvPr/>
        </p:nvSpPr>
        <p:spPr>
          <a:xfrm>
            <a:off x="1169789" y="2996952"/>
            <a:ext cx="8172771" cy="16366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IBM Plex Sans" panose="020B0503050000000000" pitchFamily="34" charset="0"/>
                <a:ea typeface="IBM Plex Sans" panose="020B0503050000000000" pitchFamily="34" charset="0"/>
                <a:cs typeface="Arial" charset="0"/>
              </a:defRPr>
            </a:lvl1pPr>
          </a:lstStyle>
          <a:p>
            <a:pPr algn="ctr"/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ko-KR" altLang="en-US" sz="3200" dirty="0" err="1">
                <a:latin typeface="Tahoma" panose="020B0604030504040204" pitchFamily="34" charset="0"/>
                <a:cs typeface="Times New Roman" panose="02020603050405020304" pitchFamily="18" charset="0"/>
              </a:rPr>
              <a:t>케미칼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MES 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사용자 매뉴얼</a:t>
            </a:r>
            <a:br>
              <a:rPr lang="en-US" sz="3600" dirty="0">
                <a:latin typeface="+mn-ea"/>
                <a:ea typeface="+mn-ea"/>
                <a:cs typeface="IBM Plex Sans" charset="0"/>
              </a:rPr>
            </a:br>
            <a:endParaRPr lang="en-US" sz="2400" b="0" dirty="0">
              <a:latin typeface="+mn-ea"/>
              <a:ea typeface="+mn-ea"/>
              <a:cs typeface="IBM Plex Sans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B7CD46A-B631-4DAB-B7D5-FB7F674C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3622674"/>
            <a:ext cx="7429500" cy="71438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</a:pPr>
            <a:endParaRPr lang="ko-KR" altLang="en-US" sz="1200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3">
            <a:extLst>
              <a:ext uri="{FF2B5EF4-FFF2-40B4-BE49-F238E27FC236}">
                <a16:creationId xmlns:a16="http://schemas.microsoft.com/office/drawing/2014/main" id="{7A20A531-DD2E-4148-8719-D0EC4B017017}"/>
              </a:ext>
            </a:extLst>
          </p:cNvPr>
          <p:cNvSpPr txBox="1">
            <a:spLocks/>
          </p:cNvSpPr>
          <p:nvPr/>
        </p:nvSpPr>
        <p:spPr>
          <a:xfrm>
            <a:off x="249237" y="3789040"/>
            <a:ext cx="99060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Tahoma" panose="020B0604030504040204" pitchFamily="34" charset="0"/>
                <a:cs typeface="Times New Roman" panose="02020603050405020304" pitchFamily="18" charset="0"/>
              </a:rPr>
              <a:t>생산실적 </a:t>
            </a:r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1C84921-6477-46B3-97D7-C1D0EA29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260648"/>
            <a:ext cx="877415" cy="288000"/>
          </a:xfrm>
          <a:prstGeom prst="rect">
            <a:avLst/>
          </a:prstGeom>
        </p:spPr>
      </p:pic>
      <p:pic>
        <p:nvPicPr>
          <p:cNvPr id="24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CCA837D-933A-4856-BCF3-D54309B7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638" y="6448744"/>
            <a:ext cx="677408" cy="244657"/>
          </a:xfrm>
          <a:prstGeom prst="rect">
            <a:avLst/>
          </a:prstGeom>
          <a:noFill/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C5F1B93A-8FC1-43EB-97A5-2A9B8172C6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171"/>
          <a:stretch/>
        </p:blipFill>
        <p:spPr>
          <a:xfrm>
            <a:off x="9127819" y="6482300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6EF1E8-6CE9-4398-B478-EB9D197B6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2" y="1402772"/>
            <a:ext cx="6537177" cy="3394379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555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Tank </a:t>
            </a:r>
            <a:r>
              <a:rPr lang="ko-KR" altLang="en-US" sz="1000" b="1" dirty="0">
                <a:latin typeface="+mj-lt"/>
              </a:rPr>
              <a:t>재고관리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 확인하고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해당월의 일별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선택 시 ③에 설비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확정량을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826448" y="198884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490960-7D03-4DBC-9BA9-56C792F64FB2}"/>
              </a:ext>
            </a:extLst>
          </p:cNvPr>
          <p:cNvSpPr/>
          <p:nvPr/>
        </p:nvSpPr>
        <p:spPr>
          <a:xfrm>
            <a:off x="278432" y="3052271"/>
            <a:ext cx="3098012" cy="1916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33324AC3-E313-4E3F-8A1C-FC0E1589EB5A}"/>
              </a:ext>
            </a:extLst>
          </p:cNvPr>
          <p:cNvSpPr/>
          <p:nvPr/>
        </p:nvSpPr>
        <p:spPr>
          <a:xfrm>
            <a:off x="206277" y="290162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21FE12-890A-42B8-9C15-74716853009C}"/>
              </a:ext>
            </a:extLst>
          </p:cNvPr>
          <p:cNvSpPr/>
          <p:nvPr/>
        </p:nvSpPr>
        <p:spPr>
          <a:xfrm>
            <a:off x="3512006" y="2671880"/>
            <a:ext cx="3098012" cy="21252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17A23A5-5DA2-40F5-84A2-0566BD9ED3ED}"/>
              </a:ext>
            </a:extLst>
          </p:cNvPr>
          <p:cNvSpPr/>
          <p:nvPr/>
        </p:nvSpPr>
        <p:spPr>
          <a:xfrm>
            <a:off x="3439998" y="257474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44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F89F33-DF8A-4270-870D-9D7D3B0C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69787"/>
            <a:ext cx="6524643" cy="355271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473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재공재고관리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재공재고관리를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재공재고관리를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재고량을 확인 후 필요한 경우 확정 값을 보정하고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보정사유를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재고량 집계기준으로 자료가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재집계된다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확정 값 및 보정사유가 저장된다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재공재고에</a:t>
            </a:r>
            <a:r>
              <a:rPr lang="ko-KR" altLang="en-US" sz="1000" dirty="0">
                <a:latin typeface="맑은 고딕" panose="020B0503020000020004" pitchFamily="50" charset="-127"/>
              </a:rPr>
              <a:t> 대해 확정 처리된다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확정이 취소되고 실적을 수정할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.( </a:t>
            </a:r>
            <a:r>
              <a:rPr lang="ko-KR" altLang="en-US" sz="1000" dirty="0">
                <a:latin typeface="맑은 고딕" panose="020B0503020000020004" pitchFamily="50" charset="-127"/>
              </a:rPr>
              <a:t>단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마감일이 확정된 경우에는 취소할 수 없다</a:t>
            </a:r>
            <a:r>
              <a:rPr lang="en-US" altLang="ko-KR" sz="1000" dirty="0">
                <a:latin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68871" y="183503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490960-7D03-4DBC-9BA9-56C792F64FB2}"/>
              </a:ext>
            </a:extLst>
          </p:cNvPr>
          <p:cNvSpPr/>
          <p:nvPr/>
        </p:nvSpPr>
        <p:spPr>
          <a:xfrm>
            <a:off x="4376936" y="2420888"/>
            <a:ext cx="2376264" cy="10801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33324AC3-E313-4E3F-8A1C-FC0E1589EB5A}"/>
              </a:ext>
            </a:extLst>
          </p:cNvPr>
          <p:cNvSpPr/>
          <p:nvPr/>
        </p:nvSpPr>
        <p:spPr>
          <a:xfrm>
            <a:off x="4281115" y="236032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2AAE86-91F7-4C90-9D00-81476B260A8E}"/>
              </a:ext>
            </a:extLst>
          </p:cNvPr>
          <p:cNvSpPr/>
          <p:nvPr/>
        </p:nvSpPr>
        <p:spPr>
          <a:xfrm>
            <a:off x="296146" y="4037752"/>
            <a:ext cx="6457053" cy="3993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6168607-2B4D-455F-B104-A5ED623CCFF0}"/>
              </a:ext>
            </a:extLst>
          </p:cNvPr>
          <p:cNvSpPr/>
          <p:nvPr/>
        </p:nvSpPr>
        <p:spPr>
          <a:xfrm>
            <a:off x="5169024" y="20266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E87B55F-32C5-4A0E-8045-3DEC23E97E0F}"/>
              </a:ext>
            </a:extLst>
          </p:cNvPr>
          <p:cNvSpPr/>
          <p:nvPr/>
        </p:nvSpPr>
        <p:spPr>
          <a:xfrm>
            <a:off x="5596116" y="20266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41E50899-450F-4BAC-BED8-30056F784DFE}"/>
              </a:ext>
            </a:extLst>
          </p:cNvPr>
          <p:cNvSpPr/>
          <p:nvPr/>
        </p:nvSpPr>
        <p:spPr>
          <a:xfrm>
            <a:off x="5945872" y="20266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3518E6AD-B759-4A86-BE56-C1AE506B74FF}"/>
              </a:ext>
            </a:extLst>
          </p:cNvPr>
          <p:cNvSpPr/>
          <p:nvPr/>
        </p:nvSpPr>
        <p:spPr>
          <a:xfrm>
            <a:off x="6379056" y="20266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085D48B4-137F-408D-9CFA-28EBE8320F3D}"/>
              </a:ext>
            </a:extLst>
          </p:cNvPr>
          <p:cNvSpPr/>
          <p:nvPr/>
        </p:nvSpPr>
        <p:spPr>
          <a:xfrm>
            <a:off x="224138" y="395212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77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48657E-99B7-4C6E-A2C0-0DE5CE59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8" y="1334657"/>
            <a:ext cx="6439830" cy="360651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473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재공재고관리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재공재고관리를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해당월의 일별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재공재고</a:t>
            </a:r>
            <a:r>
              <a:rPr lang="ko-KR" altLang="en-US" sz="1000" dirty="0">
                <a:latin typeface="맑은 고딕" panose="020B0503020000020004" pitchFamily="50" charset="-127"/>
              </a:rPr>
              <a:t> 현황을 확인할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행 선택 시 ③에 설비 별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확정량을</a:t>
            </a:r>
            <a:r>
              <a:rPr lang="ko-KR" altLang="en-US" sz="1000" dirty="0">
                <a:latin typeface="맑은 고딕" panose="020B0503020000020004" pitchFamily="50" charset="-127"/>
              </a:rPr>
              <a:t> 확인할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5A63094-9361-4B24-AB24-B61C363E47AF}"/>
              </a:ext>
            </a:extLst>
          </p:cNvPr>
          <p:cNvSpPr/>
          <p:nvPr/>
        </p:nvSpPr>
        <p:spPr>
          <a:xfrm>
            <a:off x="840924" y="179077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A0132B-9359-4A86-91EB-17560A33AA44}"/>
              </a:ext>
            </a:extLst>
          </p:cNvPr>
          <p:cNvSpPr/>
          <p:nvPr/>
        </p:nvSpPr>
        <p:spPr>
          <a:xfrm>
            <a:off x="270812" y="3014171"/>
            <a:ext cx="3098012" cy="1916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F056A5BF-255C-43E0-BD0A-C45644926397}"/>
              </a:ext>
            </a:extLst>
          </p:cNvPr>
          <p:cNvSpPr/>
          <p:nvPr/>
        </p:nvSpPr>
        <p:spPr>
          <a:xfrm>
            <a:off x="198657" y="286352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37F05A-255E-47F7-B886-C9DAFD8FFD8B}"/>
              </a:ext>
            </a:extLst>
          </p:cNvPr>
          <p:cNvSpPr/>
          <p:nvPr/>
        </p:nvSpPr>
        <p:spPr>
          <a:xfrm>
            <a:off x="3512006" y="2229994"/>
            <a:ext cx="3098012" cy="27111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952A3028-9069-4F26-A1F1-216E3B8EC281}"/>
              </a:ext>
            </a:extLst>
          </p:cNvPr>
          <p:cNvSpPr/>
          <p:nvPr/>
        </p:nvSpPr>
        <p:spPr>
          <a:xfrm>
            <a:off x="3439998" y="213285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42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7F6B77-DC19-4CE2-8795-C2262074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80721"/>
            <a:ext cx="6465103" cy="348844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이동실적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대상 제품 및 원부원료의 이동실적을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이동처리 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이동량을</a:t>
            </a:r>
            <a:r>
              <a:rPr lang="ko-KR" altLang="en-US" sz="1000" dirty="0">
                <a:latin typeface="맑은 고딕" panose="020B0503020000020004" pitchFamily="50" charset="-127"/>
              </a:rPr>
              <a:t> 확인 후 필요한 경우 확정 값을 보정하고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보정사유를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선택 시 아래 상세현황 목록에 상세 데이터가 표시된다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라인별</a:t>
            </a:r>
            <a:r>
              <a:rPr lang="ko-KR" altLang="en-US" sz="1000" dirty="0">
                <a:latin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이동량을</a:t>
            </a:r>
            <a:r>
              <a:rPr lang="ko-KR" altLang="en-US" sz="1000" dirty="0">
                <a:latin typeface="맑은 고딕" panose="020B0503020000020004" pitchFamily="50" charset="-127"/>
              </a:rPr>
              <a:t> 확인 후 필요한 경우 확정 값을 보정하고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보정사유를 입력한다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입력한 상세정보를 저장한다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집계기준으로 자료가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재집계된다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공장간 이동실적의 입력한 확정 값 및 보정사유가 저장된다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</a:rPr>
              <a:t>이도량에</a:t>
            </a:r>
            <a:r>
              <a:rPr lang="ko-KR" altLang="en-US" sz="1000" dirty="0">
                <a:latin typeface="맑은 고딕" panose="020B0503020000020004" pitchFamily="50" charset="-127"/>
              </a:rPr>
              <a:t> 대해 확정 처리된다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확정이 취소되고 실적을 수정할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.( </a:t>
            </a:r>
            <a:r>
              <a:rPr lang="ko-KR" altLang="en-US" sz="1000" dirty="0">
                <a:latin typeface="맑은 고딕" panose="020B0503020000020004" pitchFamily="50" charset="-127"/>
              </a:rPr>
              <a:t>단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마감일이 확정된 경우에는 취소할 수 없다</a:t>
            </a:r>
            <a:r>
              <a:rPr lang="en-US" altLang="ko-KR" sz="1000" dirty="0">
                <a:latin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67348" y="183720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2AAE86-91F7-4C90-9D00-81476B260A8E}"/>
              </a:ext>
            </a:extLst>
          </p:cNvPr>
          <p:cNvSpPr/>
          <p:nvPr/>
        </p:nvSpPr>
        <p:spPr>
          <a:xfrm>
            <a:off x="5601072" y="2538767"/>
            <a:ext cx="773619" cy="89023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536129" y="2780929"/>
            <a:ext cx="4734171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A2F752-0A0F-498E-B069-557680A3CE31}"/>
              </a:ext>
            </a:extLst>
          </p:cNvPr>
          <p:cNvSpPr/>
          <p:nvPr/>
        </p:nvSpPr>
        <p:spPr>
          <a:xfrm>
            <a:off x="5080824" y="4365104"/>
            <a:ext cx="1624639" cy="5040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AD8090E-47CD-4248-9E43-8628C2E1EDFF}"/>
              </a:ext>
            </a:extLst>
          </p:cNvPr>
          <p:cNvSpPr/>
          <p:nvPr/>
        </p:nvSpPr>
        <p:spPr>
          <a:xfrm>
            <a:off x="440308" y="268510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919313A1-96C2-47F8-B83B-8D2818AE3F59}"/>
              </a:ext>
            </a:extLst>
          </p:cNvPr>
          <p:cNvSpPr/>
          <p:nvPr/>
        </p:nvSpPr>
        <p:spPr>
          <a:xfrm>
            <a:off x="5525331" y="244294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0176D22F-A59F-4505-951A-3B7AF50ED346}"/>
              </a:ext>
            </a:extLst>
          </p:cNvPr>
          <p:cNvSpPr/>
          <p:nvPr/>
        </p:nvSpPr>
        <p:spPr>
          <a:xfrm>
            <a:off x="4953000" y="426928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9DEB0272-6330-40AC-A3E8-BE469A6A5811}"/>
              </a:ext>
            </a:extLst>
          </p:cNvPr>
          <p:cNvSpPr/>
          <p:nvPr/>
        </p:nvSpPr>
        <p:spPr>
          <a:xfrm>
            <a:off x="6449615" y="378932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5E7B775F-05F9-4AC9-BDE9-B9DA7749168D}"/>
              </a:ext>
            </a:extLst>
          </p:cNvPr>
          <p:cNvSpPr/>
          <p:nvPr/>
        </p:nvSpPr>
        <p:spPr>
          <a:xfrm>
            <a:off x="5097016" y="204454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6D758ED1-F1D0-4F25-B426-733259A2366D}"/>
              </a:ext>
            </a:extLst>
          </p:cNvPr>
          <p:cNvSpPr/>
          <p:nvPr/>
        </p:nvSpPr>
        <p:spPr>
          <a:xfrm>
            <a:off x="5532874" y="204454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A216F48C-EFAE-450F-ABF6-AB496940C030}"/>
              </a:ext>
            </a:extLst>
          </p:cNvPr>
          <p:cNvSpPr/>
          <p:nvPr/>
        </p:nvSpPr>
        <p:spPr>
          <a:xfrm>
            <a:off x="5923012" y="204454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7DB81020-C8E4-43EB-A91D-E6644BA27881}"/>
              </a:ext>
            </a:extLst>
          </p:cNvPr>
          <p:cNvSpPr/>
          <p:nvPr/>
        </p:nvSpPr>
        <p:spPr>
          <a:xfrm>
            <a:off x="6374691" y="204454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31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54580D-3325-4D6D-9141-4A40FD4A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376809"/>
            <a:ext cx="6336704" cy="281800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이동실적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이동실적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</a:rPr>
              <a:t> 이동실적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5A63094-9361-4B24-AB24-B61C363E47AF}"/>
              </a:ext>
            </a:extLst>
          </p:cNvPr>
          <p:cNvSpPr/>
          <p:nvPr/>
        </p:nvSpPr>
        <p:spPr>
          <a:xfrm>
            <a:off x="882452" y="181434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2D3BF6-17AA-4F7D-81E6-335A3A1A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8" y="1369682"/>
            <a:ext cx="6435464" cy="330261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이동실적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이동실적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공장별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라인별</a:t>
            </a:r>
            <a:r>
              <a:rPr lang="ko-KR" altLang="en-US" sz="1000" dirty="0">
                <a:latin typeface="맑은 고딕" panose="020B0503020000020004" pitchFamily="50" charset="-127"/>
              </a:rPr>
              <a:t> 이동실적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5A63094-9361-4B24-AB24-B61C363E47AF}"/>
              </a:ext>
            </a:extLst>
          </p:cNvPr>
          <p:cNvSpPr/>
          <p:nvPr/>
        </p:nvSpPr>
        <p:spPr>
          <a:xfrm>
            <a:off x="1265352" y="181434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5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4DCB70-3E6D-4BC4-B0C7-0AEBE8A7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5" y="1331187"/>
            <a:ext cx="6439390" cy="50413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601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기타입출고실적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공장별로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시 ③에 상세정보가 표시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상세정보 표시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③이 초기화 되고 신규 실적을 입력할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실적을 삭제할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실적을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확정한다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확정된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취소한다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030BA-4148-4662-83A1-183CD4284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17"/>
          <a:stretch/>
        </p:blipFill>
        <p:spPr>
          <a:xfrm>
            <a:off x="240360" y="1854532"/>
            <a:ext cx="6482535" cy="2866690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68870" y="173258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368870" y="2310320"/>
            <a:ext cx="4056831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AD8090E-47CD-4248-9E43-8628C2E1EDFF}"/>
              </a:ext>
            </a:extLst>
          </p:cNvPr>
          <p:cNvSpPr/>
          <p:nvPr/>
        </p:nvSpPr>
        <p:spPr>
          <a:xfrm>
            <a:off x="5889104" y="373602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E30ADB-1163-4AF0-8E0A-CE283BD75EF8}"/>
              </a:ext>
            </a:extLst>
          </p:cNvPr>
          <p:cNvSpPr/>
          <p:nvPr/>
        </p:nvSpPr>
        <p:spPr>
          <a:xfrm>
            <a:off x="261038" y="4077071"/>
            <a:ext cx="6482535" cy="7399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B03205AD-7202-4649-85F1-E24D0D249427}"/>
              </a:ext>
            </a:extLst>
          </p:cNvPr>
          <p:cNvSpPr/>
          <p:nvPr/>
        </p:nvSpPr>
        <p:spPr>
          <a:xfrm>
            <a:off x="6183177" y="373602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51F498B-CF83-424A-B9BB-B431F8B4627D}"/>
              </a:ext>
            </a:extLst>
          </p:cNvPr>
          <p:cNvSpPr/>
          <p:nvPr/>
        </p:nvSpPr>
        <p:spPr>
          <a:xfrm>
            <a:off x="6445773" y="373602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9DEE3726-079B-4EC8-97E5-89B50583134F}"/>
              </a:ext>
            </a:extLst>
          </p:cNvPr>
          <p:cNvSpPr/>
          <p:nvPr/>
        </p:nvSpPr>
        <p:spPr>
          <a:xfrm>
            <a:off x="6079880" y="185453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7F100F7E-17B3-4233-A5C8-D481A0C2A78C}"/>
              </a:ext>
            </a:extLst>
          </p:cNvPr>
          <p:cNvSpPr/>
          <p:nvPr/>
        </p:nvSpPr>
        <p:spPr>
          <a:xfrm>
            <a:off x="6445773" y="185453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279671" y="220110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D7AA2333-B237-4870-9EE2-A07AEA244F08}"/>
              </a:ext>
            </a:extLst>
          </p:cNvPr>
          <p:cNvSpPr/>
          <p:nvPr/>
        </p:nvSpPr>
        <p:spPr>
          <a:xfrm>
            <a:off x="165217" y="401547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348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FF6CE0-1300-428C-9FF1-4A233555D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40" y="1376925"/>
            <a:ext cx="6483848" cy="5312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927A51-A4CB-4FE0-8463-989F0E573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22"/>
          <a:stretch/>
        </p:blipFill>
        <p:spPr>
          <a:xfrm>
            <a:off x="269352" y="1920260"/>
            <a:ext cx="6483848" cy="165722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601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기타입출고실적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공장별로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848544" y="184460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26CDCF-FD0B-4DE4-ABF2-CBAFAB0C5EBB}"/>
              </a:ext>
            </a:extLst>
          </p:cNvPr>
          <p:cNvSpPr/>
          <p:nvPr/>
        </p:nvSpPr>
        <p:spPr>
          <a:xfrm>
            <a:off x="1568624" y="2726066"/>
            <a:ext cx="396000" cy="85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4956EA-78ED-45A3-B17C-76CB29CB71BB}"/>
              </a:ext>
            </a:extLst>
          </p:cNvPr>
          <p:cNvSpPr/>
          <p:nvPr/>
        </p:nvSpPr>
        <p:spPr>
          <a:xfrm>
            <a:off x="1568624" y="2611890"/>
            <a:ext cx="396000" cy="85672"/>
          </a:xfrm>
          <a:prstGeom prst="rect">
            <a:avLst/>
          </a:prstGeom>
          <a:solidFill>
            <a:srgbClr val="D6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0C66D-7231-486A-9829-5717C9A2107D}"/>
              </a:ext>
            </a:extLst>
          </p:cNvPr>
          <p:cNvSpPr txBox="1"/>
          <p:nvPr/>
        </p:nvSpPr>
        <p:spPr>
          <a:xfrm>
            <a:off x="1475832" y="2581501"/>
            <a:ext cx="574196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GC-CHDM</a:t>
            </a:r>
            <a:r>
              <a:rPr lang="ko-KR" altLang="en-US" sz="4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C5818-F4E6-4B0C-867D-B90B3FC8256F}"/>
              </a:ext>
            </a:extLst>
          </p:cNvPr>
          <p:cNvSpPr txBox="1"/>
          <p:nvPr/>
        </p:nvSpPr>
        <p:spPr>
          <a:xfrm>
            <a:off x="1475832" y="2696620"/>
            <a:ext cx="574196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GC-CHDM</a:t>
            </a:r>
            <a:r>
              <a:rPr lang="ko-KR" altLang="en-US" sz="4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공장</a:t>
            </a:r>
          </a:p>
        </p:txBody>
      </p:sp>
    </p:spTree>
    <p:extLst>
      <p:ext uri="{BB962C8B-B14F-4D97-AF65-F5344CB8AC3E}">
        <p14:creationId xmlns:p14="http://schemas.microsoft.com/office/powerpoint/2010/main" val="98853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741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생산입고관리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유화</a:t>
            </a:r>
            <a:r>
              <a:rPr lang="en-US" altLang="ko-KR" sz="1000" b="1" dirty="0">
                <a:latin typeface="+mj-lt"/>
              </a:rPr>
              <a:t>, CHDM, SCP)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CHDM, SCP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생산입고를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생산입고를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시 ③에 상세정보가 표시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생산출고 상세현황을 볼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제품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보정사유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저장위치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K-CHDM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생산출고 집계기준에 따라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재집계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생산입고 정보를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정보를 확정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생산입고 정보를 취소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E29752-4B69-478E-A32D-76293402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3" y="1351984"/>
            <a:ext cx="6448467" cy="3373160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68871" y="178731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484751" y="2650373"/>
            <a:ext cx="2380018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395551" y="254115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B290E6-8D07-4A8C-812F-B3610B9C6089}"/>
              </a:ext>
            </a:extLst>
          </p:cNvPr>
          <p:cNvSpPr/>
          <p:nvPr/>
        </p:nvSpPr>
        <p:spPr>
          <a:xfrm>
            <a:off x="2864769" y="2553652"/>
            <a:ext cx="2016223" cy="1019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C613C8B2-23D5-4BDD-B742-4B800C8D995A}"/>
              </a:ext>
            </a:extLst>
          </p:cNvPr>
          <p:cNvSpPr/>
          <p:nvPr/>
        </p:nvSpPr>
        <p:spPr>
          <a:xfrm>
            <a:off x="2792761" y="244289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BDC600-0D1D-44D8-AA87-6534041C13DF}"/>
              </a:ext>
            </a:extLst>
          </p:cNvPr>
          <p:cNvSpPr/>
          <p:nvPr/>
        </p:nvSpPr>
        <p:spPr>
          <a:xfrm>
            <a:off x="307417" y="4113945"/>
            <a:ext cx="6445783" cy="6111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0F4EA7BD-91CB-47B0-8627-E089E38A6198}"/>
              </a:ext>
            </a:extLst>
          </p:cNvPr>
          <p:cNvSpPr/>
          <p:nvPr/>
        </p:nvSpPr>
        <p:spPr>
          <a:xfrm>
            <a:off x="232725" y="408406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98BED87F-1517-4E1F-9AD1-C44609C737C5}"/>
              </a:ext>
            </a:extLst>
          </p:cNvPr>
          <p:cNvSpPr/>
          <p:nvPr/>
        </p:nvSpPr>
        <p:spPr>
          <a:xfrm>
            <a:off x="5529064" y="200074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D802F828-F702-4C64-A20A-0511806AC6C7}"/>
              </a:ext>
            </a:extLst>
          </p:cNvPr>
          <p:cNvSpPr/>
          <p:nvPr/>
        </p:nvSpPr>
        <p:spPr>
          <a:xfrm>
            <a:off x="5889104" y="200074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43B39822-DCBC-467D-9B67-750AD73EFB5E}"/>
              </a:ext>
            </a:extLst>
          </p:cNvPr>
          <p:cNvSpPr/>
          <p:nvPr/>
        </p:nvSpPr>
        <p:spPr>
          <a:xfrm>
            <a:off x="6156166" y="200074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C51100E5-AB5E-49B1-8D35-D07F6612C653}"/>
              </a:ext>
            </a:extLst>
          </p:cNvPr>
          <p:cNvSpPr/>
          <p:nvPr/>
        </p:nvSpPr>
        <p:spPr>
          <a:xfrm>
            <a:off x="6454683" y="200074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04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613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/>
              <a:t>생산입고관리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유화</a:t>
            </a:r>
            <a:r>
              <a:rPr lang="en-US" altLang="ko-KR" sz="1000" b="1" dirty="0"/>
              <a:t>, CHDM, SCP)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CHDM, SCP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현황을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3B1B68-3231-47C8-8E4C-9DC59C708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0" y="1484784"/>
            <a:ext cx="6486120" cy="2736304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689288" y="192445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43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F9CE-3A99-4D79-A5C9-785DAF68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3" name="Rectangle 158">
            <a:extLst>
              <a:ext uri="{FF2B5EF4-FFF2-40B4-BE49-F238E27FC236}">
                <a16:creationId xmlns:a16="http://schemas.microsoft.com/office/drawing/2014/main" id="{12ED50CA-15D9-48BE-B31D-F67B6D34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620688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 dirty="0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759">
            <a:extLst>
              <a:ext uri="{FF2B5EF4-FFF2-40B4-BE49-F238E27FC236}">
                <a16:creationId xmlns:a16="http://schemas.microsoft.com/office/drawing/2014/main" id="{4A46F834-8F56-4CDC-B515-A93D29D9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48463"/>
              </p:ext>
            </p:extLst>
          </p:nvPr>
        </p:nvGraphicFramePr>
        <p:xfrm>
          <a:off x="390618" y="1093150"/>
          <a:ext cx="9126243" cy="5072154"/>
        </p:xfrm>
        <a:graphic>
          <a:graphicData uri="http://schemas.openxmlformats.org/drawingml/2006/table">
            <a:tbl>
              <a:tblPr/>
              <a:tblGrid>
                <a:gridCol w="133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검토자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2022.03.15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이창영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28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33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124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원부원료 사용실적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연속</a:t>
            </a:r>
            <a:r>
              <a:rPr lang="en-US" altLang="ko-KR" sz="1000" b="1" dirty="0">
                <a:latin typeface="+mj-lt"/>
              </a:rPr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 원부원료 사용실적을 집계 및 확인하고 확정한다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 원부원료 사용실적 처리를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사용실적 집계 기준을 이용하여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재집계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제품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보정사유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저장위치명을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③에 입력한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사용실적을 확정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원부원료 사용실적을 취소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FD5C05-5BF0-45A5-8C8F-162276A6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5" y="1459906"/>
            <a:ext cx="6551643" cy="3265238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85185" y="189873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4016896" y="2636912"/>
            <a:ext cx="2088232" cy="20882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3921075" y="254109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5304EA10-1AAA-4995-9457-35C888E052B8}"/>
              </a:ext>
            </a:extLst>
          </p:cNvPr>
          <p:cNvSpPr/>
          <p:nvPr/>
        </p:nvSpPr>
        <p:spPr>
          <a:xfrm>
            <a:off x="5601072" y="207513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C7DEE8B-8508-42FA-8BAD-01D77475E097}"/>
              </a:ext>
            </a:extLst>
          </p:cNvPr>
          <p:cNvSpPr/>
          <p:nvPr/>
        </p:nvSpPr>
        <p:spPr>
          <a:xfrm>
            <a:off x="5904333" y="207513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67A50D4-A6F9-4E78-9AF7-872F86CD6582}"/>
              </a:ext>
            </a:extLst>
          </p:cNvPr>
          <p:cNvSpPr/>
          <p:nvPr/>
        </p:nvSpPr>
        <p:spPr>
          <a:xfrm>
            <a:off x="6178622" y="207513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FC02C7B-B4ED-412A-9D69-4DC16E3C5201}"/>
              </a:ext>
            </a:extLst>
          </p:cNvPr>
          <p:cNvSpPr/>
          <p:nvPr/>
        </p:nvSpPr>
        <p:spPr>
          <a:xfrm>
            <a:off x="6501915" y="207513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257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124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원부원료 사용실적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연속</a:t>
            </a:r>
            <a:r>
              <a:rPr lang="en-US" altLang="ko-KR" sz="1000" b="1" dirty="0"/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제품별 원부원료 사용실적을 집계 및 확인하고 확정한다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사용실적을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AFC216-8161-476E-AE69-A51981C4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89916"/>
            <a:ext cx="6512840" cy="2687156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647760" y="189397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56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A66D25-4DA6-411B-A821-05D249FC8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8" y="1322100"/>
            <a:ext cx="6471425" cy="3259028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775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유틸리티 사용실적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사용실적을 집계 및 확인하고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 처리를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 집계 기준을 이용하여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재집계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제품 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보정사유을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③에 입력한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사용실적을 확정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유틸리티 사용실적을 취소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88504" y="173817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4808984" y="2508136"/>
            <a:ext cx="926961" cy="20729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4698012" y="241231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5304EA10-1AAA-4995-9457-35C888E052B8}"/>
              </a:ext>
            </a:extLst>
          </p:cNvPr>
          <p:cNvSpPr/>
          <p:nvPr/>
        </p:nvSpPr>
        <p:spPr>
          <a:xfrm>
            <a:off x="5097016" y="192981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C7DEE8B-8508-42FA-8BAD-01D77475E097}"/>
              </a:ext>
            </a:extLst>
          </p:cNvPr>
          <p:cNvSpPr/>
          <p:nvPr/>
        </p:nvSpPr>
        <p:spPr>
          <a:xfrm>
            <a:off x="5544304" y="192981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67A50D4-A6F9-4E78-9AF7-872F86CD6582}"/>
              </a:ext>
            </a:extLst>
          </p:cNvPr>
          <p:cNvSpPr/>
          <p:nvPr/>
        </p:nvSpPr>
        <p:spPr>
          <a:xfrm>
            <a:off x="5907772" y="192981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FC02C7B-B4ED-412A-9D69-4DC16E3C5201}"/>
              </a:ext>
            </a:extLst>
          </p:cNvPr>
          <p:cNvSpPr/>
          <p:nvPr/>
        </p:nvSpPr>
        <p:spPr>
          <a:xfrm>
            <a:off x="6363249" y="192981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82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728F17-5007-4717-9896-52A95582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0" y="1322100"/>
            <a:ext cx="6423652" cy="354706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775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유틸리티 사용실적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유틸리티 사용실적을 집계 및 확인하고</a:t>
            </a:r>
            <a:r>
              <a:rPr lang="en-US" altLang="ko-KR" sz="1000" dirty="0">
                <a:latin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</a:rPr>
              <a:t>확정한다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사용실적에 대한 일별 현황을 조회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064568" y="191683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92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469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Waste </a:t>
            </a:r>
            <a:r>
              <a:rPr lang="ko-KR" altLang="en-US" sz="1000" b="1" dirty="0">
                <a:latin typeface="+mj-lt"/>
              </a:rPr>
              <a:t>발생실적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유화</a:t>
            </a:r>
            <a:r>
              <a:rPr lang="en-US" altLang="ko-KR" sz="1000" b="1" dirty="0">
                <a:latin typeface="+mj-lt"/>
              </a:rPr>
              <a:t>, CHDM)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CHDM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공장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발생실적을 관리한다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 처리를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자재별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라인별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②에 입력한 데이터를 저장한다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발생실적을 확정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발생실적을 취소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FB7ECB-1E06-4D14-919E-6E4C9530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26125"/>
            <a:ext cx="6429832" cy="2579038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80115" y="197206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46DE7C-C3BD-43DE-BA00-B0FCEDFC4126}"/>
              </a:ext>
            </a:extLst>
          </p:cNvPr>
          <p:cNvSpPr/>
          <p:nvPr/>
        </p:nvSpPr>
        <p:spPr>
          <a:xfrm>
            <a:off x="3302121" y="2780928"/>
            <a:ext cx="1074815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B785EDD2-DB45-44FA-B621-A37502F8EF7F}"/>
              </a:ext>
            </a:extLst>
          </p:cNvPr>
          <p:cNvSpPr/>
          <p:nvPr/>
        </p:nvSpPr>
        <p:spPr>
          <a:xfrm>
            <a:off x="3206300" y="268510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5304EA10-1AAA-4995-9457-35C888E052B8}"/>
              </a:ext>
            </a:extLst>
          </p:cNvPr>
          <p:cNvSpPr/>
          <p:nvPr/>
        </p:nvSpPr>
        <p:spPr>
          <a:xfrm>
            <a:off x="5854397" y="220564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C7DEE8B-8508-42FA-8BAD-01D77475E097}"/>
              </a:ext>
            </a:extLst>
          </p:cNvPr>
          <p:cNvSpPr/>
          <p:nvPr/>
        </p:nvSpPr>
        <p:spPr>
          <a:xfrm>
            <a:off x="6157658" y="220564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67A50D4-A6F9-4E78-9AF7-872F86CD6582}"/>
              </a:ext>
            </a:extLst>
          </p:cNvPr>
          <p:cNvSpPr/>
          <p:nvPr/>
        </p:nvSpPr>
        <p:spPr>
          <a:xfrm>
            <a:off x="6431947" y="220564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82C62-62CA-4487-9435-21B2C0289232}"/>
              </a:ext>
            </a:extLst>
          </p:cNvPr>
          <p:cNvSpPr/>
          <p:nvPr/>
        </p:nvSpPr>
        <p:spPr>
          <a:xfrm>
            <a:off x="4953001" y="2796473"/>
            <a:ext cx="648072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B07B5970-4F23-474F-9FCA-0764890DBE28}"/>
              </a:ext>
            </a:extLst>
          </p:cNvPr>
          <p:cNvSpPr/>
          <p:nvPr/>
        </p:nvSpPr>
        <p:spPr>
          <a:xfrm>
            <a:off x="4857179" y="270065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36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469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en-US" altLang="ko-KR" sz="1000" b="1" dirty="0"/>
              <a:t>Waste </a:t>
            </a:r>
            <a:r>
              <a:rPr lang="ko-KR" altLang="en-US" sz="1000" b="1" dirty="0"/>
              <a:t>발생실적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유화</a:t>
            </a:r>
            <a:r>
              <a:rPr lang="en-US" altLang="ko-KR" sz="1000" b="1" dirty="0"/>
              <a:t>, CHDM)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유화</a:t>
            </a:r>
            <a:r>
              <a:rPr lang="en-US" altLang="ko-KR" sz="1000" dirty="0">
                <a:latin typeface="맑은 고딕" panose="020B0503020000020004" pitchFamily="50" charset="-127"/>
              </a:rPr>
              <a:t>, CHDM </a:t>
            </a:r>
            <a:r>
              <a:rPr lang="ko-KR" altLang="en-US" sz="1000" dirty="0">
                <a:latin typeface="맑은 고딕" panose="020B0503020000020004" pitchFamily="50" charset="-127"/>
              </a:rPr>
              <a:t>공장 </a:t>
            </a:r>
            <a:r>
              <a:rPr lang="en-US" altLang="ko-KR" sz="1000" dirty="0">
                <a:latin typeface="맑은 고딕" panose="020B0503020000020004" pitchFamily="50" charset="-127"/>
              </a:rPr>
              <a:t>Waste </a:t>
            </a:r>
            <a:r>
              <a:rPr lang="ko-KR" altLang="en-US" sz="1000" dirty="0">
                <a:latin typeface="맑은 고딕" panose="020B0503020000020004" pitchFamily="50" charset="-127"/>
              </a:rPr>
              <a:t>발생실적을 관리한다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발생실적에 대한 일별 현황을 조회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A1D9F3-DD86-4637-99B7-D01E283A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430113"/>
            <a:ext cx="6512840" cy="2718967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666076" y="202239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8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48544" y="3212492"/>
            <a:ext cx="3852156" cy="535021"/>
          </a:xfrm>
          <a:prstGeom prst="rect">
            <a:avLst/>
          </a:prstGeom>
          <a:solidFill>
            <a:srgbClr val="F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79004" y="2840879"/>
            <a:ext cx="340468" cy="1206228"/>
            <a:chOff x="4922195" y="1789890"/>
            <a:chExt cx="340468" cy="269861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922195" y="3154034"/>
              <a:ext cx="330741" cy="0"/>
            </a:xfrm>
            <a:prstGeom prst="line">
              <a:avLst/>
            </a:prstGeom>
            <a:ln w="38100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262663" y="1789890"/>
              <a:ext cx="0" cy="2698613"/>
            </a:xfrm>
            <a:prstGeom prst="line">
              <a:avLst/>
            </a:prstGeom>
            <a:ln w="28575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169024" y="1869986"/>
            <a:ext cx="3394006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일마감관리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재공재고관리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이동실적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기타입출고실적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생산입고관리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CHDM, SCP)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생산입고관리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사용실적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사용실적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사용실적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CHDM, SCP)</a:t>
            </a: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월마감관리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유틸리티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Waste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출고실적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생산입고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568" y="980728"/>
            <a:ext cx="2268570" cy="556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생산계획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생산준비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공정운영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생산입고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생산실적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6. Report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7. KPI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8. Dashboard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기준정보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10.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시스템관리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236D0AF-751A-45C9-8888-1445E79E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01" y="0"/>
            <a:ext cx="2299499" cy="159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제품입고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일마감관리</a:t>
            </a:r>
            <a:r>
              <a:rPr lang="en-US" altLang="ko-KR" sz="1400" b="1" dirty="0"/>
              <a:t>)]</a:t>
            </a:r>
            <a:endParaRPr lang="ko-KR" altLang="en-US" sz="1400" b="1" dirty="0"/>
          </a:p>
        </p:txBody>
      </p:sp>
      <p:graphicFrame>
        <p:nvGraphicFramePr>
          <p:cNvPr id="68" name="Group 109">
            <a:extLst>
              <a:ext uri="{FF2B5EF4-FFF2-40B4-BE49-F238E27FC236}">
                <a16:creationId xmlns:a16="http://schemas.microsoft.com/office/drawing/2014/main" id="{9626FF7F-5CD6-4F86-A317-10C870C30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5806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69" name="Rectangle 8">
            <a:extLst>
              <a:ext uri="{FF2B5EF4-FFF2-40B4-BE49-F238E27FC236}">
                <a16:creationId xmlns:a16="http://schemas.microsoft.com/office/drawing/2014/main" id="{9A42162E-EAC4-40DE-9272-8EB0E571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2" y="1545350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MES.2.1.1.01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원부원료 투입</a:t>
            </a: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B1D79CAA-1B54-458C-A5B8-82EF0F06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2" y="2287792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MES.2.1.1.02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재투입</a:t>
            </a:r>
            <a:endParaRPr lang="ko-KR" altLang="en-US" sz="900" kern="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C50B103B-6154-4341-9235-EE6E55A9A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4" y="3258345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MES.3.1.1.01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제품관리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BDB2BB1C-24D3-4392-8A05-173FB33D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780" y="2526452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MES.3.1.2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출하관리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62C667D-27A4-4AC7-9861-E15AF56887BE}"/>
              </a:ext>
            </a:extLst>
          </p:cNvPr>
          <p:cNvGrpSpPr/>
          <p:nvPr/>
        </p:nvGrpSpPr>
        <p:grpSpPr>
          <a:xfrm>
            <a:off x="1892660" y="1701846"/>
            <a:ext cx="936699" cy="755046"/>
            <a:chOff x="1892660" y="1701846"/>
            <a:chExt cx="936699" cy="755046"/>
          </a:xfrm>
        </p:grpSpPr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DD3BA96D-B1EB-44FE-BAC0-EDE87881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359" y="1884492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MES3.2.1.01.001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원부원료 사용실적 집계</a:t>
              </a:r>
            </a:p>
          </p:txBody>
        </p:sp>
        <p:sp>
          <p:nvSpPr>
            <p:cNvPr id="80" name="Rectangle 10">
              <a:extLst>
                <a:ext uri="{FF2B5EF4-FFF2-40B4-BE49-F238E27FC236}">
                  <a16:creationId xmlns:a16="http://schemas.microsoft.com/office/drawing/2014/main" id="{F3E8BED9-7465-4BD6-B8EF-53A8AEE9F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660" y="1701846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C2879B-E391-40D5-96EC-3E3E3B912C2B}"/>
              </a:ext>
            </a:extLst>
          </p:cNvPr>
          <p:cNvSpPr/>
          <p:nvPr/>
        </p:nvSpPr>
        <p:spPr>
          <a:xfrm>
            <a:off x="1892660" y="1701846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C4F79C3-F671-4E16-BA5F-71C7BE0E67C1}"/>
              </a:ext>
            </a:extLst>
          </p:cNvPr>
          <p:cNvSpPr/>
          <p:nvPr/>
        </p:nvSpPr>
        <p:spPr>
          <a:xfrm>
            <a:off x="1958241" y="3208539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9B5AD01-47C1-420B-A617-ED688352AFFF}"/>
              </a:ext>
            </a:extLst>
          </p:cNvPr>
          <p:cNvSpPr/>
          <p:nvPr/>
        </p:nvSpPr>
        <p:spPr>
          <a:xfrm>
            <a:off x="1892660" y="4302427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C37206A-D07C-4F41-B96A-BD505035385E}"/>
              </a:ext>
            </a:extLst>
          </p:cNvPr>
          <p:cNvGrpSpPr/>
          <p:nvPr/>
        </p:nvGrpSpPr>
        <p:grpSpPr>
          <a:xfrm>
            <a:off x="8561780" y="5375254"/>
            <a:ext cx="936000" cy="754046"/>
            <a:chOff x="8561780" y="5375254"/>
            <a:chExt cx="936000" cy="754046"/>
          </a:xfrm>
        </p:grpSpPr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B724E8E5-43E7-4D7B-9A9F-CB5322C67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1780" y="5556900"/>
              <a:ext cx="936000" cy="57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유량계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적산계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계측 데이터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" name="Rectangle 10">
              <a:extLst>
                <a:ext uri="{FF2B5EF4-FFF2-40B4-BE49-F238E27FC236}">
                  <a16:creationId xmlns:a16="http://schemas.microsoft.com/office/drawing/2014/main" id="{78A3489F-BBC4-4B91-91A9-017498941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1780" y="5375254"/>
              <a:ext cx="936000" cy="1799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RTIS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425E658-12DA-470A-B789-095B2883936E}"/>
              </a:ext>
            </a:extLst>
          </p:cNvPr>
          <p:cNvGrpSpPr/>
          <p:nvPr/>
        </p:nvGrpSpPr>
        <p:grpSpPr>
          <a:xfrm>
            <a:off x="1928069" y="5473213"/>
            <a:ext cx="936699" cy="755046"/>
            <a:chOff x="1892660" y="5463604"/>
            <a:chExt cx="936699" cy="755046"/>
          </a:xfrm>
        </p:grpSpPr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A0FC7D3A-7FD6-4E8F-9095-AF1EFEF03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359" y="5646250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MES.3.2.1.01.006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유틸리티 사용실적 집계</a:t>
              </a:r>
            </a:p>
          </p:txBody>
        </p:sp>
        <p:sp>
          <p:nvSpPr>
            <p:cNvPr id="89" name="Rectangle 10">
              <a:extLst>
                <a:ext uri="{FF2B5EF4-FFF2-40B4-BE49-F238E27FC236}">
                  <a16:creationId xmlns:a16="http://schemas.microsoft.com/office/drawing/2014/main" id="{15AE4F4E-D9C3-48BB-A800-D40B302ED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660" y="5463604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67AFB45-C21B-4124-8AD7-E2E7A77D7D8A}"/>
              </a:ext>
            </a:extLst>
          </p:cNvPr>
          <p:cNvSpPr/>
          <p:nvPr/>
        </p:nvSpPr>
        <p:spPr>
          <a:xfrm>
            <a:off x="1922025" y="5463604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5A6E76F9-7F6E-4F9A-A85F-587E51BDC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280" y="3515010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MES.1.2.2.02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원부원료 입고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F2627F-88FA-430E-968E-4020F729FE4B}"/>
              </a:ext>
            </a:extLst>
          </p:cNvPr>
          <p:cNvSpPr txBox="1"/>
          <p:nvPr/>
        </p:nvSpPr>
        <p:spPr>
          <a:xfrm>
            <a:off x="317129" y="2787523"/>
            <a:ext cx="1852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Re-Melting, Value-up, PN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49398FF-36DD-45CE-BFDD-2DF64B6C4ADF}"/>
              </a:ext>
            </a:extLst>
          </p:cNvPr>
          <p:cNvGrpSpPr/>
          <p:nvPr/>
        </p:nvGrpSpPr>
        <p:grpSpPr>
          <a:xfrm>
            <a:off x="6916896" y="3305427"/>
            <a:ext cx="936000" cy="754046"/>
            <a:chOff x="6916896" y="3305427"/>
            <a:chExt cx="936000" cy="754046"/>
          </a:xfrm>
        </p:grpSpPr>
        <p:sp>
          <p:nvSpPr>
            <p:cNvPr id="94" name="Rectangle 8">
              <a:extLst>
                <a:ext uri="{FF2B5EF4-FFF2-40B4-BE49-F238E27FC236}">
                  <a16:creationId xmlns:a16="http://schemas.microsoft.com/office/drawing/2014/main" id="{BAD5C2CC-93CF-45FD-8C36-05CA731E6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896" y="3487073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Reconciliation</a:t>
              </a:r>
              <a:endPara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5" name="Rectangle 10">
              <a:extLst>
                <a:ext uri="{FF2B5EF4-FFF2-40B4-BE49-F238E27FC236}">
                  <a16:creationId xmlns:a16="http://schemas.microsoft.com/office/drawing/2014/main" id="{4E6FBF9B-3E9A-44DD-B787-FA574FCF6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896" y="3305427"/>
              <a:ext cx="936000" cy="1799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DR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93AF4C4-47D1-4EBD-8B2D-7EA9CD98AFBF}"/>
              </a:ext>
            </a:extLst>
          </p:cNvPr>
          <p:cNvGrpSpPr/>
          <p:nvPr/>
        </p:nvGrpSpPr>
        <p:grpSpPr>
          <a:xfrm>
            <a:off x="416496" y="5470178"/>
            <a:ext cx="936000" cy="754046"/>
            <a:chOff x="416496" y="5470178"/>
            <a:chExt cx="936000" cy="754046"/>
          </a:xfrm>
        </p:grpSpPr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id="{7319681A-B6AB-4140-B756-C2183FD6F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6" y="5651824"/>
              <a:ext cx="936000" cy="57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유량계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적산계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계측 데이터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8" name="Rectangle 10">
              <a:extLst>
                <a:ext uri="{FF2B5EF4-FFF2-40B4-BE49-F238E27FC236}">
                  <a16:creationId xmlns:a16="http://schemas.microsoft.com/office/drawing/2014/main" id="{4160FDE1-1EFD-41DF-ACAD-5E438B22F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6" y="5470178"/>
              <a:ext cx="936000" cy="17996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RTIS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99" name="직선 화살표 연결선 65">
            <a:extLst>
              <a:ext uri="{FF2B5EF4-FFF2-40B4-BE49-F238E27FC236}">
                <a16:creationId xmlns:a16="http://schemas.microsoft.com/office/drawing/2014/main" id="{89EAC6A6-21D1-4846-A9BF-4A048B2D14D2}"/>
              </a:ext>
            </a:extLst>
          </p:cNvPr>
          <p:cNvCxnSpPr>
            <a:cxnSpLocks/>
            <a:stCxn id="69" idx="3"/>
            <a:endCxn id="81" idx="1"/>
          </p:cNvCxnSpPr>
          <p:nvPr/>
        </p:nvCxnSpPr>
        <p:spPr>
          <a:xfrm>
            <a:off x="1280104" y="1805588"/>
            <a:ext cx="612556" cy="273781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65">
            <a:extLst>
              <a:ext uri="{FF2B5EF4-FFF2-40B4-BE49-F238E27FC236}">
                <a16:creationId xmlns:a16="http://schemas.microsoft.com/office/drawing/2014/main" id="{57E1E88E-E5D4-474F-9EED-F466BF6D8A91}"/>
              </a:ext>
            </a:extLst>
          </p:cNvPr>
          <p:cNvCxnSpPr>
            <a:cxnSpLocks/>
            <a:stCxn id="70" idx="3"/>
            <a:endCxn id="79" idx="1"/>
          </p:cNvCxnSpPr>
          <p:nvPr/>
        </p:nvCxnSpPr>
        <p:spPr>
          <a:xfrm flipV="1">
            <a:off x="1280104" y="2170692"/>
            <a:ext cx="613255" cy="377338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65">
            <a:extLst>
              <a:ext uri="{FF2B5EF4-FFF2-40B4-BE49-F238E27FC236}">
                <a16:creationId xmlns:a16="http://schemas.microsoft.com/office/drawing/2014/main" id="{C8945395-93EC-4F13-B1A9-9947AB225D58}"/>
              </a:ext>
            </a:extLst>
          </p:cNvPr>
          <p:cNvCxnSpPr>
            <a:cxnSpLocks/>
            <a:stCxn id="76" idx="3"/>
            <a:endCxn id="150" idx="1"/>
          </p:cNvCxnSpPr>
          <p:nvPr/>
        </p:nvCxnSpPr>
        <p:spPr>
          <a:xfrm flipV="1">
            <a:off x="1299636" y="3518297"/>
            <a:ext cx="608597" cy="286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6A0D88A-89A2-4299-956D-A307F325986D}"/>
              </a:ext>
            </a:extLst>
          </p:cNvPr>
          <p:cNvGrpSpPr/>
          <p:nvPr/>
        </p:nvGrpSpPr>
        <p:grpSpPr>
          <a:xfrm>
            <a:off x="1894866" y="4201722"/>
            <a:ext cx="936699" cy="765101"/>
            <a:chOff x="1892145" y="3239963"/>
            <a:chExt cx="936699" cy="765101"/>
          </a:xfrm>
        </p:grpSpPr>
        <p:sp>
          <p:nvSpPr>
            <p:cNvPr id="103" name="Rectangle 8">
              <a:extLst>
                <a:ext uri="{FF2B5EF4-FFF2-40B4-BE49-F238E27FC236}">
                  <a16:creationId xmlns:a16="http://schemas.microsoft.com/office/drawing/2014/main" id="{16212D99-7F6B-49E9-A097-8B9104FAD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844" y="3394047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MES.3.2.1.01.004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재공재고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집계</a:t>
              </a:r>
            </a:p>
          </p:txBody>
        </p:sp>
        <p:sp>
          <p:nvSpPr>
            <p:cNvPr id="104" name="Rectangle 10">
              <a:extLst>
                <a:ext uri="{FF2B5EF4-FFF2-40B4-BE49-F238E27FC236}">
                  <a16:creationId xmlns:a16="http://schemas.microsoft.com/office/drawing/2014/main" id="{8BAFA24F-5B61-4233-B671-0A499E334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145" y="3239963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67AFC21-F963-4D0E-84BB-AE92CC708707}"/>
                </a:ext>
              </a:extLst>
            </p:cNvPr>
            <p:cNvSpPr/>
            <p:nvPr/>
          </p:nvSpPr>
          <p:spPr>
            <a:xfrm>
              <a:off x="1899194" y="3250018"/>
              <a:ext cx="880420" cy="755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Rectangle 8">
            <a:extLst>
              <a:ext uri="{FF2B5EF4-FFF2-40B4-BE49-F238E27FC236}">
                <a16:creationId xmlns:a16="http://schemas.microsoft.com/office/drawing/2014/main" id="{13B4181A-B686-47FE-838A-BCFD8C69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924" y="1738761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MES.3.1.1.01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제품입고</a:t>
            </a:r>
          </a:p>
        </p:txBody>
      </p:sp>
      <p:cxnSp>
        <p:nvCxnSpPr>
          <p:cNvPr id="107" name="직선 화살표 연결선 65">
            <a:extLst>
              <a:ext uri="{FF2B5EF4-FFF2-40B4-BE49-F238E27FC236}">
                <a16:creationId xmlns:a16="http://schemas.microsoft.com/office/drawing/2014/main" id="{6E9631D6-8E22-4B53-948E-D9EC0E565A5D}"/>
              </a:ext>
            </a:extLst>
          </p:cNvPr>
          <p:cNvCxnSpPr>
            <a:cxnSpLocks/>
            <a:stCxn id="106" idx="1"/>
            <a:endCxn id="94" idx="3"/>
          </p:cNvCxnSpPr>
          <p:nvPr/>
        </p:nvCxnSpPr>
        <p:spPr>
          <a:xfrm rot="10800000" flipV="1">
            <a:off x="7852896" y="1998999"/>
            <a:ext cx="722028" cy="1774274"/>
          </a:xfrm>
          <a:prstGeom prst="curvedConnector3">
            <a:avLst>
              <a:gd name="adj1" fmla="val 61631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65">
            <a:extLst>
              <a:ext uri="{FF2B5EF4-FFF2-40B4-BE49-F238E27FC236}">
                <a16:creationId xmlns:a16="http://schemas.microsoft.com/office/drawing/2014/main" id="{9A8296ED-2B60-442D-AEB6-82EA0AF6E815}"/>
              </a:ext>
            </a:extLst>
          </p:cNvPr>
          <p:cNvCxnSpPr>
            <a:cxnSpLocks/>
            <a:stCxn id="77" idx="1"/>
            <a:endCxn id="94" idx="3"/>
          </p:cNvCxnSpPr>
          <p:nvPr/>
        </p:nvCxnSpPr>
        <p:spPr>
          <a:xfrm rot="10800000" flipV="1">
            <a:off x="7852896" y="2786689"/>
            <a:ext cx="708884" cy="986583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65">
            <a:extLst>
              <a:ext uri="{FF2B5EF4-FFF2-40B4-BE49-F238E27FC236}">
                <a16:creationId xmlns:a16="http://schemas.microsoft.com/office/drawing/2014/main" id="{A38953F1-70D3-4C00-A69F-7F7D92B2F5DB}"/>
              </a:ext>
            </a:extLst>
          </p:cNvPr>
          <p:cNvCxnSpPr>
            <a:cxnSpLocks/>
            <a:stCxn id="91" idx="1"/>
            <a:endCxn id="94" idx="3"/>
          </p:cNvCxnSpPr>
          <p:nvPr/>
        </p:nvCxnSpPr>
        <p:spPr>
          <a:xfrm rot="10800000">
            <a:off x="7852896" y="3773274"/>
            <a:ext cx="727384" cy="1975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65">
            <a:extLst>
              <a:ext uri="{FF2B5EF4-FFF2-40B4-BE49-F238E27FC236}">
                <a16:creationId xmlns:a16="http://schemas.microsoft.com/office/drawing/2014/main" id="{6414C440-D032-4DF5-BB81-0E53DACEE164}"/>
              </a:ext>
            </a:extLst>
          </p:cNvPr>
          <p:cNvCxnSpPr>
            <a:cxnSpLocks/>
            <a:stCxn id="85" idx="1"/>
            <a:endCxn id="94" idx="3"/>
          </p:cNvCxnSpPr>
          <p:nvPr/>
        </p:nvCxnSpPr>
        <p:spPr>
          <a:xfrm rot="10800000">
            <a:off x="7852896" y="3773274"/>
            <a:ext cx="708884" cy="2069827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25386C5-AE02-4C39-8E83-1452F7D3C16A}"/>
              </a:ext>
            </a:extLst>
          </p:cNvPr>
          <p:cNvSpPr txBox="1"/>
          <p:nvPr/>
        </p:nvSpPr>
        <p:spPr>
          <a:xfrm>
            <a:off x="8538668" y="3065098"/>
            <a:ext cx="1126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Tanklorry</a:t>
            </a: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A891E8-8774-49B9-B140-0555238FFE12}"/>
              </a:ext>
            </a:extLst>
          </p:cNvPr>
          <p:cNvSpPr txBox="1"/>
          <p:nvPr/>
        </p:nvSpPr>
        <p:spPr>
          <a:xfrm>
            <a:off x="8529280" y="2226060"/>
            <a:ext cx="1126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Bag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포장</a:t>
            </a:r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A28BC896-981B-4149-97D1-80B90191B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780" y="4365104"/>
            <a:ext cx="884342" cy="520476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MES.2.1.1.02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재투입</a:t>
            </a:r>
            <a:endParaRPr lang="ko-KR" altLang="en-US" sz="900" kern="0" dirty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C97C72-D73F-4201-A370-2C725BE97033}"/>
              </a:ext>
            </a:extLst>
          </p:cNvPr>
          <p:cNvSpPr txBox="1"/>
          <p:nvPr/>
        </p:nvSpPr>
        <p:spPr>
          <a:xfrm>
            <a:off x="8513914" y="4026260"/>
            <a:ext cx="1320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 입고실적</a:t>
            </a:r>
          </a:p>
        </p:txBody>
      </p:sp>
      <p:cxnSp>
        <p:nvCxnSpPr>
          <p:cNvPr id="115" name="직선 화살표 연결선 65">
            <a:extLst>
              <a:ext uri="{FF2B5EF4-FFF2-40B4-BE49-F238E27FC236}">
                <a16:creationId xmlns:a16="http://schemas.microsoft.com/office/drawing/2014/main" id="{0DC26E13-9B83-441C-A591-3AC2DBBCD164}"/>
              </a:ext>
            </a:extLst>
          </p:cNvPr>
          <p:cNvCxnSpPr>
            <a:cxnSpLocks/>
            <a:stCxn id="113" idx="1"/>
            <a:endCxn id="94" idx="3"/>
          </p:cNvCxnSpPr>
          <p:nvPr/>
        </p:nvCxnSpPr>
        <p:spPr>
          <a:xfrm rot="10800000">
            <a:off x="7852896" y="3773274"/>
            <a:ext cx="708884" cy="852069"/>
          </a:xfrm>
          <a:prstGeom prst="curvedConnector3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44AF618-0C99-442F-9FEB-89CBD6FE003A}"/>
              </a:ext>
            </a:extLst>
          </p:cNvPr>
          <p:cNvGrpSpPr/>
          <p:nvPr/>
        </p:nvGrpSpPr>
        <p:grpSpPr>
          <a:xfrm>
            <a:off x="3437257" y="2672916"/>
            <a:ext cx="939356" cy="728536"/>
            <a:chOff x="3437257" y="2672916"/>
            <a:chExt cx="939356" cy="728536"/>
          </a:xfrm>
        </p:grpSpPr>
        <p:sp>
          <p:nvSpPr>
            <p:cNvPr id="117" name="Rectangle 8">
              <a:extLst>
                <a:ext uri="{FF2B5EF4-FFF2-40B4-BE49-F238E27FC236}">
                  <a16:creationId xmlns:a16="http://schemas.microsoft.com/office/drawing/2014/main" id="{BC2AE4C7-2D58-4072-A97F-9E315778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257" y="2829052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MES.3.2.1.01.005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일마감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RawData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집계</a:t>
              </a: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147A119E-5853-4C10-B104-7A67C4440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613" y="2672916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3FDE1F6-4517-4485-AEDC-D5EB62745125}"/>
              </a:ext>
            </a:extLst>
          </p:cNvPr>
          <p:cNvGrpSpPr/>
          <p:nvPr/>
        </p:nvGrpSpPr>
        <p:grpSpPr>
          <a:xfrm>
            <a:off x="5656756" y="2638950"/>
            <a:ext cx="936000" cy="754046"/>
            <a:chOff x="5656756" y="2638950"/>
            <a:chExt cx="936000" cy="754046"/>
          </a:xfrm>
        </p:grpSpPr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7A6FABFE-F2EC-4E47-9742-1B9866D5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756" y="2820596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MES.3.2.1.01.007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DR Data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수신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1" name="Rectangle 10">
              <a:extLst>
                <a:ext uri="{FF2B5EF4-FFF2-40B4-BE49-F238E27FC236}">
                  <a16:creationId xmlns:a16="http://schemas.microsoft.com/office/drawing/2014/main" id="{7F9A1339-4DE1-4EB9-AD60-F1A38C8A5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756" y="2638950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122" name="직선 화살표 연결선 65">
            <a:extLst>
              <a:ext uri="{FF2B5EF4-FFF2-40B4-BE49-F238E27FC236}">
                <a16:creationId xmlns:a16="http://schemas.microsoft.com/office/drawing/2014/main" id="{A9595E38-D711-4B3E-AD64-C411E90EF3D0}"/>
              </a:ext>
            </a:extLst>
          </p:cNvPr>
          <p:cNvCxnSpPr>
            <a:cxnSpLocks/>
            <a:stCxn id="95" idx="0"/>
            <a:endCxn id="120" idx="3"/>
          </p:cNvCxnSpPr>
          <p:nvPr/>
        </p:nvCxnSpPr>
        <p:spPr>
          <a:xfrm rot="16200000" flipV="1">
            <a:off x="6889511" y="2810042"/>
            <a:ext cx="198631" cy="792140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65">
            <a:extLst>
              <a:ext uri="{FF2B5EF4-FFF2-40B4-BE49-F238E27FC236}">
                <a16:creationId xmlns:a16="http://schemas.microsoft.com/office/drawing/2014/main" id="{66093805-9736-4CD1-8B59-33EFDDF3ADAB}"/>
              </a:ext>
            </a:extLst>
          </p:cNvPr>
          <p:cNvCxnSpPr>
            <a:cxnSpLocks/>
            <a:stCxn id="150" idx="3"/>
            <a:endCxn id="117" idx="1"/>
          </p:cNvCxnSpPr>
          <p:nvPr/>
        </p:nvCxnSpPr>
        <p:spPr>
          <a:xfrm flipV="1">
            <a:off x="2844233" y="3115252"/>
            <a:ext cx="593024" cy="403045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65">
            <a:extLst>
              <a:ext uri="{FF2B5EF4-FFF2-40B4-BE49-F238E27FC236}">
                <a16:creationId xmlns:a16="http://schemas.microsoft.com/office/drawing/2014/main" id="{2935DDE2-8F9F-46FA-A0EF-9DFF6C8324CA}"/>
              </a:ext>
            </a:extLst>
          </p:cNvPr>
          <p:cNvCxnSpPr>
            <a:cxnSpLocks/>
            <a:stCxn id="79" idx="3"/>
            <a:endCxn id="117" idx="1"/>
          </p:cNvCxnSpPr>
          <p:nvPr/>
        </p:nvCxnSpPr>
        <p:spPr>
          <a:xfrm>
            <a:off x="2829359" y="2170692"/>
            <a:ext cx="607898" cy="944560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8634E60-9673-4E41-A833-88A2D9927345}"/>
              </a:ext>
            </a:extLst>
          </p:cNvPr>
          <p:cNvGrpSpPr/>
          <p:nvPr/>
        </p:nvGrpSpPr>
        <p:grpSpPr>
          <a:xfrm>
            <a:off x="4628964" y="3471507"/>
            <a:ext cx="936000" cy="754046"/>
            <a:chOff x="4628964" y="3471507"/>
            <a:chExt cx="936000" cy="754046"/>
          </a:xfrm>
        </p:grpSpPr>
        <p:sp>
          <p:nvSpPr>
            <p:cNvPr id="126" name="Rectangle 8">
              <a:extLst>
                <a:ext uri="{FF2B5EF4-FFF2-40B4-BE49-F238E27FC236}">
                  <a16:creationId xmlns:a16="http://schemas.microsoft.com/office/drawing/2014/main" id="{0F7AED64-06BF-4E13-9683-E768EA02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964" y="3653153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MES.3.2.1.01.007 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Data 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비교검증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(Raw, DR)</a:t>
              </a:r>
              <a:endPara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7" name="Rectangle 10">
              <a:extLst>
                <a:ext uri="{FF2B5EF4-FFF2-40B4-BE49-F238E27FC236}">
                  <a16:creationId xmlns:a16="http://schemas.microsoft.com/office/drawing/2014/main" id="{28203EC6-3637-4157-9C36-8FE8554C8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964" y="3471507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128" name="직선 화살표 연결선 65">
            <a:extLst>
              <a:ext uri="{FF2B5EF4-FFF2-40B4-BE49-F238E27FC236}">
                <a16:creationId xmlns:a16="http://schemas.microsoft.com/office/drawing/2014/main" id="{38508DF4-8904-420F-A768-B82393833835}"/>
              </a:ext>
            </a:extLst>
          </p:cNvPr>
          <p:cNvCxnSpPr>
            <a:cxnSpLocks/>
            <a:stCxn id="117" idx="2"/>
            <a:endCxn id="126" idx="1"/>
          </p:cNvCxnSpPr>
          <p:nvPr/>
        </p:nvCxnSpPr>
        <p:spPr>
          <a:xfrm rot="16200000" flipH="1">
            <a:off x="3998160" y="3308548"/>
            <a:ext cx="537901" cy="723707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65">
            <a:extLst>
              <a:ext uri="{FF2B5EF4-FFF2-40B4-BE49-F238E27FC236}">
                <a16:creationId xmlns:a16="http://schemas.microsoft.com/office/drawing/2014/main" id="{CE54A70C-AB41-42F1-A10C-DA5272DDA3B3}"/>
              </a:ext>
            </a:extLst>
          </p:cNvPr>
          <p:cNvCxnSpPr>
            <a:cxnSpLocks/>
            <a:stCxn id="120" idx="2"/>
            <a:endCxn id="126" idx="3"/>
          </p:cNvCxnSpPr>
          <p:nvPr/>
        </p:nvCxnSpPr>
        <p:spPr>
          <a:xfrm rot="5400000">
            <a:off x="5571682" y="3386278"/>
            <a:ext cx="546357" cy="559792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7EEB4EB3-09F6-4C2E-835F-4F09F6B6AB09}"/>
              </a:ext>
            </a:extLst>
          </p:cNvPr>
          <p:cNvGrpSpPr/>
          <p:nvPr/>
        </p:nvGrpSpPr>
        <p:grpSpPr>
          <a:xfrm>
            <a:off x="4629912" y="4473472"/>
            <a:ext cx="936000" cy="754046"/>
            <a:chOff x="4629912" y="4473472"/>
            <a:chExt cx="936000" cy="754046"/>
          </a:xfrm>
        </p:grpSpPr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952AAE5B-E095-4AD3-9B7E-9317509E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912" y="4655118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MES.3.2.1.01.009 </a:t>
              </a: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일마감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확정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2" name="Rectangle 10">
              <a:extLst>
                <a:ext uri="{FF2B5EF4-FFF2-40B4-BE49-F238E27FC236}">
                  <a16:creationId xmlns:a16="http://schemas.microsoft.com/office/drawing/2014/main" id="{1A1D3B67-D1B7-469B-80C0-56718FB02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912" y="4473472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133" name="직선 화살표 연결선 65">
            <a:extLst>
              <a:ext uri="{FF2B5EF4-FFF2-40B4-BE49-F238E27FC236}">
                <a16:creationId xmlns:a16="http://schemas.microsoft.com/office/drawing/2014/main" id="{CD1CDA13-D3BF-4B8F-9382-278E3694F46B}"/>
              </a:ext>
            </a:extLst>
          </p:cNvPr>
          <p:cNvCxnSpPr>
            <a:cxnSpLocks/>
            <a:stCxn id="126" idx="2"/>
            <a:endCxn id="132" idx="0"/>
          </p:cNvCxnSpPr>
          <p:nvPr/>
        </p:nvCxnSpPr>
        <p:spPr>
          <a:xfrm rot="16200000" flipH="1">
            <a:off x="4973479" y="4349038"/>
            <a:ext cx="247919" cy="948"/>
          </a:xfrm>
          <a:prstGeom prst="bent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45C34D4-6613-4FAF-B4C4-6FCC34D534AF}"/>
              </a:ext>
            </a:extLst>
          </p:cNvPr>
          <p:cNvGrpSpPr/>
          <p:nvPr/>
        </p:nvGrpSpPr>
        <p:grpSpPr>
          <a:xfrm>
            <a:off x="4635288" y="5483266"/>
            <a:ext cx="936000" cy="754046"/>
            <a:chOff x="4635288" y="5483266"/>
            <a:chExt cx="936000" cy="754046"/>
          </a:xfrm>
        </p:grpSpPr>
        <p:sp>
          <p:nvSpPr>
            <p:cNvPr id="135" name="Rectangle 8">
              <a:extLst>
                <a:ext uri="{FF2B5EF4-FFF2-40B4-BE49-F238E27FC236}">
                  <a16:creationId xmlns:a16="http://schemas.microsoft.com/office/drawing/2014/main" id="{0EE33A12-013E-4623-8A89-85C8A874B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288" y="5664912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MES.3.2.1.01.010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ERP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전송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유틸리티제외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36" name="Rectangle 10">
              <a:extLst>
                <a:ext uri="{FF2B5EF4-FFF2-40B4-BE49-F238E27FC236}">
                  <a16:creationId xmlns:a16="http://schemas.microsoft.com/office/drawing/2014/main" id="{5E60069B-96FD-4B16-B1AE-FA7B722F9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288" y="5483266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8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cxnSp>
        <p:nvCxnSpPr>
          <p:cNvPr id="137" name="직선 화살표 연결선 65">
            <a:extLst>
              <a:ext uri="{FF2B5EF4-FFF2-40B4-BE49-F238E27FC236}">
                <a16:creationId xmlns:a16="http://schemas.microsoft.com/office/drawing/2014/main" id="{4EDD26BF-EFE7-4AFF-B7EA-EC17DDC13AC9}"/>
              </a:ext>
            </a:extLst>
          </p:cNvPr>
          <p:cNvCxnSpPr>
            <a:cxnSpLocks/>
            <a:stCxn id="131" idx="2"/>
            <a:endCxn id="136" idx="0"/>
          </p:cNvCxnSpPr>
          <p:nvPr/>
        </p:nvCxnSpPr>
        <p:spPr>
          <a:xfrm rot="16200000" flipH="1">
            <a:off x="4972726" y="5352704"/>
            <a:ext cx="255748" cy="5376"/>
          </a:xfrm>
          <a:prstGeom prst="bent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65">
            <a:extLst>
              <a:ext uri="{FF2B5EF4-FFF2-40B4-BE49-F238E27FC236}">
                <a16:creationId xmlns:a16="http://schemas.microsoft.com/office/drawing/2014/main" id="{04610C52-D2B3-4261-8C61-F60920559992}"/>
              </a:ext>
            </a:extLst>
          </p:cNvPr>
          <p:cNvCxnSpPr>
            <a:cxnSpLocks/>
            <a:stCxn id="97" idx="3"/>
            <a:endCxn id="88" idx="1"/>
          </p:cNvCxnSpPr>
          <p:nvPr/>
        </p:nvCxnSpPr>
        <p:spPr>
          <a:xfrm>
            <a:off x="1352496" y="5938024"/>
            <a:ext cx="576272" cy="403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65">
            <a:extLst>
              <a:ext uri="{FF2B5EF4-FFF2-40B4-BE49-F238E27FC236}">
                <a16:creationId xmlns:a16="http://schemas.microsoft.com/office/drawing/2014/main" id="{0D3D559B-76FA-43DF-B32A-D2186CA0B16C}"/>
              </a:ext>
            </a:extLst>
          </p:cNvPr>
          <p:cNvCxnSpPr>
            <a:cxnSpLocks/>
            <a:stCxn id="88" idx="3"/>
            <a:endCxn id="117" idx="1"/>
          </p:cNvCxnSpPr>
          <p:nvPr/>
        </p:nvCxnSpPr>
        <p:spPr>
          <a:xfrm flipV="1">
            <a:off x="2864768" y="3115252"/>
            <a:ext cx="572489" cy="2826807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711EDAF-9C5C-47BA-B715-3B14B7B8CF9D}"/>
              </a:ext>
            </a:extLst>
          </p:cNvPr>
          <p:cNvSpPr txBox="1"/>
          <p:nvPr/>
        </p:nvSpPr>
        <p:spPr>
          <a:xfrm>
            <a:off x="6437019" y="2230793"/>
            <a:ext cx="140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완제품</a:t>
            </a: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반제품 생산실적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원부원료사용실적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DMT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이동실적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유틸리티사용실적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0C3F905-A090-4E4D-BCB9-282BB8BA3ACA}"/>
              </a:ext>
            </a:extLst>
          </p:cNvPr>
          <p:cNvSpPr txBox="1"/>
          <p:nvPr/>
        </p:nvSpPr>
        <p:spPr>
          <a:xfrm>
            <a:off x="5509384" y="5560160"/>
            <a:ext cx="154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완제품</a:t>
            </a:r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반제품 생산실적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원부원료사용실적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이동실적</a:t>
            </a:r>
            <a:endParaRPr lang="en-US" altLang="ko-KR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기타입출고</a:t>
            </a:r>
            <a:endParaRPr lang="ko-KR" altLang="en-US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FDDE308-E96B-4838-A87C-3BCD726781C2}"/>
              </a:ext>
            </a:extLst>
          </p:cNvPr>
          <p:cNvGrpSpPr/>
          <p:nvPr/>
        </p:nvGrpSpPr>
        <p:grpSpPr>
          <a:xfrm>
            <a:off x="3441151" y="1550785"/>
            <a:ext cx="936699" cy="755046"/>
            <a:chOff x="3441151" y="1550785"/>
            <a:chExt cx="936699" cy="755046"/>
          </a:xfrm>
        </p:grpSpPr>
        <p:sp>
          <p:nvSpPr>
            <p:cNvPr id="143" name="Rectangle 8">
              <a:extLst>
                <a:ext uri="{FF2B5EF4-FFF2-40B4-BE49-F238E27FC236}">
                  <a16:creationId xmlns:a16="http://schemas.microsoft.com/office/drawing/2014/main" id="{890FE463-621F-4FAC-9EE2-3F038CEFE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850" y="1733431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MES.3.2.1.01.003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CostCenter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기타입출고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관리</a:t>
              </a:r>
            </a:p>
          </p:txBody>
        </p:sp>
        <p:sp>
          <p:nvSpPr>
            <p:cNvPr id="144" name="Rectangle 10">
              <a:extLst>
                <a:ext uri="{FF2B5EF4-FFF2-40B4-BE49-F238E27FC236}">
                  <a16:creationId xmlns:a16="http://schemas.microsoft.com/office/drawing/2014/main" id="{ACEC0F04-A598-4EE4-B563-9487898ED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151" y="1550785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57E5A07-BDA0-4A2E-9E7A-60D5697AB029}"/>
              </a:ext>
            </a:extLst>
          </p:cNvPr>
          <p:cNvSpPr/>
          <p:nvPr/>
        </p:nvSpPr>
        <p:spPr>
          <a:xfrm>
            <a:off x="3441151" y="1550785"/>
            <a:ext cx="880420" cy="75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65">
            <a:extLst>
              <a:ext uri="{FF2B5EF4-FFF2-40B4-BE49-F238E27FC236}">
                <a16:creationId xmlns:a16="http://schemas.microsoft.com/office/drawing/2014/main" id="{01F5209F-1EE1-4CEF-959D-F109E146E804}"/>
              </a:ext>
            </a:extLst>
          </p:cNvPr>
          <p:cNvCxnSpPr>
            <a:cxnSpLocks/>
            <a:stCxn id="143" idx="2"/>
            <a:endCxn id="118" idx="0"/>
          </p:cNvCxnSpPr>
          <p:nvPr/>
        </p:nvCxnSpPr>
        <p:spPr>
          <a:xfrm rot="5400000">
            <a:off x="3725690" y="2488755"/>
            <a:ext cx="367085" cy="1237"/>
          </a:xfrm>
          <a:prstGeom prst="bent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A0D8486-DAC8-4EDA-9CF2-D12E618C7F1E}"/>
              </a:ext>
            </a:extLst>
          </p:cNvPr>
          <p:cNvSpPr txBox="1"/>
          <p:nvPr/>
        </p:nvSpPr>
        <p:spPr>
          <a:xfrm>
            <a:off x="8457118" y="4905164"/>
            <a:ext cx="132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latinLnBrk="1" hangingPunct="1"/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Re-Melting, Value-up, </a:t>
            </a:r>
          </a:p>
          <a:p>
            <a:pPr eaLnBrk="1" latinLnBrk="1" hangingPunct="1"/>
            <a:r>
              <a:rPr lang="en-US" altLang="ko-KR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PN</a:t>
            </a:r>
            <a:r>
              <a:rPr lang="ko-KR" altLang="en-US" sz="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 </a:t>
            </a:r>
            <a:r>
              <a:rPr lang="ko-KR" altLang="en-US" sz="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재투입</a:t>
            </a:r>
            <a:endParaRPr lang="ko-KR" altLang="en-US" sz="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5EB6A5-A84B-44D2-A566-662EB76BC8BA}"/>
              </a:ext>
            </a:extLst>
          </p:cNvPr>
          <p:cNvSpPr txBox="1"/>
          <p:nvPr/>
        </p:nvSpPr>
        <p:spPr>
          <a:xfrm>
            <a:off x="4658990" y="1478455"/>
            <a:ext cx="2933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RTIS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및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DR 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연계를 통합 실적 자동 집계 처리</a:t>
            </a: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DD70B17-54DE-4FF2-A4E2-3253FC39995B}"/>
              </a:ext>
            </a:extLst>
          </p:cNvPr>
          <p:cNvGrpSpPr/>
          <p:nvPr/>
        </p:nvGrpSpPr>
        <p:grpSpPr>
          <a:xfrm>
            <a:off x="1907534" y="3078013"/>
            <a:ext cx="936699" cy="765101"/>
            <a:chOff x="1892145" y="3239963"/>
            <a:chExt cx="936699" cy="765101"/>
          </a:xfrm>
        </p:grpSpPr>
        <p:sp>
          <p:nvSpPr>
            <p:cNvPr id="150" name="Rectangle 8">
              <a:extLst>
                <a:ext uri="{FF2B5EF4-FFF2-40B4-BE49-F238E27FC236}">
                  <a16:creationId xmlns:a16="http://schemas.microsoft.com/office/drawing/2014/main" id="{B4343C10-28BF-4E05-975A-AA99452B1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844" y="3394047"/>
              <a:ext cx="936000" cy="572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MES.3.2.1.01.002 </a:t>
              </a:r>
              <a:endPara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완제품</a:t>
              </a:r>
              <a:r>
                <a:rPr lang="en-US" altLang="ko-KR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90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반제품 생산실적 집계</a:t>
              </a:r>
            </a:p>
          </p:txBody>
        </p:sp>
        <p:sp>
          <p:nvSpPr>
            <p:cNvPr id="151" name="Rectangle 10">
              <a:extLst>
                <a:ext uri="{FF2B5EF4-FFF2-40B4-BE49-F238E27FC236}">
                  <a16:creationId xmlns:a16="http://schemas.microsoft.com/office/drawing/2014/main" id="{05B0A6E6-9603-434A-AF29-30CBAED08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145" y="3239963"/>
              <a:ext cx="936000" cy="179964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ahoma" panose="020B0604030504040204" pitchFamily="34" charset="0"/>
                </a:rPr>
                <a:t>MES</a:t>
              </a:r>
              <a:endParaRPr kumimoji="1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7706C32-5251-49B3-97D8-451A4B7CBEF2}"/>
                </a:ext>
              </a:extLst>
            </p:cNvPr>
            <p:cNvSpPr/>
            <p:nvPr/>
          </p:nvSpPr>
          <p:spPr>
            <a:xfrm>
              <a:off x="1899194" y="3250018"/>
              <a:ext cx="880420" cy="755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3" name="직선 화살표 연결선 65">
            <a:extLst>
              <a:ext uri="{FF2B5EF4-FFF2-40B4-BE49-F238E27FC236}">
                <a16:creationId xmlns:a16="http://schemas.microsoft.com/office/drawing/2014/main" id="{A3C5DA2E-212A-475F-BE94-2C0ED7CD51D8}"/>
              </a:ext>
            </a:extLst>
          </p:cNvPr>
          <p:cNvCxnSpPr>
            <a:cxnSpLocks/>
            <a:stCxn id="103" idx="3"/>
            <a:endCxn id="117" idx="1"/>
          </p:cNvCxnSpPr>
          <p:nvPr/>
        </p:nvCxnSpPr>
        <p:spPr>
          <a:xfrm flipV="1">
            <a:off x="2831565" y="3115252"/>
            <a:ext cx="605692" cy="1526754"/>
          </a:xfrm>
          <a:prstGeom prst="curvedConnector3">
            <a:avLst>
              <a:gd name="adj1" fmla="val 50000"/>
            </a:avLst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1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D50C77-3A53-4A47-9702-F3832DED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412777"/>
            <a:ext cx="6540536" cy="374441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일마감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일마감현황을 조회하고 일마감을 진행할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일자를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클리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 선택된 일마감의 현황목록을 ③에서 볼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마감항목별 확정 현황 및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현현황이 표시됨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441663" y="189166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A2C0A-DD0B-4B74-96EA-71EC79FC4A5B}"/>
              </a:ext>
            </a:extLst>
          </p:cNvPr>
          <p:cNvSpPr/>
          <p:nvPr/>
        </p:nvSpPr>
        <p:spPr>
          <a:xfrm>
            <a:off x="537483" y="2540128"/>
            <a:ext cx="599093" cy="2040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54BF785-1122-4C49-A778-58430B11520E}"/>
              </a:ext>
            </a:extLst>
          </p:cNvPr>
          <p:cNvSpPr/>
          <p:nvPr/>
        </p:nvSpPr>
        <p:spPr>
          <a:xfrm>
            <a:off x="456939" y="246123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1C8CAC-D33C-4D33-B53E-61ED59062855}"/>
              </a:ext>
            </a:extLst>
          </p:cNvPr>
          <p:cNvSpPr/>
          <p:nvPr/>
        </p:nvSpPr>
        <p:spPr>
          <a:xfrm>
            <a:off x="4511409" y="2549005"/>
            <a:ext cx="2269487" cy="23201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C55AFC50-A970-4CBC-A32C-32777648B9E5}"/>
              </a:ext>
            </a:extLst>
          </p:cNvPr>
          <p:cNvSpPr/>
          <p:nvPr/>
        </p:nvSpPr>
        <p:spPr>
          <a:xfrm>
            <a:off x="4405698" y="245318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8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0A8ADB-C151-4FAB-B5F4-4C82BB64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8" y="4005064"/>
            <a:ext cx="6419423" cy="21548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8D3DE57-F9A1-48BC-B9F7-9AD3E7AD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00" y="1359135"/>
            <a:ext cx="6435352" cy="286195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일마감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일마감현황을 조회하고 일마감을 진행할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상세현황을 확인하고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상태를 확인할 수 있고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수정이 필요할 경우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확정취소＇버튼을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클릭하여 확정 취소 후 수정할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마감항목별 확정 상태가 색으로 표시된다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버튼을 클릭 시 해당 실적을 처리할 수 있는 화면으로 이동한다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미확정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빨간색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확정된 기준으로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920552" y="182042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A2C0A-DD0B-4B74-96EA-71EC79FC4A5B}"/>
              </a:ext>
            </a:extLst>
          </p:cNvPr>
          <p:cNvSpPr/>
          <p:nvPr/>
        </p:nvSpPr>
        <p:spPr>
          <a:xfrm>
            <a:off x="201255" y="2399139"/>
            <a:ext cx="6482535" cy="3326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E54BF785-1122-4C49-A778-58430B11520E}"/>
              </a:ext>
            </a:extLst>
          </p:cNvPr>
          <p:cNvSpPr/>
          <p:nvPr/>
        </p:nvSpPr>
        <p:spPr>
          <a:xfrm>
            <a:off x="113937" y="228418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C240B1-8862-4E64-85CE-7EF4BD6B5D84}"/>
              </a:ext>
            </a:extLst>
          </p:cNvPr>
          <p:cNvSpPr/>
          <p:nvPr/>
        </p:nvSpPr>
        <p:spPr>
          <a:xfrm>
            <a:off x="209757" y="2937257"/>
            <a:ext cx="6482535" cy="2757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68442079-BB3F-4516-A057-75FA23C40774}"/>
              </a:ext>
            </a:extLst>
          </p:cNvPr>
          <p:cNvSpPr/>
          <p:nvPr/>
        </p:nvSpPr>
        <p:spPr>
          <a:xfrm>
            <a:off x="113937" y="286751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08599F-C164-428C-87EB-6FBABD5F321E}"/>
              </a:ext>
            </a:extLst>
          </p:cNvPr>
          <p:cNvSpPr/>
          <p:nvPr/>
        </p:nvSpPr>
        <p:spPr>
          <a:xfrm>
            <a:off x="197017" y="3429000"/>
            <a:ext cx="6482535" cy="28803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4CA8BCCD-3B3E-4901-BD93-166FCC56BA92}"/>
              </a:ext>
            </a:extLst>
          </p:cNvPr>
          <p:cNvSpPr/>
          <p:nvPr/>
        </p:nvSpPr>
        <p:spPr>
          <a:xfrm>
            <a:off x="121828" y="334206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36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일마감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일마감현황을 조회하고 일마감을 진행할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상세현황을 확인하고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상태를 확인할 수 있고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수정이 필요할 경우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확정취소＇버튼을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클릭하여 확정 취소 후 수정할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마감항목별 확정 상태가 색으로 표시된다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버튼을 클릭 시 해당 실적을 처리할 수 있는 화면으로 이동한다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미확정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빨간색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확정된 기준으로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90334D-740B-4E3F-91E7-D9057A08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84784"/>
            <a:ext cx="6264696" cy="30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2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16F6F0-C854-4019-A874-81059BFD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9" y="1322100"/>
            <a:ext cx="6424527" cy="333103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일마감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일마감현황을 조회하고 일마감을 진행할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확정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전송된 실적의 처리결과 및 항목별 입력을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일마감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 대상 항목에 대한 처리결과를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미전송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처리실패인 항목에 대해서만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재전송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처리결과에서 선택한 항목에 대한 처리 이력을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480714" y="186117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A2C0A-DD0B-4B74-96EA-71EC79FC4A5B}"/>
              </a:ext>
            </a:extLst>
          </p:cNvPr>
          <p:cNvSpPr/>
          <p:nvPr/>
        </p:nvSpPr>
        <p:spPr>
          <a:xfrm>
            <a:off x="295585" y="2437359"/>
            <a:ext cx="6482535" cy="14956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360086CA-19F5-4D46-8F90-5B6BD57A7C6D}"/>
              </a:ext>
            </a:extLst>
          </p:cNvPr>
          <p:cNvSpPr/>
          <p:nvPr/>
        </p:nvSpPr>
        <p:spPr>
          <a:xfrm>
            <a:off x="240372" y="234153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3245D251-8E3B-4EC1-A3B5-1C846F179303}"/>
              </a:ext>
            </a:extLst>
          </p:cNvPr>
          <p:cNvSpPr/>
          <p:nvPr/>
        </p:nvSpPr>
        <p:spPr>
          <a:xfrm>
            <a:off x="6321152" y="210198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490960-7D03-4DBC-9BA9-56C792F64FB2}"/>
              </a:ext>
            </a:extLst>
          </p:cNvPr>
          <p:cNvSpPr/>
          <p:nvPr/>
        </p:nvSpPr>
        <p:spPr>
          <a:xfrm>
            <a:off x="295585" y="4073258"/>
            <a:ext cx="6482535" cy="65139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70F68D71-686A-4B5F-A854-C1C254914480}"/>
              </a:ext>
            </a:extLst>
          </p:cNvPr>
          <p:cNvSpPr/>
          <p:nvPr/>
        </p:nvSpPr>
        <p:spPr>
          <a:xfrm>
            <a:off x="240372" y="397743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5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04410E-0FD5-4E1C-9D2F-C8C76CBB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43412"/>
            <a:ext cx="6503163" cy="345374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생산실적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555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생산실적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일마감관리 </a:t>
            </a:r>
            <a:r>
              <a:rPr lang="en-US" altLang="ko-KR" sz="1000" b="1" dirty="0">
                <a:latin typeface="+mj-lt"/>
              </a:rPr>
              <a:t>&gt; Tank </a:t>
            </a:r>
            <a:r>
              <a:rPr lang="ko-KR" altLang="en-US" sz="1000" b="1" dirty="0">
                <a:latin typeface="+mj-lt"/>
              </a:rPr>
              <a:t>재고관리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공장별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일별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 확인하고 관리할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재고관리를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재고량 집계기준으로 자료가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재집계된다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재고량을 확인 후 필요한 경우 확정 값을 보정하고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보정사유를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확정 값 및 보정사유가 저장된다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재고에 대해 확정 처리된다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확정이 취소되고 실적을 수정할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마감일이 확정된 경우에는 취소할 수 없다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79189" y="180395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490960-7D03-4DBC-9BA9-56C792F64FB2}"/>
              </a:ext>
            </a:extLst>
          </p:cNvPr>
          <p:cNvSpPr/>
          <p:nvPr/>
        </p:nvSpPr>
        <p:spPr>
          <a:xfrm>
            <a:off x="5180002" y="2583544"/>
            <a:ext cx="1536551" cy="22136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47C8AE0-9532-43D0-987C-452641E793F1}"/>
              </a:ext>
            </a:extLst>
          </p:cNvPr>
          <p:cNvSpPr/>
          <p:nvPr/>
        </p:nvSpPr>
        <p:spPr>
          <a:xfrm>
            <a:off x="5252080" y="206084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BD5FC314-80AD-43DC-99F1-79B3EA11E184}"/>
              </a:ext>
            </a:extLst>
          </p:cNvPr>
          <p:cNvSpPr/>
          <p:nvPr/>
        </p:nvSpPr>
        <p:spPr>
          <a:xfrm>
            <a:off x="5658563" y="206084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217EBF8C-2331-47E0-91C2-821459A61F1B}"/>
              </a:ext>
            </a:extLst>
          </p:cNvPr>
          <p:cNvSpPr/>
          <p:nvPr/>
        </p:nvSpPr>
        <p:spPr>
          <a:xfrm>
            <a:off x="6025844" y="206084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BE017D99-AD74-4FF8-8A85-88535188900E}"/>
              </a:ext>
            </a:extLst>
          </p:cNvPr>
          <p:cNvSpPr/>
          <p:nvPr/>
        </p:nvSpPr>
        <p:spPr>
          <a:xfrm>
            <a:off x="6401678" y="206084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D0F38A95-01B6-4A58-8021-50DF6F300865}"/>
              </a:ext>
            </a:extLst>
          </p:cNvPr>
          <p:cNvSpPr/>
          <p:nvPr/>
        </p:nvSpPr>
        <p:spPr>
          <a:xfrm>
            <a:off x="5084181" y="2487723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9899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23233</TotalTime>
  <Words>1487</Words>
  <Application>Microsoft Office PowerPoint</Application>
  <PresentationFormat>A4 용지(210x297mm)</PresentationFormat>
  <Paragraphs>359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IBM Plex Sans</vt:lpstr>
      <vt:lpstr>나눔고딕</vt:lpstr>
      <vt:lpstr>나눔고딕 ExtraBold</vt:lpstr>
      <vt:lpstr>나눔명조 ExtraBold</vt:lpstr>
      <vt:lpstr>맑은 고딕</vt:lpstr>
      <vt:lpstr>Arial</vt:lpstr>
      <vt:lpstr>Tahoma</vt:lpstr>
      <vt:lpstr>Times New Roman</vt:lpstr>
      <vt:lpstr>Wingdings</vt:lpstr>
      <vt:lpstr>1_Office 테마</vt:lpstr>
      <vt:lpstr>PowerPoint 프레젠테이션</vt:lpstr>
      <vt:lpstr>5. 생산실적</vt:lpstr>
      <vt:lpstr>PowerPoint 프레젠테이션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  <vt:lpstr>5. 생산실적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U1501004</dc:creator>
  <cp:lastModifiedBy>김형탁/ICT(프로젝트)/SKCHEM</cp:lastModifiedBy>
  <cp:revision>980</cp:revision>
  <dcterms:created xsi:type="dcterms:W3CDTF">2016-11-11T06:59:57Z</dcterms:created>
  <dcterms:modified xsi:type="dcterms:W3CDTF">2022-03-21T07:08:09Z</dcterms:modified>
</cp:coreProperties>
</file>