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27"/>
  </p:notesMasterIdLst>
  <p:handoutMasterIdLst>
    <p:handoutMasterId r:id="rId28"/>
  </p:handoutMasterIdLst>
  <p:sldIdLst>
    <p:sldId id="307" r:id="rId2"/>
    <p:sldId id="281" r:id="rId3"/>
    <p:sldId id="282" r:id="rId4"/>
    <p:sldId id="505" r:id="rId5"/>
    <p:sldId id="507" r:id="rId6"/>
    <p:sldId id="508" r:id="rId7"/>
    <p:sldId id="509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407" r:id="rId17"/>
    <p:sldId id="452" r:id="rId18"/>
    <p:sldId id="451" r:id="rId19"/>
    <p:sldId id="450" r:id="rId20"/>
    <p:sldId id="501" r:id="rId21"/>
    <p:sldId id="502" r:id="rId22"/>
    <p:sldId id="449" r:id="rId23"/>
    <p:sldId id="447" r:id="rId24"/>
    <p:sldId id="504" r:id="rId25"/>
    <p:sldId id="448" r:id="rId26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B38539-7AFE-4A42-915F-DC8592A57773}">
          <p14:sldIdLst>
            <p14:sldId id="307"/>
            <p14:sldId id="281"/>
          </p14:sldIdLst>
        </p14:section>
        <p14:section name="공통" id="{533F8EBD-6BFB-4C9A-8391-902F78D2E374}">
          <p14:sldIdLst>
            <p14:sldId id="282"/>
            <p14:sldId id="505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</p14:sldIdLst>
        </p14:section>
        <p14:section name="CHDM" id="{46F1C125-D350-47DF-A5EF-C00E2A7340FD}">
          <p14:sldIdLst>
            <p14:sldId id="407"/>
            <p14:sldId id="452"/>
            <p14:sldId id="451"/>
            <p14:sldId id="450"/>
            <p14:sldId id="501"/>
            <p14:sldId id="502"/>
            <p14:sldId id="449"/>
            <p14:sldId id="447"/>
            <p14:sldId id="504"/>
            <p14:sldId id="4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orient="horz" pos="1434">
          <p15:clr>
            <a:srgbClr val="A4A3A4"/>
          </p15:clr>
        </p15:guide>
        <p15:guide id="4" orient="horz" pos="3339">
          <p15:clr>
            <a:srgbClr val="A4A3A4"/>
          </p15:clr>
        </p15:guide>
        <p15:guide id="5" orient="horz" pos="1616">
          <p15:clr>
            <a:srgbClr val="A4A3A4"/>
          </p15:clr>
        </p15:guide>
        <p15:guide id="6" pos="2381">
          <p15:clr>
            <a:srgbClr val="A4A3A4"/>
          </p15:clr>
        </p15:guide>
        <p15:guide id="7" pos="158">
          <p15:clr>
            <a:srgbClr val="A4A3A4"/>
          </p15:clr>
        </p15:guide>
        <p15:guide id="8" pos="12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720"/>
    <a:srgbClr val="FFFF99"/>
    <a:srgbClr val="376092"/>
    <a:srgbClr val="A6A6A6"/>
    <a:srgbClr val="F2F2F2"/>
    <a:srgbClr val="009688"/>
    <a:srgbClr val="E5F0CE"/>
    <a:srgbClr val="F25822"/>
    <a:srgbClr val="F2541C"/>
    <a:srgbClr val="F25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3426" dt="2021-05-04T04:42:08.047"/>
    <p1510:client id="{1141EE2D-2C8A-7695-BD26-1FBCD6415B7C}" v="705" dt="2021-04-29T06:52:01.914"/>
    <p1510:client id="{2A3DA9FD-74BB-EDE2-ACD9-4B47ED1A80A2}" v="3493" dt="2021-04-29T06:44:00.900"/>
    <p1510:client id="{3938AF7D-77C8-9171-19E9-287898F5DF57}" v="1778" dt="2021-04-27T07:38:52.086"/>
    <p1510:client id="{4E1DC49F-D0BF-C000-23CB-84A074900D5C}" v="126" dt="2021-05-03T00:43:56.420"/>
    <p1510:client id="{504A75C5-7624-A22D-1148-F411B9D2EC50}" v="8" dt="2021-05-04T03:55:24.340"/>
    <p1510:client id="{55601C49-02B8-3170-4904-734194D50A92}" v="1435" dt="2021-04-30T07:05:16.807"/>
    <p1510:client id="{5C75C49F-4014-C000-0BFA-44BE96FA8BDC}" v="692" dt="2021-05-04T02:29:58.413"/>
    <p1510:client id="{60D4A68C-0423-6265-0BEE-A7505AB1CCD8}" v="1" dt="2021-04-27T02:42:24.217"/>
    <p1510:client id="{62855F81-A4BC-E88E-3DC1-DE8DBCB28B18}" v="303" dt="2021-05-03T06:01:30.615"/>
    <p1510:client id="{6A6B0386-99BC-E4ED-6385-36BC4AFE080C}" v="3450" dt="2021-05-03T07:57:38.319"/>
    <p1510:client id="{6E9B0EFF-DC2D-8F02-5A90-F7EBE24C87B4}" v="670" dt="2021-05-03T04:25:04.328"/>
    <p1510:client id="{984C7078-9809-DB4D-2BBD-D392113F5CF2}" v="963" dt="2021-05-07T01:29:34.047"/>
    <p1510:client id="{EAA9F39E-EEAD-99E1-39FA-C5E13B091C79}" v="553" dt="2021-05-04T04:15:41.715"/>
    <p1510:client id="{EB1899F0-B46A-CC43-D4BB-60B3A3733D1A}" v="25" dt="2021-04-29T04:18:28.802"/>
    <p1510:client id="{FAFC9D11-8467-1BB9-3121-7DAA964855DC}" v="4538" dt="2021-04-28T08:13:01.530"/>
  </p1510:revLst>
</p1510:revInfo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10" y="108"/>
      </p:cViewPr>
      <p:guideLst>
        <p:guide orient="horz" pos="2387"/>
        <p:guide orient="horz" pos="890"/>
        <p:guide orient="horz" pos="1434"/>
        <p:guide orient="horz" pos="3339"/>
        <p:guide orient="horz" pos="1616"/>
        <p:guide pos="2381"/>
        <p:guide pos="158"/>
        <p:guide pos="12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F66F9-56AF-4C33-BBD2-2601249CA2BC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3CB39-1CB4-4887-A237-1485A3965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62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639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836" y="1"/>
            <a:ext cx="3078639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1514A-0356-4A1D-BF0F-E82C9002237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90" y="4860925"/>
            <a:ext cx="5683886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851"/>
            <a:ext cx="3078639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836" y="9721851"/>
            <a:ext cx="3078639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1C0F6-F521-4561-8D34-FA47310E5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21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1C0F6-F521-4561-8D34-FA47310E5C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3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0505"/>
            <a:ext cx="9144000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850505"/>
            <a:ext cx="6048672" cy="1298575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2371601"/>
            <a:ext cx="6048672" cy="478904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FB5C-C3F9-4978-BB3E-1797B186E81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8E83-84C3-4701-8AE4-08C5B7D53A9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Picture 3" descr="C:\Users\Sun\Desktop\images\sloga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04" y="6165304"/>
            <a:ext cx="1440000" cy="35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____________________Oh\03 --  Workspace\[2016-08] PTT Solution 사업진행(안) 제안서 디자인 보정_SI사업팀 최석호차장\logo_isusystem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093296"/>
            <a:ext cx="50343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k케미칼 로고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04" y="435509"/>
            <a:ext cx="1077023" cy="5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93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98"/>
            <a:ext cx="9144000" cy="56367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1"/>
            <a:ext cx="7704856" cy="556473"/>
          </a:xfrm>
        </p:spPr>
        <p:txBody>
          <a:bodyPr>
            <a:norm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fld id="{59ADFB5C-C3F9-4978-BB3E-1797B186E81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C3668E83-84C3-4701-8AE4-08C5B7D53A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273924" y="774180"/>
            <a:ext cx="8618556" cy="5760640"/>
          </a:xfrm>
          <a:prstGeom prst="roundRect">
            <a:avLst>
              <a:gd name="adj" fmla="val 3222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10" name="Picture 2" descr="Z:\Data\99.SKIPC\ci_ISUsystem_new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597352"/>
            <a:ext cx="882026" cy="18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97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98"/>
            <a:ext cx="9144000" cy="56367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0"/>
            <a:ext cx="7704856" cy="556473"/>
          </a:xfrm>
        </p:spPr>
        <p:txBody>
          <a:bodyPr>
            <a:norm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fld id="{59ADFB5C-C3F9-4978-BB3E-1797B186E81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C3668E83-84C3-4701-8AE4-08C5B7D53A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324000" y="619200"/>
            <a:ext cx="8460000" cy="3096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400" b="1" i="0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pic>
        <p:nvPicPr>
          <p:cNvPr id="10" name="Picture 2" descr="Z:\Data\99.SKIPC\ci_ISUsystem_new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597352"/>
            <a:ext cx="882026" cy="18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49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B4E7-0398-47A7-A545-2D93211367D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F021-E1C7-4615-9C14-42D0F8BEE705}" type="slidenum">
              <a:rPr lang="ko-KR" altLang="en-US" smtClean="0"/>
              <a:t>‹#›</a:t>
            </a:fld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 userDrawn="1"/>
        </p:nvGraphicFramePr>
        <p:xfrm>
          <a:off x="136727" y="159355"/>
          <a:ext cx="4818462" cy="601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4308">
                  <a:extLst>
                    <a:ext uri="{9D8B030D-6E8A-4147-A177-3AD203B41FA5}">
                      <a16:colId xmlns:a16="http://schemas.microsoft.com/office/drawing/2014/main" val="1756502304"/>
                    </a:ext>
                  </a:extLst>
                </a:gridCol>
                <a:gridCol w="2326154">
                  <a:extLst>
                    <a:ext uri="{9D8B030D-6E8A-4147-A177-3AD203B41FA5}">
                      <a16:colId xmlns:a16="http://schemas.microsoft.com/office/drawing/2014/main" val="3831481537"/>
                    </a:ext>
                  </a:extLst>
                </a:gridCol>
                <a:gridCol w="731077">
                  <a:extLst>
                    <a:ext uri="{9D8B030D-6E8A-4147-A177-3AD203B41FA5}">
                      <a16:colId xmlns:a16="http://schemas.microsoft.com/office/drawing/2014/main" val="1035028073"/>
                    </a:ext>
                  </a:extLst>
                </a:gridCol>
                <a:gridCol w="996923">
                  <a:extLst>
                    <a:ext uri="{9D8B030D-6E8A-4147-A177-3AD203B41FA5}">
                      <a16:colId xmlns:a16="http://schemas.microsoft.com/office/drawing/2014/main" val="893733672"/>
                    </a:ext>
                  </a:extLst>
                </a:gridCol>
              </a:tblGrid>
              <a:tr h="300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Page</a:t>
                      </a:r>
                      <a:r>
                        <a:rPr lang="en-US" altLang="ko-KR" sz="1000" baseline="0">
                          <a:latin typeface="+mn-ea"/>
                          <a:ea typeface="+mn-ea"/>
                        </a:rPr>
                        <a:t> Title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Screen ID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5145329"/>
                  </a:ext>
                </a:extLst>
              </a:tr>
              <a:tr h="300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Path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marL="84406" marR="84406" anchor="ctr"/>
                </a:tc>
                <a:extLst>
                  <a:ext uri="{0D108BD9-81ED-4DB2-BD59-A6C34878D82A}">
                    <a16:rowId xmlns:a16="http://schemas.microsoft.com/office/drawing/2014/main" val="3172639816"/>
                  </a:ext>
                </a:extLst>
              </a:tr>
            </a:tbl>
          </a:graphicData>
        </a:graphic>
      </p:graphicFrame>
      <p:sp>
        <p:nvSpPr>
          <p:cNvPr id="26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2561" y="159355"/>
            <a:ext cx="2326154" cy="293318"/>
          </a:xfrm>
        </p:spPr>
        <p:txBody>
          <a:bodyPr anchor="ctr">
            <a:normAutofit/>
          </a:bodyPr>
          <a:lstStyle>
            <a:lvl1pPr marL="0" indent="0">
              <a:buNone/>
              <a:defRPr sz="923">
                <a:latin typeface="+mn-ea"/>
                <a:ea typeface="+mn-ea"/>
              </a:defRPr>
            </a:lvl1pPr>
          </a:lstStyle>
          <a:p>
            <a:pPr lvl="0"/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2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61236" y="159355"/>
            <a:ext cx="996923" cy="293318"/>
          </a:xfrm>
        </p:spPr>
        <p:txBody>
          <a:bodyPr anchor="ctr"/>
          <a:lstStyle>
            <a:lvl1pPr marL="0" indent="0">
              <a:buNone/>
              <a:defRPr sz="923" baseline="0">
                <a:latin typeface="+mn-ea"/>
                <a:ea typeface="+mn-ea"/>
              </a:defRPr>
            </a:lvl1pPr>
          </a:lstStyle>
          <a:p>
            <a:pPr lvl="0"/>
            <a:r>
              <a:rPr lang="en-US" altLang="ko-KR"/>
              <a:t>Screen ID</a:t>
            </a:r>
          </a:p>
        </p:txBody>
      </p:sp>
      <p:sp>
        <p:nvSpPr>
          <p:cNvPr id="28" name="텍스트 개체 틀 20"/>
          <p:cNvSpPr>
            <a:spLocks noGrp="1"/>
          </p:cNvSpPr>
          <p:nvPr>
            <p:ph type="body" sz="quarter" idx="16" hasCustomPrompt="1"/>
          </p:nvPr>
        </p:nvSpPr>
        <p:spPr>
          <a:xfrm>
            <a:off x="902560" y="459923"/>
            <a:ext cx="2326156" cy="300567"/>
          </a:xfrm>
        </p:spPr>
        <p:txBody>
          <a:bodyPr anchor="ctr">
            <a:normAutofit/>
          </a:bodyPr>
          <a:lstStyle>
            <a:lvl1pPr marL="0" indent="0">
              <a:buNone/>
              <a:defRPr sz="923" baseline="0">
                <a:latin typeface="+mn-ea"/>
                <a:ea typeface="+mn-ea"/>
              </a:defRPr>
            </a:lvl1pPr>
          </a:lstStyle>
          <a:p>
            <a:pPr lvl="0"/>
            <a:r>
              <a:rPr lang="en-US" altLang="ko-KR"/>
              <a:t>Screen Path</a:t>
            </a:r>
            <a:endParaRPr lang="ko-KR" altLang="en-US"/>
          </a:p>
        </p:txBody>
      </p:sp>
      <p:sp>
        <p:nvSpPr>
          <p:cNvPr id="29" name="텍스트 개체 틀 22"/>
          <p:cNvSpPr>
            <a:spLocks noGrp="1"/>
          </p:cNvSpPr>
          <p:nvPr>
            <p:ph type="body" sz="quarter" idx="17" hasCustomPrompt="1"/>
          </p:nvPr>
        </p:nvSpPr>
        <p:spPr>
          <a:xfrm>
            <a:off x="3961236" y="459923"/>
            <a:ext cx="996923" cy="300567"/>
          </a:xfrm>
        </p:spPr>
        <p:txBody>
          <a:bodyPr anchor="ctr">
            <a:noAutofit/>
          </a:bodyPr>
          <a:lstStyle>
            <a:lvl1pPr marL="0" indent="0">
              <a:buNone/>
              <a:defRPr sz="923">
                <a:latin typeface="+mn-ea"/>
                <a:ea typeface="+mn-ea"/>
              </a:defRPr>
            </a:lvl1pPr>
            <a:lvl2pPr>
              <a:defRPr sz="923"/>
            </a:lvl2pPr>
            <a:lvl3pPr>
              <a:defRPr sz="923"/>
            </a:lvl3pPr>
            <a:lvl4pPr>
              <a:defRPr sz="923"/>
            </a:lvl4pPr>
            <a:lvl5pPr>
              <a:defRPr sz="923"/>
            </a:lvl5pPr>
          </a:lstStyle>
          <a:p>
            <a:pPr lvl="0"/>
            <a:r>
              <a:rPr lang="en-US" altLang="ko-KR"/>
              <a:t>Date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548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44624"/>
            <a:ext cx="8856984" cy="362471"/>
          </a:xfrm>
          <a:prstGeom prst="rect">
            <a:avLst/>
          </a:prstGeom>
        </p:spPr>
        <p:txBody>
          <a:bodyPr anchor="ctr"/>
          <a:lstStyle>
            <a:lvl1pPr algn="l">
              <a:defRPr sz="2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grpSp>
        <p:nvGrpSpPr>
          <p:cNvPr id="9" name="그룹 8"/>
          <p:cNvGrpSpPr>
            <a:grpSpLocks/>
          </p:cNvGrpSpPr>
          <p:nvPr userDrawn="1"/>
        </p:nvGrpSpPr>
        <p:grpSpPr bwMode="auto">
          <a:xfrm>
            <a:off x="-4763" y="419100"/>
            <a:ext cx="9142413" cy="68263"/>
            <a:chOff x="4836" y="507050"/>
            <a:chExt cx="9142413" cy="67952"/>
          </a:xfrm>
        </p:grpSpPr>
        <p:grpSp>
          <p:nvGrpSpPr>
            <p:cNvPr id="10" name="그룹 15"/>
            <p:cNvGrpSpPr>
              <a:grpSpLocks/>
            </p:cNvGrpSpPr>
            <p:nvPr/>
          </p:nvGrpSpPr>
          <p:grpSpPr bwMode="auto">
            <a:xfrm>
              <a:off x="4836" y="507050"/>
              <a:ext cx="9142413" cy="67939"/>
              <a:chOff x="9524" y="6707776"/>
              <a:chExt cx="9142413" cy="153283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4557"/>
              <a:stretch>
                <a:fillRect/>
              </a:stretch>
            </p:blipFill>
            <p:spPr bwMode="auto">
              <a:xfrm>
                <a:off x="9524" y="6707776"/>
                <a:ext cx="7951540" cy="153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657"/>
              <a:stretch>
                <a:fillRect/>
              </a:stretch>
            </p:blipFill>
            <p:spPr bwMode="auto">
              <a:xfrm>
                <a:off x="8177089" y="6707776"/>
                <a:ext cx="974848" cy="15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74" t="24527" r="13939"/>
            <a:stretch>
              <a:fillRect/>
            </a:stretch>
          </p:blipFill>
          <p:spPr bwMode="auto">
            <a:xfrm>
              <a:off x="7956376" y="507058"/>
              <a:ext cx="216024" cy="67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직선 연결선 14"/>
          <p:cNvCxnSpPr/>
          <p:nvPr userDrawn="1"/>
        </p:nvCxnSpPr>
        <p:spPr>
          <a:xfrm>
            <a:off x="168754" y="-152400"/>
            <a:ext cx="0" cy="685800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9047254" y="-125016"/>
            <a:ext cx="0" cy="685800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68754" y="468288"/>
            <a:ext cx="88785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17951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9058012" y="2738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179512" y="620688"/>
            <a:ext cx="88785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93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9626"/>
            <a:ext cx="9144000" cy="56367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009626"/>
            <a:ext cx="7772400" cy="563672"/>
          </a:xfrm>
        </p:spPr>
        <p:txBody>
          <a:bodyPr anchor="ctr" anchorCtr="0">
            <a:normAutofit/>
          </a:bodyPr>
          <a:lstStyle>
            <a:lvl1pPr algn="l">
              <a:defRPr sz="24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44016" y="3788699"/>
            <a:ext cx="4027984" cy="2376000"/>
          </a:xfrm>
        </p:spPr>
        <p:txBody>
          <a:bodyPr lIns="144000" tIns="72000" numCol="1" spcCol="432000" anchor="t" anchorCtr="0">
            <a:normAutofit/>
          </a:bodyPr>
          <a:lstStyle>
            <a:lvl1pPr marL="358775" marR="0" indent="-358775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 sz="1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 </a:t>
            </a:r>
            <a:r>
              <a:rPr lang="ko-KR" altLang="en-US"/>
              <a:t>마스터 </a:t>
            </a:r>
            <a:r>
              <a:rPr lang="ko-KR" altLang="en-US" err="1"/>
              <a:t>대분류</a:t>
            </a:r>
            <a:r>
              <a:rPr lang="ko-KR" altLang="en-US"/>
              <a:t> 스타일 편집</a:t>
            </a:r>
            <a:endParaRPr lang="en-US" altLang="ko-KR"/>
          </a:p>
          <a:p>
            <a:pPr lvl="0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FB5C-C3F9-4978-BB3E-1797B186E81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8E83-84C3-4701-8AE4-08C5B7D53A9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833707"/>
            <a:ext cx="1171256" cy="118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D:\____________________Oh\03 --  Workspace\[2016-08] PTT Solution 사업진행(안) 제안서 디자인 보정_SI사업팀 최석호차장\logo_isusystem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456" y="404664"/>
            <a:ext cx="720000" cy="6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sk케미칼 로고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04" y="435509"/>
            <a:ext cx="1077023" cy="5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47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9626"/>
            <a:ext cx="9144000" cy="56367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009626"/>
            <a:ext cx="7772400" cy="563672"/>
          </a:xfrm>
        </p:spPr>
        <p:txBody>
          <a:bodyPr anchor="ctr" anchorCtr="0">
            <a:normAutofit/>
          </a:bodyPr>
          <a:lstStyle>
            <a:lvl1pPr algn="l">
              <a:defRPr sz="24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44016" y="3788699"/>
            <a:ext cx="4027984" cy="2376000"/>
          </a:xfrm>
        </p:spPr>
        <p:txBody>
          <a:bodyPr lIns="144000" tIns="72000" anchor="t" anchorCtr="0">
            <a:normAutofit/>
          </a:bodyPr>
          <a:lstStyle>
            <a:lvl1pPr marL="358775" marR="0" indent="-358775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 sz="1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 </a:t>
            </a:r>
            <a:r>
              <a:rPr lang="ko-KR" altLang="en-US"/>
              <a:t>마스터 </a:t>
            </a:r>
            <a:r>
              <a:rPr lang="ko-KR" altLang="en-US" err="1"/>
              <a:t>대분류</a:t>
            </a:r>
            <a:r>
              <a:rPr lang="ko-KR" altLang="en-US"/>
              <a:t> 스타일 편집</a:t>
            </a:r>
            <a:endParaRPr lang="en-US" altLang="ko-KR"/>
          </a:p>
          <a:p>
            <a:pPr lvl="0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FB5C-C3F9-4978-BB3E-1797B186E81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8E83-84C3-4701-8AE4-08C5B7D53A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43438" y="3789312"/>
            <a:ext cx="3960812" cy="2376000"/>
          </a:xfrm>
          <a:prstGeom prst="roundRect">
            <a:avLst>
              <a:gd name="adj" fmla="val 683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288000" tIns="108000" rIns="144000" bIns="72000">
            <a:normAutofit/>
          </a:bodyPr>
          <a:lstStyle>
            <a:lvl1pPr marL="358775" indent="-358775">
              <a:buFont typeface="+mj-lt"/>
              <a:buAutoNum type="arabicPeriod"/>
              <a:defRPr sz="13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중분류 스타일을 편집</a:t>
            </a:r>
          </a:p>
        </p:txBody>
      </p:sp>
      <p:pic>
        <p:nvPicPr>
          <p:cNvPr id="10" name="Picture 2" descr="D:\____________________Oh\03 --  Workspace\[2016-08] PTT Solution 사업진행(안) 제안서 디자인 보정_SI사업팀 최석호차장\logo_isusystem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456" y="404664"/>
            <a:ext cx="720000" cy="6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sk케미칼 로고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04" y="435509"/>
            <a:ext cx="1077023" cy="5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6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98"/>
            <a:ext cx="9144000" cy="56367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1"/>
            <a:ext cx="7704856" cy="556473"/>
          </a:xfrm>
        </p:spPr>
        <p:txBody>
          <a:bodyPr>
            <a:norm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fld id="{59ADFB5C-C3F9-4978-BB3E-1797B186E81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C3668E83-84C3-4701-8AE4-08C5B7D53A9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 descr="Z:\Data\99.SKIPC\ci_ISUsystem_new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597352"/>
            <a:ext cx="882026" cy="18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323528" y="631079"/>
            <a:ext cx="7632848" cy="278120"/>
          </a:xfrm>
        </p:spPr>
        <p:txBody>
          <a:bodyPr>
            <a:noAutofit/>
          </a:bodyPr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3" name="모서리가 둥근 직사각형 12"/>
          <p:cNvSpPr/>
          <p:nvPr userDrawn="1"/>
        </p:nvSpPr>
        <p:spPr>
          <a:xfrm>
            <a:off x="395536" y="983805"/>
            <a:ext cx="8370858" cy="5421274"/>
          </a:xfrm>
          <a:prstGeom prst="roundRect">
            <a:avLst>
              <a:gd name="adj" fmla="val 690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400" b="1">
              <a:latin typeface="+mn-ea"/>
            </a:endParaRPr>
          </a:p>
        </p:txBody>
      </p:sp>
      <p:pic>
        <p:nvPicPr>
          <p:cNvPr id="11" name="Picture 2" descr="sk케미칼 로고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08" y="6453753"/>
            <a:ext cx="698892" cy="33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88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98"/>
            <a:ext cx="9144000" cy="56367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1"/>
            <a:ext cx="7704856" cy="556473"/>
          </a:xfrm>
        </p:spPr>
        <p:txBody>
          <a:bodyPr>
            <a:norm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fld id="{59ADFB5C-C3F9-4978-BB3E-1797B186E81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C3668E83-84C3-4701-8AE4-08C5B7D53A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323528" y="631079"/>
            <a:ext cx="7632848" cy="278120"/>
          </a:xfrm>
        </p:spPr>
        <p:txBody>
          <a:bodyPr>
            <a:noAutofit/>
          </a:bodyPr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3" name="모서리가 둥근 직사각형 12"/>
          <p:cNvSpPr/>
          <p:nvPr userDrawn="1"/>
        </p:nvSpPr>
        <p:spPr>
          <a:xfrm>
            <a:off x="395536" y="1268759"/>
            <a:ext cx="8370858" cy="5136319"/>
          </a:xfrm>
          <a:prstGeom prst="roundRect">
            <a:avLst>
              <a:gd name="adj" fmla="val 690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400" b="1">
              <a:latin typeface="+mn-ea"/>
            </a:endParaRPr>
          </a:p>
        </p:txBody>
      </p:sp>
      <p:pic>
        <p:nvPicPr>
          <p:cNvPr id="12" name="Picture 2" descr="Z:\Data\99.SKIPC\ci_ISUsystem_new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597352"/>
            <a:ext cx="882026" cy="18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sk케미칼 로고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08" y="6453753"/>
            <a:ext cx="698892" cy="33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69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98"/>
            <a:ext cx="9144000" cy="56367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1"/>
            <a:ext cx="7704856" cy="556473"/>
          </a:xfrm>
        </p:spPr>
        <p:txBody>
          <a:bodyPr>
            <a:norm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fld id="{59ADFB5C-C3F9-4978-BB3E-1797B186E81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C3668E83-84C3-4701-8AE4-08C5B7D53A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323528" y="631079"/>
            <a:ext cx="7632848" cy="278120"/>
          </a:xfrm>
        </p:spPr>
        <p:txBody>
          <a:bodyPr>
            <a:noAutofit/>
          </a:bodyPr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3" name="모서리가 둥근 직사각형 12"/>
          <p:cNvSpPr/>
          <p:nvPr userDrawn="1"/>
        </p:nvSpPr>
        <p:spPr>
          <a:xfrm>
            <a:off x="395536" y="1552375"/>
            <a:ext cx="8370858" cy="4852704"/>
          </a:xfrm>
          <a:prstGeom prst="roundRect">
            <a:avLst>
              <a:gd name="adj" fmla="val 690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400" b="1">
              <a:latin typeface="+mn-ea"/>
            </a:endParaRPr>
          </a:p>
        </p:txBody>
      </p:sp>
      <p:pic>
        <p:nvPicPr>
          <p:cNvPr id="11" name="Picture 2" descr="Z:\Data\99.SKIPC\ci_ISUsystem_new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597352"/>
            <a:ext cx="882026" cy="18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sk케미칼 로고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08" y="6453753"/>
            <a:ext cx="698892" cy="33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64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98"/>
            <a:ext cx="9144000" cy="56367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1"/>
            <a:ext cx="7704856" cy="556473"/>
          </a:xfrm>
        </p:spPr>
        <p:txBody>
          <a:bodyPr>
            <a:norm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fld id="{59ADFB5C-C3F9-4978-BB3E-1797B186E81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C3668E83-84C3-4701-8AE4-08C5B7D53A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323528" y="631079"/>
            <a:ext cx="7632848" cy="278120"/>
          </a:xfrm>
        </p:spPr>
        <p:txBody>
          <a:bodyPr>
            <a:noAutofit/>
          </a:bodyPr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395536" y="1772816"/>
            <a:ext cx="8370858" cy="4632262"/>
          </a:xfrm>
          <a:prstGeom prst="roundRect">
            <a:avLst>
              <a:gd name="adj" fmla="val 690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400" b="1">
              <a:latin typeface="+mn-ea"/>
            </a:endParaRPr>
          </a:p>
        </p:txBody>
      </p:sp>
      <p:pic>
        <p:nvPicPr>
          <p:cNvPr id="12" name="Picture 2" descr="Z:\Data\99.SKIPC\ci_ISUsystem_new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597352"/>
            <a:ext cx="882026" cy="18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sk케미칼 로고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08" y="6453753"/>
            <a:ext cx="698892" cy="33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96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98"/>
            <a:ext cx="9144000" cy="56367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1"/>
            <a:ext cx="7704856" cy="556473"/>
          </a:xfrm>
        </p:spPr>
        <p:txBody>
          <a:bodyPr>
            <a:norm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fld id="{59ADFB5C-C3F9-4978-BB3E-1797B186E81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C3668E83-84C3-4701-8AE4-08C5B7D53A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323528" y="631079"/>
            <a:ext cx="7632848" cy="278120"/>
          </a:xfrm>
        </p:spPr>
        <p:txBody>
          <a:bodyPr>
            <a:noAutofit/>
          </a:bodyPr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pic>
        <p:nvPicPr>
          <p:cNvPr id="11" name="Picture 2" descr="Z:\Data\99.SKIPC\ci_ISUsystem_new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597352"/>
            <a:ext cx="882026" cy="18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sk케미칼 로고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08" y="6453753"/>
            <a:ext cx="698892" cy="33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66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98"/>
            <a:ext cx="9144000" cy="56367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1"/>
            <a:ext cx="7704856" cy="556473"/>
          </a:xfrm>
        </p:spPr>
        <p:txBody>
          <a:bodyPr>
            <a:norm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fld id="{59ADFB5C-C3F9-4978-BB3E-1797B186E81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C3668E83-84C3-4701-8AE4-08C5B7D53A9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Picture 2" descr="Z:\Data\99.SKIPC\ci_ISUsystem_new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597352"/>
            <a:ext cx="882026" cy="18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21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DFB5C-C3F9-4978-BB3E-1797B186E81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8E83-84C3-4701-8AE4-08C5B7D53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7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93" r:id="rId3"/>
    <p:sldLayoutId id="2147483704" r:id="rId4"/>
    <p:sldLayoutId id="2147483720" r:id="rId5"/>
    <p:sldLayoutId id="2147483683" r:id="rId6"/>
    <p:sldLayoutId id="2147483703" r:id="rId7"/>
    <p:sldLayoutId id="2147483721" r:id="rId8"/>
    <p:sldLayoutId id="2147483694" r:id="rId9"/>
    <p:sldLayoutId id="2147483696" r:id="rId10"/>
    <p:sldLayoutId id="2147483699" r:id="rId11"/>
    <p:sldLayoutId id="2147483726" r:id="rId12"/>
    <p:sldLayoutId id="2147483727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pc="-138">
                <a:ln>
                  <a:solidFill>
                    <a:schemeClr val="accent1">
                      <a:lumMod val="20000"/>
                      <a:lumOff val="80000"/>
                      <a:alpha val="10000"/>
                    </a:schemeClr>
                  </a:solidFill>
                </a:ln>
                <a:cs typeface="Arial" pitchFamily="34" charset="0"/>
              </a:rPr>
              <a:t>사용자 매뉴얼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31"/>
              <a:t>SK</a:t>
            </a:r>
            <a:r>
              <a:rPr lang="ko-KR" altLang="en-US" sz="2031" err="1"/>
              <a:t>케미칼</a:t>
            </a:r>
            <a:r>
              <a:rPr lang="ko-KR" altLang="en-US" sz="2031"/>
              <a:t> 통합바코드시스템 구축</a:t>
            </a:r>
          </a:p>
        </p:txBody>
      </p:sp>
      <p:sp>
        <p:nvSpPr>
          <p:cNvPr id="6" name="부제목 3"/>
          <p:cNvSpPr txBox="1">
            <a:spLocks/>
          </p:cNvSpPr>
          <p:nvPr/>
        </p:nvSpPr>
        <p:spPr>
          <a:xfrm>
            <a:off x="716802" y="4535755"/>
            <a:ext cx="5583390" cy="442065"/>
          </a:xfrm>
          <a:prstGeom prst="rect">
            <a:avLst/>
          </a:prstGeom>
        </p:spPr>
        <p:txBody>
          <a:bodyPr vert="horz" lIns="84406" tIns="42203" rIns="84406" bIns="42203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62" dirty="0" smtClean="0"/>
              <a:t>2022.03</a:t>
            </a:r>
            <a:endParaRPr lang="ko-KR" altLang="en-US" sz="1662" dirty="0"/>
          </a:p>
        </p:txBody>
      </p:sp>
    </p:spTree>
    <p:extLst>
      <p:ext uri="{BB962C8B-B14F-4D97-AF65-F5344CB8AC3E}">
        <p14:creationId xmlns:p14="http://schemas.microsoft.com/office/powerpoint/2010/main" val="1246244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600" y="1543126"/>
            <a:ext cx="1963636" cy="360000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원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부원료</a:t>
            </a:r>
            <a:r>
              <a:rPr lang="ko-KR" altLang="en-US" dirty="0" smtClean="0"/>
              <a:t> 투입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UI-PDA-07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HOME &gt; </a:t>
            </a:r>
            <a:r>
              <a:rPr lang="ko-KR" altLang="en-US" dirty="0" smtClean="0"/>
              <a:t>원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부원료</a:t>
            </a:r>
            <a:r>
              <a:rPr lang="ko-KR" altLang="en-US" dirty="0" smtClean="0"/>
              <a:t> 투입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2022-03-14</a:t>
            </a:r>
            <a:endParaRPr lang="ko-KR" altLang="en-US" dirty="0"/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473141"/>
              </p:ext>
            </p:extLst>
          </p:nvPr>
        </p:nvGraphicFramePr>
        <p:xfrm>
          <a:off x="5613889" y="410869"/>
          <a:ext cx="3426032" cy="14442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176">
                  <a:extLst>
                    <a:ext uri="{9D8B030D-6E8A-4147-A177-3AD203B41FA5}">
                      <a16:colId xmlns:a16="http://schemas.microsoft.com/office/drawing/2014/main" val="3056324334"/>
                    </a:ext>
                  </a:extLst>
                </a:gridCol>
                <a:gridCol w="2997856">
                  <a:extLst>
                    <a:ext uri="{9D8B030D-6E8A-4147-A177-3AD203B41FA5}">
                      <a16:colId xmlns:a16="http://schemas.microsoft.com/office/drawing/2014/main" val="256984433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497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부원료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투입 처리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99957"/>
                  </a:ext>
                </a:extLst>
              </a:tr>
              <a:tr h="1179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투입 처리할 자재를 선택한다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aseline="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266883"/>
                  </a:ext>
                </a:extLst>
              </a:tr>
              <a:tr h="144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버튼을 클릭하여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투입 처리 대상 리스트를 조회한다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439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투입 처리 가능한 자재 이력을 표시한다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407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투입할 공정을 선택한다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725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[3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리스트에서 투입할 데이터를 선택한 후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투입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버튼을 클릭하여 투입 처리를 진행한다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316447"/>
                  </a:ext>
                </a:extLst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3698592" y="2122074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/>
              <a:t>1</a:t>
            </a:r>
            <a:endParaRPr lang="ko-KR" altLang="en-US" sz="831" b="1"/>
          </a:p>
        </p:txBody>
      </p:sp>
      <p:sp>
        <p:nvSpPr>
          <p:cNvPr id="30" name="타원 29"/>
          <p:cNvSpPr/>
          <p:nvPr/>
        </p:nvSpPr>
        <p:spPr>
          <a:xfrm>
            <a:off x="3683980" y="2434440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2</a:t>
            </a:r>
            <a:endParaRPr lang="ko-KR" altLang="en-US" sz="831" b="1" dirty="0"/>
          </a:p>
        </p:txBody>
      </p:sp>
      <p:sp>
        <p:nvSpPr>
          <p:cNvPr id="31" name="타원 30"/>
          <p:cNvSpPr/>
          <p:nvPr/>
        </p:nvSpPr>
        <p:spPr>
          <a:xfrm>
            <a:off x="2816522" y="3679496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3</a:t>
            </a:r>
            <a:endParaRPr lang="ko-KR" altLang="en-US" sz="831" b="1" dirty="0"/>
          </a:p>
        </p:txBody>
      </p:sp>
      <p:sp>
        <p:nvSpPr>
          <p:cNvPr id="32" name="타원 31"/>
          <p:cNvSpPr/>
          <p:nvPr/>
        </p:nvSpPr>
        <p:spPr>
          <a:xfrm>
            <a:off x="3133964" y="4959748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5</a:t>
            </a:r>
            <a:endParaRPr lang="ko-KR" altLang="en-US" sz="831" b="1" dirty="0"/>
          </a:p>
        </p:txBody>
      </p:sp>
      <p:sp>
        <p:nvSpPr>
          <p:cNvPr id="13" name="타원 12"/>
          <p:cNvSpPr/>
          <p:nvPr/>
        </p:nvSpPr>
        <p:spPr>
          <a:xfrm>
            <a:off x="3133964" y="4593988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4</a:t>
            </a:r>
            <a:endParaRPr lang="ko-KR" altLang="en-US" sz="831" b="1" dirty="0"/>
          </a:p>
        </p:txBody>
      </p:sp>
    </p:spTree>
    <p:extLst>
      <p:ext uri="{BB962C8B-B14F-4D97-AF65-F5344CB8AC3E}">
        <p14:creationId xmlns:p14="http://schemas.microsoft.com/office/powerpoint/2010/main" val="410245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43" y="1377504"/>
            <a:ext cx="1963636" cy="360000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원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부원료</a:t>
            </a:r>
            <a:r>
              <a:rPr lang="ko-KR" altLang="en-US" dirty="0" smtClean="0"/>
              <a:t> </a:t>
            </a:r>
            <a:r>
              <a:rPr lang="ko-KR" altLang="en-US" dirty="0" smtClean="0"/>
              <a:t>투입 취소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UI-PDA-08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HOME &gt; </a:t>
            </a:r>
            <a:r>
              <a:rPr lang="ko-KR" altLang="en-US" dirty="0" smtClean="0"/>
              <a:t>원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부원료</a:t>
            </a:r>
            <a:r>
              <a:rPr lang="ko-KR" altLang="en-US" dirty="0" smtClean="0"/>
              <a:t> </a:t>
            </a:r>
            <a:r>
              <a:rPr lang="ko-KR" altLang="en-US" dirty="0" smtClean="0"/>
              <a:t>투입 취소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2022-03-14</a:t>
            </a:r>
            <a:endParaRPr lang="ko-KR" altLang="en-US" dirty="0"/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368108"/>
              </p:ext>
            </p:extLst>
          </p:nvPr>
        </p:nvGraphicFramePr>
        <p:xfrm>
          <a:off x="5613889" y="410869"/>
          <a:ext cx="3426032" cy="1253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176">
                  <a:extLst>
                    <a:ext uri="{9D8B030D-6E8A-4147-A177-3AD203B41FA5}">
                      <a16:colId xmlns:a16="http://schemas.microsoft.com/office/drawing/2014/main" val="3056324334"/>
                    </a:ext>
                  </a:extLst>
                </a:gridCol>
                <a:gridCol w="2997856">
                  <a:extLst>
                    <a:ext uri="{9D8B030D-6E8A-4147-A177-3AD203B41FA5}">
                      <a16:colId xmlns:a16="http://schemas.microsoft.com/office/drawing/2014/main" val="256984433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497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부원료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투입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취소 처리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99957"/>
                  </a:ext>
                </a:extLst>
              </a:tr>
              <a:tr h="1179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투입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취소 처리할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자재를 선택한다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aseline="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266883"/>
                  </a:ext>
                </a:extLst>
              </a:tr>
              <a:tr h="144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버튼을 클릭하여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투입 취소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처리 대상 리스트를 조회한다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439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투입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취소 처리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가능한 자재 이력을 표시한다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투입 취소 처리할 데이터의 좌측 체크박스를 체크한다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407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부원료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투입 취소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버튼을 클릭하여 취소 처리를 진행한다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725873"/>
                  </a:ext>
                </a:extLst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3045337" y="2036615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/>
              <a:t>1</a:t>
            </a:r>
            <a:endParaRPr lang="ko-KR" altLang="en-US" sz="831" b="1"/>
          </a:p>
        </p:txBody>
      </p:sp>
      <p:sp>
        <p:nvSpPr>
          <p:cNvPr id="30" name="타원 29"/>
          <p:cNvSpPr/>
          <p:nvPr/>
        </p:nvSpPr>
        <p:spPr>
          <a:xfrm>
            <a:off x="3045337" y="2242619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2</a:t>
            </a:r>
            <a:endParaRPr lang="ko-KR" altLang="en-US" sz="831" b="1" dirty="0"/>
          </a:p>
        </p:txBody>
      </p:sp>
      <p:sp>
        <p:nvSpPr>
          <p:cNvPr id="31" name="타원 30"/>
          <p:cNvSpPr/>
          <p:nvPr/>
        </p:nvSpPr>
        <p:spPr>
          <a:xfrm>
            <a:off x="2338810" y="3493065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3</a:t>
            </a:r>
            <a:endParaRPr lang="ko-KR" altLang="en-US" sz="831" b="1" dirty="0"/>
          </a:p>
        </p:txBody>
      </p:sp>
      <p:sp>
        <p:nvSpPr>
          <p:cNvPr id="13" name="타원 12"/>
          <p:cNvSpPr/>
          <p:nvPr/>
        </p:nvSpPr>
        <p:spPr>
          <a:xfrm>
            <a:off x="2953648" y="4655838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4</a:t>
            </a:r>
            <a:endParaRPr lang="ko-KR" altLang="en-US" sz="831" b="1" dirty="0"/>
          </a:p>
        </p:txBody>
      </p:sp>
    </p:spTree>
    <p:extLst>
      <p:ext uri="{BB962C8B-B14F-4D97-AF65-F5344CB8AC3E}">
        <p14:creationId xmlns:p14="http://schemas.microsoft.com/office/powerpoint/2010/main" val="4012606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48" y="1409381"/>
            <a:ext cx="1963636" cy="360000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Value-up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UI-PDA-09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HOME &gt; </a:t>
            </a:r>
            <a:r>
              <a:rPr lang="en-US" altLang="ko-KR" dirty="0" smtClean="0"/>
              <a:t>Value-up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2022-03-14</a:t>
            </a:r>
            <a:endParaRPr lang="ko-KR" altLang="en-US" dirty="0"/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410560"/>
              </p:ext>
            </p:extLst>
          </p:nvPr>
        </p:nvGraphicFramePr>
        <p:xfrm>
          <a:off x="5613889" y="410869"/>
          <a:ext cx="3426032" cy="1848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176">
                  <a:extLst>
                    <a:ext uri="{9D8B030D-6E8A-4147-A177-3AD203B41FA5}">
                      <a16:colId xmlns:a16="http://schemas.microsoft.com/office/drawing/2014/main" val="3056324334"/>
                    </a:ext>
                  </a:extLst>
                </a:gridCol>
                <a:gridCol w="2997856">
                  <a:extLst>
                    <a:ext uri="{9D8B030D-6E8A-4147-A177-3AD203B41FA5}">
                      <a16:colId xmlns:a16="http://schemas.microsoft.com/office/drawing/2014/main" val="256984433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497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Value-up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99957"/>
                  </a:ext>
                </a:extLst>
              </a:tr>
              <a:tr h="1179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투일일자를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입력한다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aseline="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266883"/>
                  </a:ext>
                </a:extLst>
              </a:tr>
              <a:tr h="144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투입할 공정을 입력한다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439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처리할 바코드를 스캔하거나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KEYPAD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를 이용하여 바코드 값을 입력한다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407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입력한 바코드 정보를 조회하여 리스트에 표시한다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725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[4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리스트에서 삭제할 데이터를 선택한 후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[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선택 취소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버튼을 클릭하여 해당 데이터를 리스트에서 삭제한다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01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[4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리스트에서 투입할 데이터를 확인한 후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처리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버튼을 클릭하여 데이터를 처리한다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956094"/>
                  </a:ext>
                </a:extLst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3224267" y="2036615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/>
              <a:t>1</a:t>
            </a:r>
            <a:endParaRPr lang="ko-KR" altLang="en-US" sz="831" b="1"/>
          </a:p>
        </p:txBody>
      </p:sp>
      <p:sp>
        <p:nvSpPr>
          <p:cNvPr id="30" name="타원 29"/>
          <p:cNvSpPr/>
          <p:nvPr/>
        </p:nvSpPr>
        <p:spPr>
          <a:xfrm>
            <a:off x="3224267" y="2242619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2</a:t>
            </a:r>
            <a:endParaRPr lang="ko-KR" altLang="en-US" sz="831" b="1" dirty="0"/>
          </a:p>
        </p:txBody>
      </p:sp>
      <p:sp>
        <p:nvSpPr>
          <p:cNvPr id="31" name="타원 30"/>
          <p:cNvSpPr/>
          <p:nvPr/>
        </p:nvSpPr>
        <p:spPr>
          <a:xfrm>
            <a:off x="3224267" y="2616475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3</a:t>
            </a:r>
            <a:endParaRPr lang="ko-KR" altLang="en-US" sz="831" b="1" dirty="0"/>
          </a:p>
        </p:txBody>
      </p:sp>
      <p:sp>
        <p:nvSpPr>
          <p:cNvPr id="13" name="타원 12"/>
          <p:cNvSpPr/>
          <p:nvPr/>
        </p:nvSpPr>
        <p:spPr>
          <a:xfrm>
            <a:off x="2457666" y="3555007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4</a:t>
            </a:r>
            <a:endParaRPr lang="ko-KR" altLang="en-US" sz="831" b="1" dirty="0"/>
          </a:p>
        </p:txBody>
      </p:sp>
      <p:sp>
        <p:nvSpPr>
          <p:cNvPr id="16" name="타원 15"/>
          <p:cNvSpPr/>
          <p:nvPr/>
        </p:nvSpPr>
        <p:spPr>
          <a:xfrm>
            <a:off x="1916128" y="4629205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5</a:t>
            </a:r>
            <a:endParaRPr lang="ko-KR" altLang="en-US" sz="831" b="1" dirty="0"/>
          </a:p>
        </p:txBody>
      </p:sp>
      <p:sp>
        <p:nvSpPr>
          <p:cNvPr id="17" name="타원 16"/>
          <p:cNvSpPr/>
          <p:nvPr/>
        </p:nvSpPr>
        <p:spPr>
          <a:xfrm>
            <a:off x="3038178" y="4629205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6</a:t>
            </a:r>
            <a:endParaRPr lang="ko-KR" altLang="en-US" sz="831" b="1" dirty="0"/>
          </a:p>
        </p:txBody>
      </p:sp>
    </p:spTree>
    <p:extLst>
      <p:ext uri="{BB962C8B-B14F-4D97-AF65-F5344CB8AC3E}">
        <p14:creationId xmlns:p14="http://schemas.microsoft.com/office/powerpoint/2010/main" val="342202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226" y="1755007"/>
            <a:ext cx="1963636" cy="360000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Value-up </a:t>
            </a:r>
            <a:r>
              <a:rPr lang="ko-KR" altLang="en-US" dirty="0" smtClean="0"/>
              <a:t>취소 처리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UI-PDA-10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HOME &gt; </a:t>
            </a:r>
            <a:r>
              <a:rPr lang="en-US" altLang="ko-KR" dirty="0" smtClean="0"/>
              <a:t>Value-up </a:t>
            </a:r>
            <a:r>
              <a:rPr lang="ko-KR" altLang="en-US" dirty="0" smtClean="0"/>
              <a:t>취소 처리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2022-03-14</a:t>
            </a:r>
            <a:endParaRPr lang="ko-KR" altLang="en-US" dirty="0"/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924139"/>
              </p:ext>
            </p:extLst>
          </p:nvPr>
        </p:nvGraphicFramePr>
        <p:xfrm>
          <a:off x="5613889" y="410869"/>
          <a:ext cx="3426032" cy="1466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176">
                  <a:extLst>
                    <a:ext uri="{9D8B030D-6E8A-4147-A177-3AD203B41FA5}">
                      <a16:colId xmlns:a16="http://schemas.microsoft.com/office/drawing/2014/main" val="3056324334"/>
                    </a:ext>
                  </a:extLst>
                </a:gridCol>
                <a:gridCol w="2997856">
                  <a:extLst>
                    <a:ext uri="{9D8B030D-6E8A-4147-A177-3AD203B41FA5}">
                      <a16:colId xmlns:a16="http://schemas.microsoft.com/office/drawing/2014/main" val="256984433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497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Value-up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취소 처리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99957"/>
                  </a:ext>
                </a:extLst>
              </a:tr>
              <a:tr h="1179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취소 처리할 바코드를 스캔하거나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KEYPAD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를 이용하여 바코드 값을 입력한다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..</a:t>
                      </a:r>
                      <a:endParaRPr lang="en-US" altLang="ko-KR" sz="700" baseline="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266883"/>
                  </a:ext>
                </a:extLst>
              </a:tr>
              <a:tr h="144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입력한 바코드 정보를 조회하여 리스트에 표시한다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439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[2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리스트에서 삭제할 데이터를 선택한 후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[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선택 취소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버튼을 클릭하여 해당 데이터를 리스트에서 삭제한다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407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[2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리스트에서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투입 취소할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데이터를 확인한 후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처리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버튼을 클릭하여 데이터를 처리한다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725873"/>
                  </a:ext>
                </a:extLst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3357432" y="2295683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/>
              <a:t>1</a:t>
            </a:r>
            <a:endParaRPr lang="ko-KR" altLang="en-US" sz="831" b="1"/>
          </a:p>
        </p:txBody>
      </p:sp>
      <p:sp>
        <p:nvSpPr>
          <p:cNvPr id="13" name="타원 12"/>
          <p:cNvSpPr/>
          <p:nvPr/>
        </p:nvSpPr>
        <p:spPr>
          <a:xfrm>
            <a:off x="2457666" y="3555007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2</a:t>
            </a:r>
            <a:endParaRPr lang="ko-KR" altLang="en-US" sz="831" b="1" dirty="0"/>
          </a:p>
        </p:txBody>
      </p:sp>
      <p:sp>
        <p:nvSpPr>
          <p:cNvPr id="16" name="타원 15"/>
          <p:cNvSpPr/>
          <p:nvPr/>
        </p:nvSpPr>
        <p:spPr>
          <a:xfrm>
            <a:off x="1916128" y="4949030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3</a:t>
            </a:r>
            <a:endParaRPr lang="ko-KR" altLang="en-US" sz="831" b="1" dirty="0"/>
          </a:p>
        </p:txBody>
      </p:sp>
      <p:sp>
        <p:nvSpPr>
          <p:cNvPr id="17" name="타원 16"/>
          <p:cNvSpPr/>
          <p:nvPr/>
        </p:nvSpPr>
        <p:spPr>
          <a:xfrm>
            <a:off x="3038178" y="4949030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4</a:t>
            </a:r>
            <a:endParaRPr lang="ko-KR" altLang="en-US" sz="831" b="1" dirty="0"/>
          </a:p>
        </p:txBody>
      </p:sp>
    </p:spTree>
    <p:extLst>
      <p:ext uri="{BB962C8B-B14F-4D97-AF65-F5344CB8AC3E}">
        <p14:creationId xmlns:p14="http://schemas.microsoft.com/office/powerpoint/2010/main" val="3301214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226" y="1800000"/>
            <a:ext cx="1963636" cy="360000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소포장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UI-PDA-11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소포장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2022-03-14</a:t>
            </a:r>
            <a:endParaRPr lang="ko-KR" altLang="en-US" dirty="0"/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92829"/>
              </p:ext>
            </p:extLst>
          </p:nvPr>
        </p:nvGraphicFramePr>
        <p:xfrm>
          <a:off x="5613889" y="410869"/>
          <a:ext cx="3426032" cy="1466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176">
                  <a:extLst>
                    <a:ext uri="{9D8B030D-6E8A-4147-A177-3AD203B41FA5}">
                      <a16:colId xmlns:a16="http://schemas.microsoft.com/office/drawing/2014/main" val="3056324334"/>
                    </a:ext>
                  </a:extLst>
                </a:gridCol>
                <a:gridCol w="2997856">
                  <a:extLst>
                    <a:ext uri="{9D8B030D-6E8A-4147-A177-3AD203B41FA5}">
                      <a16:colId xmlns:a16="http://schemas.microsoft.com/office/drawing/2014/main" val="256984433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497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소포장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99957"/>
                  </a:ext>
                </a:extLst>
              </a:tr>
              <a:tr h="1179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소포장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처리할 바코드를 스캔하거나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KEYPAD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를 이용하여 바코드 값을 입력한다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..</a:t>
                      </a:r>
                      <a:endParaRPr lang="en-US" altLang="ko-KR" sz="700" baseline="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266883"/>
                  </a:ext>
                </a:extLst>
              </a:tr>
              <a:tr h="144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입력한 바코드 정보를 조회하여 리스트에 표시한다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439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[2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리스트에서 삭제할 데이터를 선택한 후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[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선택 취소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버튼을 클릭하여 해당 데이터를 리스트에서 삭제한다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407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[2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리스트에서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소포장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처리할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데이터를 확인한 후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처리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버튼을 클릭하여 데이터를 처리한다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725873"/>
                  </a:ext>
                </a:extLst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3357432" y="2295683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/>
              <a:t>1</a:t>
            </a:r>
            <a:endParaRPr lang="ko-KR" altLang="en-US" sz="831" b="1"/>
          </a:p>
        </p:txBody>
      </p:sp>
      <p:sp>
        <p:nvSpPr>
          <p:cNvPr id="13" name="타원 12"/>
          <p:cNvSpPr/>
          <p:nvPr/>
        </p:nvSpPr>
        <p:spPr>
          <a:xfrm>
            <a:off x="2457666" y="3555007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2</a:t>
            </a:r>
            <a:endParaRPr lang="ko-KR" altLang="en-US" sz="831" b="1" dirty="0"/>
          </a:p>
        </p:txBody>
      </p:sp>
      <p:sp>
        <p:nvSpPr>
          <p:cNvPr id="16" name="타원 15"/>
          <p:cNvSpPr/>
          <p:nvPr/>
        </p:nvSpPr>
        <p:spPr>
          <a:xfrm>
            <a:off x="1916128" y="4949030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3</a:t>
            </a:r>
            <a:endParaRPr lang="ko-KR" altLang="en-US" sz="831" b="1" dirty="0"/>
          </a:p>
        </p:txBody>
      </p:sp>
      <p:sp>
        <p:nvSpPr>
          <p:cNvPr id="17" name="타원 16"/>
          <p:cNvSpPr/>
          <p:nvPr/>
        </p:nvSpPr>
        <p:spPr>
          <a:xfrm>
            <a:off x="3038178" y="4949030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4</a:t>
            </a:r>
            <a:endParaRPr lang="ko-KR" altLang="en-US" sz="831" b="1" dirty="0"/>
          </a:p>
        </p:txBody>
      </p:sp>
    </p:spTree>
    <p:extLst>
      <p:ext uri="{BB962C8B-B14F-4D97-AF65-F5344CB8AC3E}">
        <p14:creationId xmlns:p14="http://schemas.microsoft.com/office/powerpoint/2010/main" val="2977839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658244" y="1800000"/>
            <a:ext cx="1965600" cy="3600000"/>
            <a:chOff x="3347742" y="1800000"/>
            <a:chExt cx="1965600" cy="36000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742" y="1800000"/>
              <a:ext cx="1963636" cy="360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742" y="2369616"/>
              <a:ext cx="1965600" cy="2684087"/>
            </a:xfrm>
            <a:prstGeom prst="rect">
              <a:avLst/>
            </a:prstGeom>
          </p:spPr>
        </p:pic>
      </p:grp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소포장</a:t>
            </a:r>
            <a:r>
              <a:rPr lang="ko-KR" altLang="en-US" dirty="0" smtClean="0"/>
              <a:t> 취소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UI-PDA-12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소포장</a:t>
            </a:r>
            <a:r>
              <a:rPr lang="ko-KR" altLang="en-US" dirty="0" smtClean="0"/>
              <a:t> 취소 처리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2022-03-14</a:t>
            </a:r>
            <a:endParaRPr lang="ko-KR" altLang="en-US" dirty="0"/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170721"/>
              </p:ext>
            </p:extLst>
          </p:nvPr>
        </p:nvGraphicFramePr>
        <p:xfrm>
          <a:off x="5613889" y="410869"/>
          <a:ext cx="3426032" cy="1466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176">
                  <a:extLst>
                    <a:ext uri="{9D8B030D-6E8A-4147-A177-3AD203B41FA5}">
                      <a16:colId xmlns:a16="http://schemas.microsoft.com/office/drawing/2014/main" val="3056324334"/>
                    </a:ext>
                  </a:extLst>
                </a:gridCol>
                <a:gridCol w="2997856">
                  <a:extLst>
                    <a:ext uri="{9D8B030D-6E8A-4147-A177-3AD203B41FA5}">
                      <a16:colId xmlns:a16="http://schemas.microsoft.com/office/drawing/2014/main" val="256984433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497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소포장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취소 처리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99957"/>
                  </a:ext>
                </a:extLst>
              </a:tr>
              <a:tr h="1179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취소 처리할 바코드를 스캔하거나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KEYPAD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를 이용하여 바코드 값을 입력한다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..</a:t>
                      </a:r>
                      <a:endParaRPr lang="en-US" altLang="ko-KR" sz="700" baseline="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266883"/>
                  </a:ext>
                </a:extLst>
              </a:tr>
              <a:tr h="144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입력한 바코드 정보를 조회하여 리스트에 표시한다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439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[2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리스트에서 삭제할 데이터를 선택한 후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[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선택 취소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버튼을 클릭하여 해당 데이터를 리스트에서 삭제한다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407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[2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리스트에서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투입 취소할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데이터를 확인한 후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처리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버튼을 클릭하여 데이터를 처리한다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725873"/>
                  </a:ext>
                </a:extLst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3357432" y="2295683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/>
              <a:t>1</a:t>
            </a:r>
            <a:endParaRPr lang="ko-KR" altLang="en-US" sz="831" b="1"/>
          </a:p>
        </p:txBody>
      </p:sp>
      <p:sp>
        <p:nvSpPr>
          <p:cNvPr id="13" name="타원 12"/>
          <p:cNvSpPr/>
          <p:nvPr/>
        </p:nvSpPr>
        <p:spPr>
          <a:xfrm>
            <a:off x="2457666" y="3555007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2</a:t>
            </a:r>
            <a:endParaRPr lang="ko-KR" altLang="en-US" sz="831" b="1" dirty="0"/>
          </a:p>
        </p:txBody>
      </p:sp>
      <p:sp>
        <p:nvSpPr>
          <p:cNvPr id="16" name="타원 15"/>
          <p:cNvSpPr/>
          <p:nvPr/>
        </p:nvSpPr>
        <p:spPr>
          <a:xfrm>
            <a:off x="1916128" y="4949030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3</a:t>
            </a:r>
            <a:endParaRPr lang="ko-KR" altLang="en-US" sz="831" b="1" dirty="0"/>
          </a:p>
        </p:txBody>
      </p:sp>
      <p:sp>
        <p:nvSpPr>
          <p:cNvPr id="17" name="타원 16"/>
          <p:cNvSpPr/>
          <p:nvPr/>
        </p:nvSpPr>
        <p:spPr>
          <a:xfrm>
            <a:off x="3038178" y="4949030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4</a:t>
            </a:r>
            <a:endParaRPr lang="ko-KR" altLang="en-US" sz="831" b="1" dirty="0"/>
          </a:p>
        </p:txBody>
      </p:sp>
    </p:spTree>
    <p:extLst>
      <p:ext uri="{BB962C8B-B14F-4D97-AF65-F5344CB8AC3E}">
        <p14:creationId xmlns:p14="http://schemas.microsoft.com/office/powerpoint/2010/main" val="2362537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CHDM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입고</a:t>
            </a:r>
            <a:endParaRPr lang="en-US" altLang="ko-KR" dirty="0"/>
          </a:p>
          <a:p>
            <a:r>
              <a:rPr lang="ko-KR" altLang="en-US" dirty="0"/>
              <a:t>입고 취소</a:t>
            </a:r>
            <a:endParaRPr lang="en-US" altLang="ko-KR" dirty="0"/>
          </a:p>
          <a:p>
            <a:r>
              <a:rPr lang="ko-KR" altLang="en-US" dirty="0"/>
              <a:t>출하 지시</a:t>
            </a:r>
            <a:endParaRPr lang="en-US" altLang="ko-KR" dirty="0"/>
          </a:p>
          <a:p>
            <a:r>
              <a:rPr lang="ko-KR" altLang="en-US" dirty="0"/>
              <a:t>출하 처리</a:t>
            </a:r>
            <a:endParaRPr lang="en-US" altLang="ko-KR" dirty="0"/>
          </a:p>
          <a:p>
            <a:r>
              <a:rPr lang="ko-KR" altLang="en-US" dirty="0"/>
              <a:t>출하 상세</a:t>
            </a:r>
            <a:endParaRPr lang="en-US" altLang="ko-KR" dirty="0"/>
          </a:p>
          <a:p>
            <a:r>
              <a:rPr lang="ko-KR" altLang="en-US" dirty="0"/>
              <a:t>출하 </a:t>
            </a:r>
            <a:r>
              <a:rPr lang="ko-KR" altLang="en-US" dirty="0" err="1" smtClean="0"/>
              <a:t>취소반품</a:t>
            </a:r>
            <a:r>
              <a:rPr lang="ko-KR" altLang="en-US" dirty="0" smtClean="0"/>
              <a:t> </a:t>
            </a:r>
            <a:r>
              <a:rPr lang="ko-KR" altLang="en-US" dirty="0"/>
              <a:t>입고 지시</a:t>
            </a:r>
            <a:endParaRPr lang="en-US" altLang="ko-KR" dirty="0"/>
          </a:p>
          <a:p>
            <a:r>
              <a:rPr lang="ko-KR" altLang="en-US" dirty="0"/>
              <a:t>반품 입고 처리</a:t>
            </a:r>
            <a:endParaRPr lang="en-US" altLang="ko-KR" dirty="0"/>
          </a:p>
          <a:p>
            <a:r>
              <a:rPr lang="ko-KR" altLang="en-US" dirty="0"/>
              <a:t>창고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1075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7">
            <a:extLst>
              <a:ext uri="{FF2B5EF4-FFF2-40B4-BE49-F238E27FC236}">
                <a16:creationId xmlns:a16="http://schemas.microsoft.com/office/drawing/2014/main" id="{3AB84080-BBFD-42CF-99A0-7688F5076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79" y="1130060"/>
            <a:ext cx="2314575" cy="432183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900" dirty="0" smtClean="0">
                <a:latin typeface="맑은 고딕"/>
                <a:ea typeface="맑은 고딕"/>
              </a:rPr>
              <a:t>[</a:t>
            </a:r>
            <a:r>
              <a:rPr lang="en-US" altLang="ko-KR" sz="900" dirty="0" smtClean="0">
                <a:latin typeface="맑은 고딕"/>
                <a:ea typeface="맑은 고딕"/>
              </a:rPr>
              <a:t>CHDM</a:t>
            </a:r>
            <a:r>
              <a:rPr lang="ko-KR" altLang="en-US" sz="900" dirty="0" smtClean="0">
                <a:latin typeface="맑은 고딕"/>
                <a:ea typeface="맑은 고딕"/>
              </a:rPr>
              <a:t>] </a:t>
            </a:r>
            <a:r>
              <a:rPr lang="ko-KR" altLang="en-US" sz="900" dirty="0">
                <a:latin typeface="맑은 고딕"/>
                <a:ea typeface="맑은 고딕"/>
              </a:rPr>
              <a:t>입고 처리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sz="900" dirty="0" smtClean="0">
                <a:latin typeface="맑은 고딕"/>
                <a:ea typeface="맑은 고딕"/>
              </a:rPr>
              <a:t>UI-CHDM-01</a:t>
            </a:r>
            <a:endParaRPr lang="ko-KR" altLang="en-US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altLang="ko-KR" sz="900">
                <a:latin typeface="맑은 고딕"/>
                <a:ea typeface="맑은 고딕"/>
              </a:rPr>
              <a:t>HOME &gt; 입고처리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sz="900" dirty="0" smtClean="0">
                <a:latin typeface="맑은 고딕"/>
                <a:ea typeface="맑은 고딕"/>
              </a:rPr>
              <a:t>2022-03-14</a:t>
            </a:r>
            <a:endParaRPr lang="ko-KR" altLang="en-US" dirty="0"/>
          </a:p>
        </p:txBody>
      </p:sp>
      <p:graphicFrame>
        <p:nvGraphicFramePr>
          <p:cNvPr id="167" name="표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0109"/>
              </p:ext>
            </p:extLst>
          </p:nvPr>
        </p:nvGraphicFramePr>
        <p:xfrm>
          <a:off x="5613889" y="410869"/>
          <a:ext cx="3426032" cy="3168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176">
                  <a:extLst>
                    <a:ext uri="{9D8B030D-6E8A-4147-A177-3AD203B41FA5}">
                      <a16:colId xmlns:a16="http://schemas.microsoft.com/office/drawing/2014/main" val="3056324334"/>
                    </a:ext>
                  </a:extLst>
                </a:gridCol>
                <a:gridCol w="2997856">
                  <a:extLst>
                    <a:ext uri="{9D8B030D-6E8A-4147-A177-3AD203B41FA5}">
                      <a16:colId xmlns:a16="http://schemas.microsoft.com/office/drawing/2014/main" val="256984433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497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CHDM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입고 처리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99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latin typeface="+mn-ea"/>
                          <a:ea typeface="+mn-ea"/>
                        </a:rPr>
                        <a:t>이동일자 선택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266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바코드 스캔 또는 바코드 수기 입력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(</a:t>
                      </a: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수기 입력후 키보드 오른쪽 아래 체크모양 버튼 클릭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)</a:t>
                      </a:r>
                      <a:endParaRPr lang="en-US" altLang="ko-KR" sz="700" b="0" i="0" u="none" strike="noStrike" noProof="0"/>
                    </a:p>
                    <a:p>
                      <a:pPr lvl="0">
                        <a:buNone/>
                      </a:pPr>
                      <a:endParaRPr lang="ko-KR" sz="700" b="0" i="0" u="none" strike="noStrike" noProof="0"/>
                    </a:p>
                    <a:p>
                      <a:pPr lvl="0">
                        <a:buNone/>
                      </a:pP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바코드 첫 글자가 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#</a:t>
                      </a: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일경우 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BLK</a:t>
                      </a: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NO</a:t>
                      </a: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에 입력</a:t>
                      </a:r>
                      <a:endParaRPr lang="en-US" altLang="ko-KR" sz="700" b="0" i="0" u="none" strike="noStrike" noProof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바코드 첫 글자가 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#</a:t>
                      </a: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이 아닐경우 바코드에 입력</a:t>
                      </a:r>
                      <a:endParaRPr lang="ko-KR" sz="700" b="0" i="0" u="none" strike="noStrike" noProof="0"/>
                    </a:p>
                    <a:p>
                      <a:pPr lvl="0">
                        <a:buNone/>
                      </a:pPr>
                      <a:endParaRPr lang="ko-KR" sz="700" b="0" i="0" u="none" strike="noStrike" noProof="0"/>
                    </a:p>
                    <a:p>
                      <a:pPr lvl="0">
                        <a:buNone/>
                      </a:pP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입고처리</a:t>
                      </a:r>
                      <a:endParaRPr lang="en-US" altLang="ko-KR" sz="700" b="0" i="0" u="none" strike="noStrike" noProof="0"/>
                    </a:p>
                    <a:p>
                      <a:pPr lvl="0">
                        <a:buNone/>
                      </a:pP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성공시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: </a:t>
                      </a: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성공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사운드와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함께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성공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메시지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표시</a:t>
                      </a:r>
                      <a:endParaRPr lang="en-US" altLang="ko-KR" sz="700" b="0" i="0" u="none" strike="noStrike" noProof="0"/>
                    </a:p>
                    <a:p>
                      <a:pPr lvl="0">
                        <a:buNone/>
                      </a:pP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실패시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: </a:t>
                      </a: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실패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사운드와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함께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실패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메시지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표시</a:t>
                      </a:r>
                      <a:endParaRPr lang="ko-KR"/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439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바코드 정보 표시</a:t>
                      </a:r>
                      <a:endParaRPr lang="ko-KR" altLang="en-US" sz="700">
                        <a:latin typeface="Malgun Gothic"/>
                        <a:ea typeface="Malgun Gothic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407764"/>
                  </a:ext>
                </a:extLst>
              </a:tr>
              <a:tr h="189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체크 </a:t>
                      </a:r>
                      <a:r>
                        <a:rPr lang="en-US" altLang="ko-KR" sz="700" b="0" i="0" u="none" strike="noStrike" noProof="0">
                          <a:latin typeface="Malgun Gothic"/>
                          <a:ea typeface="Malgun Gothic"/>
                        </a:rPr>
                        <a:t>:</a:t>
                      </a: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 바코드 정보 조회하고 입고처리 할 경우 체크</a:t>
                      </a:r>
                      <a:endParaRPr lang="en-US" altLang="ko-KR" sz="700" b="0" i="0" u="none" strike="noStrike" noProof="0"/>
                    </a:p>
                    <a:p>
                      <a:pPr lvl="0">
                        <a:buNone/>
                      </a:pP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미체크 </a:t>
                      </a:r>
                      <a:r>
                        <a:rPr lang="en-US" altLang="ko-KR" sz="700" b="0" i="0" u="none" strike="noStrike" noProof="0">
                          <a:latin typeface="Malgun Gothic"/>
                          <a:ea typeface="Malgun Gothic"/>
                        </a:rPr>
                        <a:t>:</a:t>
                      </a: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바코드 정보 </a:t>
                      </a: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조회 안하고 입고처리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725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FontTx/>
                        <a:buNone/>
                      </a:pPr>
                      <a:r>
                        <a:rPr lang="en-US" altLang="ko-KR" sz="700" err="1">
                          <a:latin typeface="+mn-ea"/>
                          <a:ea typeface="+mn-ea"/>
                        </a:rPr>
                        <a:t>입고처리</a:t>
                      </a:r>
                      <a:r>
                        <a:rPr lang="en-US" altLang="ko-KR" sz="700"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 err="1">
                          <a:latin typeface="+mn-ea"/>
                          <a:ea typeface="+mn-ea"/>
                        </a:rPr>
                        <a:t>오프라인</a:t>
                      </a:r>
                      <a:r>
                        <a:rPr lang="en-US" altLang="ko-KR" sz="7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err="1">
                          <a:latin typeface="+mn-ea"/>
                          <a:ea typeface="+mn-ea"/>
                        </a:rPr>
                        <a:t>데이터가</a:t>
                      </a:r>
                      <a:r>
                        <a:rPr lang="en-US" altLang="ko-KR" sz="7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err="1">
                          <a:latin typeface="+mn-ea"/>
                          <a:ea typeface="+mn-ea"/>
                        </a:rPr>
                        <a:t>있을</a:t>
                      </a:r>
                      <a:r>
                        <a:rPr lang="en-US" altLang="ko-KR" sz="7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err="1">
                          <a:latin typeface="+mn-ea"/>
                          <a:ea typeface="+mn-ea"/>
                        </a:rPr>
                        <a:t>경우</a:t>
                      </a:r>
                      <a:r>
                        <a:rPr lang="en-US" altLang="ko-KR" sz="700"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 err="1"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7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err="1">
                          <a:latin typeface="+mn-ea"/>
                          <a:ea typeface="+mn-ea"/>
                        </a:rPr>
                        <a:t>활성화</a:t>
                      </a:r>
                      <a:endParaRPr lang="ko-KR" altLang="en-US"/>
                    </a:p>
                    <a:p>
                      <a:pPr lvl="0">
                        <a:buFontTx/>
                        <a:buNone/>
                      </a:pPr>
                      <a:r>
                        <a:rPr lang="en-US" altLang="ko-KR" sz="700" err="1">
                          <a:latin typeface="+mn-ea"/>
                          <a:ea typeface="+mn-ea"/>
                        </a:rPr>
                        <a:t>버튼을</a:t>
                      </a:r>
                      <a:r>
                        <a:rPr lang="en-US" altLang="ko-KR" sz="7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err="1">
                          <a:latin typeface="+mn-ea"/>
                          <a:ea typeface="+mn-ea"/>
                        </a:rPr>
                        <a:t>클릭하여</a:t>
                      </a:r>
                      <a:r>
                        <a:rPr lang="en-US" altLang="ko-KR" sz="7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err="1">
                          <a:latin typeface="+mn-ea"/>
                          <a:ea typeface="+mn-ea"/>
                        </a:rPr>
                        <a:t>체크된</a:t>
                      </a:r>
                      <a:r>
                        <a:rPr lang="en-US" altLang="ko-KR" sz="7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err="1">
                          <a:latin typeface="+mn-ea"/>
                          <a:ea typeface="+mn-ea"/>
                        </a:rPr>
                        <a:t>바코드</a:t>
                      </a:r>
                      <a:r>
                        <a:rPr lang="en-US" altLang="ko-KR" sz="7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err="1">
                          <a:latin typeface="+mn-ea"/>
                          <a:ea typeface="+mn-ea"/>
                        </a:rPr>
                        <a:t>값을</a:t>
                      </a:r>
                      <a:r>
                        <a:rPr lang="en-US" altLang="ko-KR" sz="700"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 err="1">
                          <a:latin typeface="+mn-ea"/>
                          <a:ea typeface="+mn-ea"/>
                        </a:rPr>
                        <a:t>불러와서</a:t>
                      </a:r>
                      <a:r>
                        <a:rPr lang="en-US" altLang="ko-KR" sz="7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err="1">
                          <a:latin typeface="+mn-ea"/>
                          <a:ea typeface="+mn-ea"/>
                        </a:rPr>
                        <a:t>조회</a:t>
                      </a:r>
                      <a:r>
                        <a:rPr lang="en-US" altLang="ko-KR" sz="700">
                          <a:latin typeface="+mn-ea"/>
                          <a:ea typeface="+mn-ea"/>
                        </a:rPr>
                        <a:t> 및 </a:t>
                      </a:r>
                      <a:r>
                        <a:rPr lang="en-US" altLang="ko-KR" sz="700" err="1">
                          <a:latin typeface="+mn-ea"/>
                          <a:ea typeface="+mn-ea"/>
                        </a:rPr>
                        <a:t>입고</a:t>
                      </a:r>
                      <a:r>
                        <a:rPr lang="en-US" altLang="ko-KR" sz="7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err="1">
                          <a:latin typeface="+mn-ea"/>
                          <a:ea typeface="+mn-ea"/>
                        </a:rPr>
                        <a:t>처리</a:t>
                      </a:r>
                      <a:endParaRPr lang="en-US" altLang="ko-KR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228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334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700" err="1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832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992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813496"/>
                  </a:ext>
                </a:extLst>
              </a:tr>
            </a:tbl>
          </a:graphicData>
        </a:graphic>
      </p:graphicFrame>
      <p:sp>
        <p:nvSpPr>
          <p:cNvPr id="35" name="타원 34">
            <a:extLst>
              <a:ext uri="{FF2B5EF4-FFF2-40B4-BE49-F238E27FC236}">
                <a16:creationId xmlns:a16="http://schemas.microsoft.com/office/drawing/2014/main" id="{F1E7316C-A147-4B0A-9982-4691A5E141DF}"/>
              </a:ext>
            </a:extLst>
          </p:cNvPr>
          <p:cNvSpPr/>
          <p:nvPr/>
        </p:nvSpPr>
        <p:spPr>
          <a:xfrm>
            <a:off x="2435733" y="1844010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/>
              <a:t>1</a:t>
            </a:r>
            <a:endParaRPr lang="ko-KR" altLang="en-US" sz="831" b="1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6BED4BD-234B-490C-B7B5-AC05DA49CE81}"/>
              </a:ext>
            </a:extLst>
          </p:cNvPr>
          <p:cNvSpPr/>
          <p:nvPr/>
        </p:nvSpPr>
        <p:spPr>
          <a:xfrm>
            <a:off x="2427107" y="2223570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2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3C98DE1-2C95-4A45-9014-C15849542590}"/>
              </a:ext>
            </a:extLst>
          </p:cNvPr>
          <p:cNvSpPr/>
          <p:nvPr/>
        </p:nvSpPr>
        <p:spPr>
          <a:xfrm>
            <a:off x="2228699" y="3172476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3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A29DD8F-BA97-4E8B-A278-3AF8A16CA758}"/>
              </a:ext>
            </a:extLst>
          </p:cNvPr>
          <p:cNvSpPr/>
          <p:nvPr/>
        </p:nvSpPr>
        <p:spPr>
          <a:xfrm>
            <a:off x="2823922" y="1386809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5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8E1D5F9-6181-4AD3-A0D1-78D8CD378662}"/>
              </a:ext>
            </a:extLst>
          </p:cNvPr>
          <p:cNvSpPr/>
          <p:nvPr/>
        </p:nvSpPr>
        <p:spPr>
          <a:xfrm>
            <a:off x="1383310" y="4500946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6156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7">
            <a:extLst>
              <a:ext uri="{FF2B5EF4-FFF2-40B4-BE49-F238E27FC236}">
                <a16:creationId xmlns:a16="http://schemas.microsoft.com/office/drawing/2014/main" id="{5ACD419B-7A6C-41A3-B627-4255A1C2A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05" y="1086928"/>
            <a:ext cx="2314575" cy="432183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900" dirty="0" smtClean="0">
                <a:latin typeface="맑은 고딕"/>
                <a:ea typeface="맑은 고딕"/>
              </a:rPr>
              <a:t>[</a:t>
            </a:r>
            <a:r>
              <a:rPr lang="en-US" altLang="ko-KR" sz="900" dirty="0" smtClean="0">
                <a:latin typeface="맑은 고딕"/>
                <a:ea typeface="맑은 고딕"/>
              </a:rPr>
              <a:t>CHDM</a:t>
            </a:r>
            <a:r>
              <a:rPr lang="ko-KR" altLang="en-US" sz="900" dirty="0" smtClean="0">
                <a:latin typeface="맑은 고딕"/>
                <a:ea typeface="맑은 고딕"/>
              </a:rPr>
              <a:t>] </a:t>
            </a:r>
            <a:r>
              <a:rPr lang="ko-KR" altLang="en-US" sz="900" dirty="0">
                <a:latin typeface="맑은 고딕"/>
                <a:ea typeface="맑은 고딕"/>
              </a:rPr>
              <a:t>입고 취소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sz="900" dirty="0" smtClean="0">
                <a:latin typeface="맑은 고딕"/>
                <a:ea typeface="맑은 고딕"/>
              </a:rPr>
              <a:t>UI-CHDM-02</a:t>
            </a:r>
            <a:endParaRPr lang="ko-KR" altLang="en-US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altLang="ko-KR" sz="900">
                <a:latin typeface="맑은 고딕"/>
                <a:ea typeface="맑은 고딕"/>
              </a:rPr>
              <a:t>HOME &gt; </a:t>
            </a:r>
            <a:r>
              <a:rPr lang="en-US" altLang="ko-KR" sz="900" err="1">
                <a:latin typeface="맑은 고딕"/>
                <a:ea typeface="맑은 고딕"/>
              </a:rPr>
              <a:t>입고취소</a:t>
            </a:r>
            <a:endParaRPr lang="ko-KR" err="1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sz="900" dirty="0" smtClean="0">
                <a:latin typeface="맑은 고딕"/>
                <a:ea typeface="맑은 고딕"/>
              </a:rPr>
              <a:t>2022-03-14</a:t>
            </a:r>
            <a:endParaRPr lang="ko-KR" altLang="en-US" dirty="0"/>
          </a:p>
        </p:txBody>
      </p:sp>
      <p:graphicFrame>
        <p:nvGraphicFramePr>
          <p:cNvPr id="167" name="표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798633"/>
              </p:ext>
            </p:extLst>
          </p:nvPr>
        </p:nvGraphicFramePr>
        <p:xfrm>
          <a:off x="5613889" y="410869"/>
          <a:ext cx="3426032" cy="2621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176">
                  <a:extLst>
                    <a:ext uri="{9D8B030D-6E8A-4147-A177-3AD203B41FA5}">
                      <a16:colId xmlns:a16="http://schemas.microsoft.com/office/drawing/2014/main" val="3056324334"/>
                    </a:ext>
                  </a:extLst>
                </a:gridCol>
                <a:gridCol w="2997856">
                  <a:extLst>
                    <a:ext uri="{9D8B030D-6E8A-4147-A177-3AD203B41FA5}">
                      <a16:colId xmlns:a16="http://schemas.microsoft.com/office/drawing/2014/main" val="256984433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497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CHDM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입고 취소</a:t>
                      </a:r>
                      <a:endParaRPr lang="ko-KR" dirty="0"/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99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바코드 스캔 또는 바코드 수기 입력(수기 </a:t>
                      </a:r>
                      <a:r>
                        <a:rPr lang="ko-KR" sz="700" b="0" i="0" u="none" strike="noStrike" noProof="0" err="1">
                          <a:latin typeface="Malgun Gothic"/>
                          <a:ea typeface="Malgun Gothic"/>
                        </a:rPr>
                        <a:t>입력후</a:t>
                      </a: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 키보드 오른쪽 아래 체크모양 버튼 클릭)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266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리스트의 데이터 총 개 수</a:t>
                      </a:r>
                      <a:endParaRPr lang="ko-KR"/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439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700" b="0" i="0" u="none" strike="noStrike" baseline="0" noProof="0">
                          <a:latin typeface="Malgun Gothic"/>
                          <a:ea typeface="Malgun Gothic"/>
                        </a:rPr>
                        <a:t>리스트에서</a:t>
                      </a:r>
                      <a:r>
                        <a:rPr lang="en-US" altLang="ko-KR" sz="700" b="0" i="0" u="none" strike="noStrike" baseline="0" noProof="0">
                          <a:latin typeface="Malgun Gothic"/>
                        </a:rPr>
                        <a:t> </a:t>
                      </a:r>
                      <a:r>
                        <a:rPr lang="ko-KR" sz="700" b="0" i="0" u="none" strike="noStrike" baseline="0" noProof="0">
                          <a:latin typeface="Malgun Gothic"/>
                          <a:ea typeface="Malgun Gothic"/>
                        </a:rPr>
                        <a:t>선택한</a:t>
                      </a:r>
                      <a:r>
                        <a:rPr lang="en-US" altLang="ko-KR" sz="700" b="0" i="0" u="none" strike="noStrike" baseline="0" noProof="0">
                          <a:latin typeface="Malgun Gothic"/>
                        </a:rPr>
                        <a:t> </a:t>
                      </a:r>
                      <a:r>
                        <a:rPr lang="ko-KR" sz="700" b="0" i="0" u="none" strike="noStrike" baseline="0" noProof="0">
                          <a:latin typeface="Malgun Gothic"/>
                          <a:ea typeface="Malgun Gothic"/>
                        </a:rPr>
                        <a:t>데이터</a:t>
                      </a:r>
                      <a:r>
                        <a:rPr lang="en-US" altLang="ko-KR" sz="700" b="0" i="0" u="none" strike="noStrike" baseline="0" noProof="0">
                          <a:latin typeface="Malgun Gothic"/>
                        </a:rPr>
                        <a:t> </a:t>
                      </a:r>
                      <a:r>
                        <a:rPr lang="ko-KR" sz="700" b="0" i="0" u="none" strike="noStrike" baseline="0" noProof="0">
                          <a:latin typeface="Malgun Gothic"/>
                          <a:ea typeface="Malgun Gothic"/>
                        </a:rPr>
                        <a:t>삭제</a:t>
                      </a:r>
                      <a:endParaRPr lang="ko-KR"/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407764"/>
                  </a:ext>
                </a:extLst>
              </a:tr>
              <a:tr h="603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700" b="0" i="0" u="none" strike="noStrike" noProof="0">
                          <a:latin typeface="Malgun Gothic"/>
                        </a:rPr>
                        <a:t>입고 취소 처리</a:t>
                      </a:r>
                      <a:endParaRPr lang="en-US" altLang="ko-KR" sz="700" b="0" i="0" u="none" strike="noStrike" noProof="0"/>
                    </a:p>
                    <a:p>
                      <a:pPr lvl="0">
                        <a:buNone/>
                      </a:pPr>
                      <a:r>
                        <a:rPr lang="ko-KR" altLang="en-US" sz="700" b="0" i="0" u="none" strike="noStrike" noProof="0" err="1">
                          <a:latin typeface="Malgun Gothic"/>
                        </a:rPr>
                        <a:t>성공시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: </a:t>
                      </a:r>
                      <a:r>
                        <a:rPr lang="ko-KR" altLang="en-US" sz="700" b="0" i="0" u="none" strike="noStrike" noProof="0">
                          <a:latin typeface="Malgun Gothic"/>
                        </a:rPr>
                        <a:t>성공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altLang="en-US" sz="700" b="0" i="0" u="none" strike="noStrike" noProof="0">
                          <a:latin typeface="Malgun Gothic"/>
                        </a:rPr>
                        <a:t>사운드와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altLang="en-US" sz="700" b="0" i="0" u="none" strike="noStrike" noProof="0">
                          <a:latin typeface="Malgun Gothic"/>
                        </a:rPr>
                        <a:t>함께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altLang="en-US" sz="700" b="0" i="0" u="none" strike="noStrike" noProof="0">
                          <a:latin typeface="Malgun Gothic"/>
                        </a:rPr>
                        <a:t>성공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altLang="en-US" sz="700" b="0" i="0" u="none" strike="noStrike" noProof="0">
                          <a:latin typeface="Malgun Gothic"/>
                        </a:rPr>
                        <a:t>메시지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altLang="en-US" sz="700" b="0" i="0" u="none" strike="noStrike" noProof="0">
                          <a:latin typeface="Malgun Gothic"/>
                        </a:rPr>
                        <a:t>표시</a:t>
                      </a:r>
                      <a:endParaRPr lang="en-US" altLang="ko-KR" sz="700" b="0" i="0" u="none" strike="noStrike" noProof="0"/>
                    </a:p>
                    <a:p>
                      <a:pPr lvl="0">
                        <a:buNone/>
                      </a:pPr>
                      <a:r>
                        <a:rPr lang="ko-KR" altLang="en-US" sz="700" b="0" i="0" u="none" strike="noStrike" noProof="0" err="1">
                          <a:latin typeface="Malgun Gothic"/>
                        </a:rPr>
                        <a:t>실패시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: </a:t>
                      </a:r>
                      <a:r>
                        <a:rPr lang="ko-KR" altLang="en-US" sz="700" b="0" i="0" u="none" strike="noStrike" noProof="0">
                          <a:latin typeface="Malgun Gothic"/>
                        </a:rPr>
                        <a:t>실패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altLang="en-US" sz="700" b="0" i="0" u="none" strike="noStrike" noProof="0">
                          <a:latin typeface="Malgun Gothic"/>
                        </a:rPr>
                        <a:t>사운드와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altLang="en-US" sz="700" b="0" i="0" u="none" strike="noStrike" noProof="0">
                          <a:latin typeface="Malgun Gothic"/>
                        </a:rPr>
                        <a:t>함께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altLang="en-US" sz="700" b="0" i="0" u="none" strike="noStrike" noProof="0">
                          <a:latin typeface="Malgun Gothic"/>
                        </a:rPr>
                        <a:t>실패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altLang="en-US" sz="700" b="0" i="0" u="none" strike="noStrike" noProof="0">
                          <a:latin typeface="Malgun Gothic"/>
                        </a:rPr>
                        <a:t>메시지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altLang="en-US" sz="700" b="0" i="0" u="none" strike="noStrike" noProof="0">
                          <a:latin typeface="Malgun Gothic"/>
                        </a:rPr>
                        <a:t>표시</a:t>
                      </a:r>
                      <a:endParaRPr lang="ko-KR"/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725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228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700" err="1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334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700" err="1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832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992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813496"/>
                  </a:ext>
                </a:extLst>
              </a:tr>
            </a:tbl>
          </a:graphicData>
        </a:graphic>
      </p:graphicFrame>
      <p:sp>
        <p:nvSpPr>
          <p:cNvPr id="35" name="타원 34">
            <a:extLst>
              <a:ext uri="{FF2B5EF4-FFF2-40B4-BE49-F238E27FC236}">
                <a16:creationId xmlns:a16="http://schemas.microsoft.com/office/drawing/2014/main" id="{F1E7316C-A147-4B0A-9982-4691A5E141DF}"/>
              </a:ext>
            </a:extLst>
          </p:cNvPr>
          <p:cNvSpPr/>
          <p:nvPr/>
        </p:nvSpPr>
        <p:spPr>
          <a:xfrm>
            <a:off x="2366722" y="1809504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/>
              <a:t>1</a:t>
            </a:r>
            <a:endParaRPr lang="ko-KR" altLang="en-US" sz="831" b="1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6BED4BD-234B-490C-B7B5-AC05DA49CE81}"/>
              </a:ext>
            </a:extLst>
          </p:cNvPr>
          <p:cNvSpPr/>
          <p:nvPr/>
        </p:nvSpPr>
        <p:spPr>
          <a:xfrm>
            <a:off x="1736994" y="2223571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2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9369F82-8DED-4A40-B6E3-A533ECA3F306}"/>
              </a:ext>
            </a:extLst>
          </p:cNvPr>
          <p:cNvSpPr/>
          <p:nvPr/>
        </p:nvSpPr>
        <p:spPr>
          <a:xfrm>
            <a:off x="1529960" y="5122047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3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3C98DE1-2C95-4A45-9014-C15849542590}"/>
              </a:ext>
            </a:extLst>
          </p:cNvPr>
          <p:cNvSpPr/>
          <p:nvPr/>
        </p:nvSpPr>
        <p:spPr>
          <a:xfrm>
            <a:off x="2806668" y="5130673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2426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7">
            <a:extLst>
              <a:ext uri="{FF2B5EF4-FFF2-40B4-BE49-F238E27FC236}">
                <a16:creationId xmlns:a16="http://schemas.microsoft.com/office/drawing/2014/main" id="{15F0C402-C334-4E2E-B956-B4D0E757F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47" y="1112807"/>
            <a:ext cx="2314575" cy="432183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900" dirty="0" smtClean="0">
                <a:latin typeface="맑은 고딕"/>
                <a:ea typeface="맑은 고딕"/>
              </a:rPr>
              <a:t>[</a:t>
            </a:r>
            <a:r>
              <a:rPr lang="en-US" altLang="ko-KR" sz="900" dirty="0" smtClean="0">
                <a:latin typeface="맑은 고딕"/>
                <a:ea typeface="맑은 고딕"/>
              </a:rPr>
              <a:t>CHDM</a:t>
            </a:r>
            <a:r>
              <a:rPr lang="ko-KR" altLang="en-US" sz="900" dirty="0" smtClean="0">
                <a:latin typeface="맑은 고딕"/>
                <a:ea typeface="맑은 고딕"/>
              </a:rPr>
              <a:t>] </a:t>
            </a:r>
            <a:r>
              <a:rPr lang="ko-KR" altLang="en-US" sz="900" dirty="0">
                <a:latin typeface="맑은 고딕"/>
                <a:ea typeface="맑은 고딕"/>
              </a:rPr>
              <a:t>출하 지시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sz="900" dirty="0" smtClean="0">
                <a:latin typeface="맑은 고딕"/>
                <a:ea typeface="맑은 고딕"/>
              </a:rPr>
              <a:t>UI-</a:t>
            </a:r>
            <a:r>
              <a:rPr lang="en-US" altLang="ko-KR" sz="900" dirty="0" smtClean="0">
                <a:latin typeface="Consolas"/>
                <a:ea typeface="맑은 고딕"/>
              </a:rPr>
              <a:t>CHDM</a:t>
            </a:r>
            <a:r>
              <a:rPr lang="en-US" altLang="ko-KR" sz="900" dirty="0" smtClean="0">
                <a:latin typeface="맑은 고딕"/>
                <a:ea typeface="맑은 고딕"/>
              </a:rPr>
              <a:t>-03</a:t>
            </a:r>
            <a:endParaRPr lang="ko-KR" altLang="en-US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altLang="ko-KR" sz="900">
                <a:latin typeface="맑은 고딕"/>
                <a:ea typeface="맑은 고딕"/>
              </a:rPr>
              <a:t>HOME &gt; </a:t>
            </a:r>
            <a:r>
              <a:rPr lang="en-US" altLang="ko-KR" sz="900" err="1">
                <a:latin typeface="맑은 고딕"/>
                <a:ea typeface="맑은 고딕"/>
              </a:rPr>
              <a:t>출하처리</a:t>
            </a:r>
            <a:endParaRPr lang="ko-KR" err="1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sz="900" dirty="0" smtClean="0">
                <a:latin typeface="맑은 고딕"/>
                <a:ea typeface="맑은 고딕"/>
              </a:rPr>
              <a:t>2022-03-14</a:t>
            </a:r>
            <a:endParaRPr lang="ko-KR" altLang="en-US" dirty="0"/>
          </a:p>
        </p:txBody>
      </p:sp>
      <p:graphicFrame>
        <p:nvGraphicFramePr>
          <p:cNvPr id="167" name="표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567270"/>
              </p:ext>
            </p:extLst>
          </p:nvPr>
        </p:nvGraphicFramePr>
        <p:xfrm>
          <a:off x="5613889" y="410869"/>
          <a:ext cx="3426032" cy="2101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176">
                  <a:extLst>
                    <a:ext uri="{9D8B030D-6E8A-4147-A177-3AD203B41FA5}">
                      <a16:colId xmlns:a16="http://schemas.microsoft.com/office/drawing/2014/main" val="3056324334"/>
                    </a:ext>
                  </a:extLst>
                </a:gridCol>
                <a:gridCol w="2997856">
                  <a:extLst>
                    <a:ext uri="{9D8B030D-6E8A-4147-A177-3AD203B41FA5}">
                      <a16:colId xmlns:a16="http://schemas.microsoft.com/office/drawing/2014/main" val="256984433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497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CHDM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출하 지시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99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일자 선택</a:t>
                      </a:r>
                      <a:endParaRPr lang="ko-KR"/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266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현재 플랜트</a:t>
                      </a:r>
                      <a:endParaRPr lang="ko-KR"/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439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700" b="0" i="0" u="none" strike="noStrike" noProof="0">
                          <a:latin typeface="Malgun Gothic"/>
                        </a:rPr>
                        <a:t>입력한 데이터 조회</a:t>
                      </a:r>
                      <a:endParaRPr lang="ko-KR" altLang="en-US" sz="700" b="0" i="0" u="none" strike="noStrike" baseline="0" noProof="0">
                        <a:latin typeface="Malgun Gothic"/>
                        <a:ea typeface="Malgun Gothic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407764"/>
                  </a:ext>
                </a:extLst>
              </a:tr>
              <a:tr h="189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FontTx/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</a:rPr>
                        <a:t>선택한 데이터로 출하 상세 화면으로 이동</a:t>
                      </a:r>
                      <a:endParaRPr lang="ko-KR"/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725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228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700" err="1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334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700" err="1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832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992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813496"/>
                  </a:ext>
                </a:extLst>
              </a:tr>
            </a:tbl>
          </a:graphicData>
        </a:graphic>
      </p:graphicFrame>
      <p:sp>
        <p:nvSpPr>
          <p:cNvPr id="35" name="타원 34">
            <a:extLst>
              <a:ext uri="{FF2B5EF4-FFF2-40B4-BE49-F238E27FC236}">
                <a16:creationId xmlns:a16="http://schemas.microsoft.com/office/drawing/2014/main" id="{F1E7316C-A147-4B0A-9982-4691A5E141DF}"/>
              </a:ext>
            </a:extLst>
          </p:cNvPr>
          <p:cNvSpPr/>
          <p:nvPr/>
        </p:nvSpPr>
        <p:spPr>
          <a:xfrm>
            <a:off x="2591009" y="1783625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/>
              <a:t>1</a:t>
            </a:r>
            <a:endParaRPr lang="ko-KR" altLang="en-US" sz="831" b="1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6BED4BD-234B-490C-B7B5-AC05DA49CE81}"/>
              </a:ext>
            </a:extLst>
          </p:cNvPr>
          <p:cNvSpPr/>
          <p:nvPr/>
        </p:nvSpPr>
        <p:spPr>
          <a:xfrm>
            <a:off x="2332217" y="2111427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2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9369F82-8DED-4A40-B6E3-A533ECA3F306}"/>
              </a:ext>
            </a:extLst>
          </p:cNvPr>
          <p:cNvSpPr/>
          <p:nvPr/>
        </p:nvSpPr>
        <p:spPr>
          <a:xfrm>
            <a:off x="2323590" y="2577255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3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7E3FDAC-CF7E-493A-9B7C-21CBA0A6649F}"/>
              </a:ext>
            </a:extLst>
          </p:cNvPr>
          <p:cNvSpPr/>
          <p:nvPr/>
        </p:nvSpPr>
        <p:spPr>
          <a:xfrm>
            <a:off x="2245952" y="5130672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040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err="1"/>
              <a:t>개정이력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216874"/>
              </p:ext>
            </p:extLst>
          </p:nvPr>
        </p:nvGraphicFramePr>
        <p:xfrm>
          <a:off x="719573" y="1052736"/>
          <a:ext cx="7776862" cy="417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6">
                  <a:extLst>
                    <a:ext uri="{9D8B030D-6E8A-4147-A177-3AD203B41FA5}">
                      <a16:colId xmlns:a16="http://schemas.microsoft.com/office/drawing/2014/main" val="2655804288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373540173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37253098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98254264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932392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버전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개정내용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개정일자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41872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최초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2022-03-14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김현근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32741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448437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7066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13567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29936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36076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57049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3372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39938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32499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7456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865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82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889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E6F2C7D7-A3B1-46EF-AE2B-123437A6D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26" y="1268083"/>
            <a:ext cx="2426718" cy="432183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900" dirty="0" smtClean="0">
                <a:latin typeface="맑은 고딕"/>
                <a:ea typeface="맑은 고딕"/>
              </a:rPr>
              <a:t>[</a:t>
            </a:r>
            <a:r>
              <a:rPr lang="en-US" altLang="ko-KR" sz="900" dirty="0" smtClean="0">
                <a:latin typeface="맑은 고딕"/>
                <a:ea typeface="맑은 고딕"/>
              </a:rPr>
              <a:t>CHDM</a:t>
            </a:r>
            <a:r>
              <a:rPr lang="ko-KR" altLang="en-US" sz="900" dirty="0" smtClean="0">
                <a:latin typeface="맑은 고딕"/>
                <a:ea typeface="맑은 고딕"/>
              </a:rPr>
              <a:t>] </a:t>
            </a:r>
            <a:r>
              <a:rPr lang="ko-KR" altLang="en-US" sz="900" dirty="0">
                <a:latin typeface="맑은 고딕"/>
                <a:ea typeface="맑은 고딕"/>
              </a:rPr>
              <a:t>출하 지시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sz="900" dirty="0" smtClean="0">
                <a:latin typeface="맑은 고딕"/>
                <a:ea typeface="맑은 고딕"/>
              </a:rPr>
              <a:t>UI-</a:t>
            </a:r>
            <a:r>
              <a:rPr lang="en-US" altLang="ko-KR" sz="900" dirty="0" smtClean="0">
                <a:latin typeface="Consolas"/>
                <a:ea typeface="맑은 고딕"/>
              </a:rPr>
              <a:t>CHDM</a:t>
            </a:r>
            <a:r>
              <a:rPr lang="en-US" altLang="ko-KR" sz="900" dirty="0" smtClean="0">
                <a:latin typeface="맑은 고딕"/>
                <a:ea typeface="맑은 고딕"/>
              </a:rPr>
              <a:t>-04</a:t>
            </a:r>
            <a:endParaRPr lang="ko-KR" altLang="en-US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altLang="ko-KR" sz="900">
                <a:latin typeface="맑은 고딕"/>
                <a:ea typeface="맑은 고딕"/>
              </a:rPr>
              <a:t>HOME &gt; </a:t>
            </a:r>
            <a:r>
              <a:rPr lang="en-US" altLang="ko-KR" sz="900" err="1">
                <a:latin typeface="맑은 고딕"/>
                <a:ea typeface="맑은 고딕"/>
              </a:rPr>
              <a:t>출하처리</a:t>
            </a:r>
            <a:endParaRPr lang="ko-KR" err="1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sz="900" dirty="0" smtClean="0">
                <a:latin typeface="맑은 고딕"/>
                <a:ea typeface="맑은 고딕"/>
              </a:rPr>
              <a:t>2022-03-14</a:t>
            </a:r>
            <a:endParaRPr lang="ko-KR" altLang="en-US" dirty="0"/>
          </a:p>
        </p:txBody>
      </p:sp>
      <p:graphicFrame>
        <p:nvGraphicFramePr>
          <p:cNvPr id="167" name="표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348708"/>
              </p:ext>
            </p:extLst>
          </p:nvPr>
        </p:nvGraphicFramePr>
        <p:xfrm>
          <a:off x="5615796" y="414067"/>
          <a:ext cx="3426031" cy="2101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176">
                  <a:extLst>
                    <a:ext uri="{9D8B030D-6E8A-4147-A177-3AD203B41FA5}">
                      <a16:colId xmlns:a16="http://schemas.microsoft.com/office/drawing/2014/main" val="3056324334"/>
                    </a:ext>
                  </a:extLst>
                </a:gridCol>
                <a:gridCol w="2997855">
                  <a:extLst>
                    <a:ext uri="{9D8B030D-6E8A-4147-A177-3AD203B41FA5}">
                      <a16:colId xmlns:a16="http://schemas.microsoft.com/office/drawing/2014/main" val="256984433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497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700" b="0" i="0" u="none" strike="noStrike" noProof="0" dirty="0" smtClean="0"/>
                        <a:t>CHDM</a:t>
                      </a:r>
                      <a:r>
                        <a:rPr lang="ko-KR" sz="700" b="0" i="0" u="none" strike="noStrike" noProof="0" dirty="0"/>
                        <a:t> 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출하 지시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99957"/>
                  </a:ext>
                </a:extLst>
              </a:tr>
              <a:tr h="189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이전화면에서 선택된 D/O 일자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266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i="0" u="none" strike="noStrike" baseline="0" noProof="0"/>
                        <a:t>이전 화면에서 선택된 D/O No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439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u="none" strike="noStrike" noProof="0"/>
                        <a:t>이전 화면에서 선택된 데이터 리스트와 임시저장 데이터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407764"/>
                  </a:ext>
                </a:extLst>
              </a:tr>
              <a:tr h="189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FontTx/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</a:rPr>
                        <a:t>선택된 데이터로 출하 상세 화면으로 이동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725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FontTx/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</a:rPr>
                        <a:t>출하 처리 후 지시화면으로 이동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228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4" marR="84404" marT="42203" marB="42203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FontTx/>
                        <a:buNone/>
                      </a:pPr>
                      <a:endParaRPr lang="en-US" altLang="ko-KR" sz="700">
                        <a:latin typeface="+mn-ea"/>
                        <a:ea typeface="+mn-ea"/>
                      </a:endParaRPr>
                    </a:p>
                  </a:txBody>
                  <a:tcPr marL="84404" marR="84404" marT="42203" marB="42203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334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4" marR="84404" marT="42203" marB="42203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FontTx/>
                        <a:buNone/>
                      </a:pPr>
                      <a:endParaRPr lang="en-US" altLang="ko-KR" sz="700">
                        <a:latin typeface="+mn-ea"/>
                        <a:ea typeface="+mn-ea"/>
                      </a:endParaRPr>
                    </a:p>
                  </a:txBody>
                  <a:tcPr marL="84404" marR="84404" marT="42203" marB="42203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832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4" marR="84404" marT="42203" marB="42203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FontTx/>
                        <a:buNone/>
                      </a:pP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4" marR="84404" marT="42203" marB="42203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992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4" marR="84404" marT="42203" marB="42203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FontTx/>
                        <a:buNone/>
                      </a:pP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4" marR="84404" marT="42203" marB="42203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813496"/>
                  </a:ext>
                </a:extLst>
              </a:tr>
            </a:tbl>
          </a:graphicData>
        </a:graphic>
      </p:graphicFrame>
      <p:sp>
        <p:nvSpPr>
          <p:cNvPr id="35" name="타원 34">
            <a:extLst>
              <a:ext uri="{FF2B5EF4-FFF2-40B4-BE49-F238E27FC236}">
                <a16:creationId xmlns:a16="http://schemas.microsoft.com/office/drawing/2014/main" id="{F1E7316C-A147-4B0A-9982-4691A5E141DF}"/>
              </a:ext>
            </a:extLst>
          </p:cNvPr>
          <p:cNvSpPr/>
          <p:nvPr/>
        </p:nvSpPr>
        <p:spPr>
          <a:xfrm>
            <a:off x="3065462" y="1956153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/>
              <a:t>1</a:t>
            </a:r>
            <a:endParaRPr lang="ko-KR" altLang="en-US" sz="831" b="1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6BED4BD-234B-490C-B7B5-AC05DA49CE81}"/>
              </a:ext>
            </a:extLst>
          </p:cNvPr>
          <p:cNvSpPr/>
          <p:nvPr/>
        </p:nvSpPr>
        <p:spPr>
          <a:xfrm>
            <a:off x="3065462" y="2430604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2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9369F82-8DED-4A40-B6E3-A533ECA3F306}"/>
              </a:ext>
            </a:extLst>
          </p:cNvPr>
          <p:cNvSpPr/>
          <p:nvPr/>
        </p:nvSpPr>
        <p:spPr>
          <a:xfrm>
            <a:off x="3160352" y="3457150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3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7E3FDAC-CF7E-493A-9B7C-21CBA0A6649F}"/>
              </a:ext>
            </a:extLst>
          </p:cNvPr>
          <p:cNvSpPr/>
          <p:nvPr/>
        </p:nvSpPr>
        <p:spPr>
          <a:xfrm>
            <a:off x="1547212" y="5156551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4</a:t>
            </a:r>
          </a:p>
        </p:txBody>
      </p:sp>
      <p:sp>
        <p:nvSpPr>
          <p:cNvPr id="14" name="타원 12">
            <a:extLst>
              <a:ext uri="{FF2B5EF4-FFF2-40B4-BE49-F238E27FC236}">
                <a16:creationId xmlns:a16="http://schemas.microsoft.com/office/drawing/2014/main" id="{D7900399-B081-4F77-8385-D210085802AE}"/>
              </a:ext>
            </a:extLst>
          </p:cNvPr>
          <p:cNvSpPr/>
          <p:nvPr/>
        </p:nvSpPr>
        <p:spPr>
          <a:xfrm>
            <a:off x="3160352" y="5156551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8836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>
            <a:extLst>
              <a:ext uri="{FF2B5EF4-FFF2-40B4-BE49-F238E27FC236}">
                <a16:creationId xmlns:a16="http://schemas.microsoft.com/office/drawing/2014/main" id="{0FCC8D10-E60C-40A9-AF8C-2B42BB16E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26" y="1268083"/>
            <a:ext cx="2426718" cy="432183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900" dirty="0" smtClean="0">
                <a:latin typeface="맑은 고딕"/>
                <a:ea typeface="맑은 고딕"/>
              </a:rPr>
              <a:t>[</a:t>
            </a:r>
            <a:r>
              <a:rPr lang="en-US" altLang="ko-KR" sz="900" dirty="0" smtClean="0">
                <a:latin typeface="맑은 고딕"/>
                <a:ea typeface="맑은 고딕"/>
              </a:rPr>
              <a:t>CHDM</a:t>
            </a:r>
            <a:r>
              <a:rPr lang="ko-KR" altLang="en-US" sz="900" dirty="0" smtClean="0">
                <a:latin typeface="맑은 고딕"/>
                <a:ea typeface="맑은 고딕"/>
              </a:rPr>
              <a:t>] </a:t>
            </a:r>
            <a:r>
              <a:rPr lang="ko-KR" altLang="en-US" sz="900" dirty="0">
                <a:latin typeface="맑은 고딕"/>
                <a:ea typeface="맑은 고딕"/>
              </a:rPr>
              <a:t>출하 지시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sz="900" dirty="0" smtClean="0">
                <a:latin typeface="맑은 고딕"/>
                <a:ea typeface="맑은 고딕"/>
              </a:rPr>
              <a:t>UI-CHDM-05</a:t>
            </a:r>
            <a:endParaRPr lang="ko-KR" altLang="en-US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altLang="ko-KR" sz="900">
                <a:latin typeface="맑은 고딕"/>
                <a:ea typeface="맑은 고딕"/>
              </a:rPr>
              <a:t>HOME &gt; </a:t>
            </a:r>
            <a:r>
              <a:rPr lang="en-US" altLang="ko-KR" sz="900" err="1">
                <a:latin typeface="맑은 고딕"/>
                <a:ea typeface="맑은 고딕"/>
              </a:rPr>
              <a:t>출하처리</a:t>
            </a:r>
            <a:endParaRPr lang="ko-KR" err="1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sz="900" dirty="0" smtClean="0">
                <a:latin typeface="맑은 고딕"/>
                <a:ea typeface="맑은 고딕"/>
              </a:rPr>
              <a:t>2022-03-14</a:t>
            </a:r>
            <a:endParaRPr lang="ko-KR" altLang="en-US" dirty="0"/>
          </a:p>
        </p:txBody>
      </p:sp>
      <p:graphicFrame>
        <p:nvGraphicFramePr>
          <p:cNvPr id="167" name="표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90059"/>
              </p:ext>
            </p:extLst>
          </p:nvPr>
        </p:nvGraphicFramePr>
        <p:xfrm>
          <a:off x="5613889" y="410869"/>
          <a:ext cx="3426032" cy="2101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176">
                  <a:extLst>
                    <a:ext uri="{9D8B030D-6E8A-4147-A177-3AD203B41FA5}">
                      <a16:colId xmlns:a16="http://schemas.microsoft.com/office/drawing/2014/main" val="3056324334"/>
                    </a:ext>
                  </a:extLst>
                </a:gridCol>
                <a:gridCol w="2997856">
                  <a:extLst>
                    <a:ext uri="{9D8B030D-6E8A-4147-A177-3AD203B41FA5}">
                      <a16:colId xmlns:a16="http://schemas.microsoft.com/office/drawing/2014/main" val="256984433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497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CHDM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출하 상세</a:t>
                      </a:r>
                      <a:endParaRPr lang="en-US" altLang="ko-KR" dirty="0"/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99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이전화면에서 선택한 품명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266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700" b="0" i="0" u="none" strike="noStrike" baseline="0" noProof="0">
                          <a:latin typeface="Malgun Gothic"/>
                          <a:ea typeface="Malgun Gothic"/>
                        </a:rPr>
                        <a:t>이전화면에서 선택한 요청수량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439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700" b="0" i="0" u="none" strike="noStrike" noProof="0">
                          <a:latin typeface="Malgun Gothic"/>
                        </a:rPr>
                        <a:t>바코드 스캔 시 바코드 정보 표시</a:t>
                      </a:r>
                      <a:endParaRPr lang="en-US" altLang="ko-KR"/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407764"/>
                  </a:ext>
                </a:extLst>
              </a:tr>
              <a:tr h="189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i="0" u="none" strike="noStrike" noProof="0"/>
                        <a:t>바코드 스캔 시 해당 바코드의 메모 표시</a:t>
                      </a:r>
                      <a:endParaRPr lang="ko-KR" altLang="en-US" sz="700" b="0" i="0" u="none" strike="noStrike" noProof="0"/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725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조건 검사 후 추가할 바코드 리스트에 표시</a:t>
                      </a:r>
                      <a:endParaRPr lang="en-US"/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228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700" err="1">
                          <a:latin typeface="+mn-ea"/>
                          <a:ea typeface="+mn-ea"/>
                        </a:rPr>
                        <a:t>리스트에</a:t>
                      </a:r>
                      <a:r>
                        <a:rPr lang="en-US" altLang="ko-KR" sz="7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err="1">
                          <a:latin typeface="+mn-ea"/>
                          <a:ea typeface="+mn-ea"/>
                        </a:rPr>
                        <a:t>추가된</a:t>
                      </a:r>
                      <a:r>
                        <a:rPr lang="en-US" altLang="ko-KR" sz="7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err="1">
                          <a:latin typeface="+mn-ea"/>
                          <a:ea typeface="+mn-ea"/>
                        </a:rPr>
                        <a:t>바코드</a:t>
                      </a:r>
                      <a:r>
                        <a:rPr lang="en-US" altLang="ko-KR" sz="7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err="1"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334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700" err="1">
                          <a:latin typeface="+mn-ea"/>
                          <a:ea typeface="+mn-ea"/>
                        </a:rPr>
                        <a:t>리스트에</a:t>
                      </a:r>
                      <a:r>
                        <a:rPr lang="en-US" altLang="ko-KR" sz="7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err="1">
                          <a:latin typeface="+mn-ea"/>
                          <a:ea typeface="+mn-ea"/>
                        </a:rPr>
                        <a:t>추가된</a:t>
                      </a:r>
                      <a:r>
                        <a:rPr lang="en-US" altLang="ko-KR" sz="7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err="1">
                          <a:latin typeface="+mn-ea"/>
                          <a:ea typeface="+mn-ea"/>
                        </a:rPr>
                        <a:t>바코드들</a:t>
                      </a:r>
                      <a:r>
                        <a:rPr lang="en-US" altLang="ko-KR" sz="700"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 err="1">
                          <a:latin typeface="+mn-ea"/>
                          <a:ea typeface="+mn-ea"/>
                        </a:rPr>
                        <a:t>출하처리</a:t>
                      </a:r>
                      <a:r>
                        <a:rPr lang="en-US" altLang="ko-KR" sz="7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err="1">
                          <a:latin typeface="+mn-ea"/>
                          <a:ea typeface="+mn-ea"/>
                        </a:rPr>
                        <a:t>화면으로</a:t>
                      </a:r>
                      <a:r>
                        <a:rPr lang="en-US" altLang="ko-KR" sz="7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err="1"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7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err="1">
                          <a:latin typeface="+mn-ea"/>
                          <a:ea typeface="+mn-ea"/>
                        </a:rPr>
                        <a:t>전달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832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992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813496"/>
                  </a:ext>
                </a:extLst>
              </a:tr>
            </a:tbl>
          </a:graphicData>
        </a:graphic>
      </p:graphicFrame>
      <p:sp>
        <p:nvSpPr>
          <p:cNvPr id="35" name="타원 34">
            <a:extLst>
              <a:ext uri="{FF2B5EF4-FFF2-40B4-BE49-F238E27FC236}">
                <a16:creationId xmlns:a16="http://schemas.microsoft.com/office/drawing/2014/main" id="{F1E7316C-A147-4B0A-9982-4691A5E141DF}"/>
              </a:ext>
            </a:extLst>
          </p:cNvPr>
          <p:cNvSpPr/>
          <p:nvPr/>
        </p:nvSpPr>
        <p:spPr>
          <a:xfrm>
            <a:off x="3125846" y="1835384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/>
              <a:t>1</a:t>
            </a:r>
            <a:endParaRPr lang="ko-KR" altLang="en-US" sz="831" b="1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6BED4BD-234B-490C-B7B5-AC05DA49CE81}"/>
              </a:ext>
            </a:extLst>
          </p:cNvPr>
          <p:cNvSpPr/>
          <p:nvPr/>
        </p:nvSpPr>
        <p:spPr>
          <a:xfrm>
            <a:off x="3125848" y="2249449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2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9369F82-8DED-4A40-B6E3-A533ECA3F306}"/>
              </a:ext>
            </a:extLst>
          </p:cNvPr>
          <p:cNvSpPr/>
          <p:nvPr/>
        </p:nvSpPr>
        <p:spPr>
          <a:xfrm>
            <a:off x="3099967" y="2706651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3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3C98DE1-2C95-4A45-9014-C15849542590}"/>
              </a:ext>
            </a:extLst>
          </p:cNvPr>
          <p:cNvSpPr/>
          <p:nvPr/>
        </p:nvSpPr>
        <p:spPr>
          <a:xfrm>
            <a:off x="3229362" y="3137971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4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7E3FDAC-CF7E-493A-9B7C-21CBA0A6649F}"/>
              </a:ext>
            </a:extLst>
          </p:cNvPr>
          <p:cNvSpPr/>
          <p:nvPr/>
        </p:nvSpPr>
        <p:spPr>
          <a:xfrm>
            <a:off x="3220737" y="4328415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5</a:t>
            </a:r>
          </a:p>
        </p:txBody>
      </p:sp>
      <p:sp>
        <p:nvSpPr>
          <p:cNvPr id="14" name="타원 12">
            <a:extLst>
              <a:ext uri="{FF2B5EF4-FFF2-40B4-BE49-F238E27FC236}">
                <a16:creationId xmlns:a16="http://schemas.microsoft.com/office/drawing/2014/main" id="{0A524C92-3039-4E0A-851E-D5AA1760DD2C}"/>
              </a:ext>
            </a:extLst>
          </p:cNvPr>
          <p:cNvSpPr/>
          <p:nvPr/>
        </p:nvSpPr>
        <p:spPr>
          <a:xfrm>
            <a:off x="1590344" y="5113419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6</a:t>
            </a:r>
          </a:p>
        </p:txBody>
      </p:sp>
      <p:sp>
        <p:nvSpPr>
          <p:cNvPr id="15" name="타원 12">
            <a:extLst>
              <a:ext uri="{FF2B5EF4-FFF2-40B4-BE49-F238E27FC236}">
                <a16:creationId xmlns:a16="http://schemas.microsoft.com/office/drawing/2014/main" id="{DE462FBB-5C6C-42D0-9B94-3832198411F9}"/>
              </a:ext>
            </a:extLst>
          </p:cNvPr>
          <p:cNvSpPr/>
          <p:nvPr/>
        </p:nvSpPr>
        <p:spPr>
          <a:xfrm>
            <a:off x="3194857" y="5113419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2665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>
            <a:extLst>
              <a:ext uri="{FF2B5EF4-FFF2-40B4-BE49-F238E27FC236}">
                <a16:creationId xmlns:a16="http://schemas.microsoft.com/office/drawing/2014/main" id="{BAF8838E-4A78-4411-AD7D-7F9FA50D1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26" y="1268083"/>
            <a:ext cx="2426718" cy="432183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900" dirty="0" smtClean="0">
                <a:latin typeface="맑은 고딕"/>
                <a:ea typeface="맑은 고딕"/>
              </a:rPr>
              <a:t>[</a:t>
            </a:r>
            <a:r>
              <a:rPr lang="en-US" altLang="ko-KR" sz="900" dirty="0" smtClean="0">
                <a:latin typeface="맑은 고딕"/>
                <a:ea typeface="맑은 고딕"/>
              </a:rPr>
              <a:t>CHDM</a:t>
            </a:r>
            <a:r>
              <a:rPr lang="ko-KR" altLang="en-US" sz="900" dirty="0" smtClean="0">
                <a:latin typeface="맑은 고딕"/>
                <a:ea typeface="맑은 고딕"/>
              </a:rPr>
              <a:t>] </a:t>
            </a:r>
            <a:r>
              <a:rPr lang="ko-KR" altLang="en-US" sz="900" dirty="0">
                <a:latin typeface="맑은 고딕"/>
                <a:ea typeface="맑은 고딕"/>
              </a:rPr>
              <a:t>출하 취소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sz="900" dirty="0" smtClean="0">
                <a:latin typeface="맑은 고딕"/>
                <a:ea typeface="맑은 고딕"/>
              </a:rPr>
              <a:t>UI-CHDM-06</a:t>
            </a:r>
            <a:endParaRPr lang="ko-KR" altLang="en-US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altLang="ko-KR" sz="900">
                <a:latin typeface="맑은 고딕"/>
                <a:ea typeface="맑은 고딕"/>
              </a:rPr>
              <a:t>HOME &gt; </a:t>
            </a:r>
            <a:r>
              <a:rPr lang="en-US" altLang="ko-KR" sz="900" err="1">
                <a:latin typeface="맑은 고딕"/>
                <a:ea typeface="맑은 고딕"/>
              </a:rPr>
              <a:t>출하취소</a:t>
            </a:r>
            <a:endParaRPr lang="ko-KR" err="1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sz="900" dirty="0" smtClean="0">
                <a:latin typeface="맑은 고딕"/>
                <a:ea typeface="맑은 고딕"/>
              </a:rPr>
              <a:t>2022-03-14</a:t>
            </a:r>
            <a:endParaRPr lang="ko-KR" altLang="en-US" dirty="0"/>
          </a:p>
        </p:txBody>
      </p:sp>
      <p:graphicFrame>
        <p:nvGraphicFramePr>
          <p:cNvPr id="167" name="표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027115"/>
              </p:ext>
            </p:extLst>
          </p:nvPr>
        </p:nvGraphicFramePr>
        <p:xfrm>
          <a:off x="5613889" y="410869"/>
          <a:ext cx="3426032" cy="22159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176">
                  <a:extLst>
                    <a:ext uri="{9D8B030D-6E8A-4147-A177-3AD203B41FA5}">
                      <a16:colId xmlns:a16="http://schemas.microsoft.com/office/drawing/2014/main" val="3056324334"/>
                    </a:ext>
                  </a:extLst>
                </a:gridCol>
                <a:gridCol w="2997856">
                  <a:extLst>
                    <a:ext uri="{9D8B030D-6E8A-4147-A177-3AD203B41FA5}">
                      <a16:colId xmlns:a16="http://schemas.microsoft.com/office/drawing/2014/main" val="256984433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497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CHDM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출하 취소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99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출하일자</a:t>
                      </a: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선택</a:t>
                      </a:r>
                      <a:endParaRPr lang="ko-KR" sz="700" b="0" i="0" u="none" strike="noStrike" noProof="0">
                        <a:latin typeface="Malgun Gothic"/>
                        <a:ea typeface="Malgun Gothic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266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700" b="0" i="0" u="none" strike="noStrike" baseline="0" noProof="0">
                          <a:latin typeface="Malgun Gothic"/>
                          <a:ea typeface="Malgun Gothic"/>
                        </a:rPr>
                        <a:t>조회할</a:t>
                      </a:r>
                      <a:r>
                        <a:rPr lang="ko-KR" altLang="en-US" sz="700" b="0" i="0" u="none" strike="noStrike" baseline="0" noProof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baseline="0" noProof="0">
                          <a:latin typeface="Malgun Gothic"/>
                          <a:ea typeface="Malgun Gothic"/>
                        </a:rPr>
                        <a:t>D/O No </a:t>
                      </a:r>
                      <a:r>
                        <a:rPr lang="en-US" altLang="ko-KR" sz="700" b="0" i="0" u="none" strike="noStrike" baseline="0" noProof="0" err="1">
                          <a:latin typeface="Malgun Gothic"/>
                          <a:ea typeface="Malgun Gothic"/>
                        </a:rPr>
                        <a:t>입력</a:t>
                      </a:r>
                      <a:endParaRPr lang="ko-KR"/>
                    </a:p>
                    <a:p>
                      <a:pPr lvl="0">
                        <a:buNone/>
                      </a:pPr>
                      <a:r>
                        <a:rPr lang="en-US" altLang="ko-KR" sz="700" b="0" i="0" u="none" strike="noStrike" baseline="0" noProof="0" err="1">
                          <a:latin typeface="Malgun Gothic"/>
                          <a:ea typeface="Malgun Gothic"/>
                        </a:rPr>
                        <a:t>미입력시</a:t>
                      </a:r>
                      <a:r>
                        <a:rPr lang="en-US" altLang="ko-KR" sz="700" b="0" i="0" u="none" strike="noStrike" baseline="0" noProof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baseline="0" noProof="0" err="1">
                          <a:latin typeface="Malgun Gothic"/>
                          <a:ea typeface="Malgun Gothic"/>
                        </a:rPr>
                        <a:t>해당</a:t>
                      </a:r>
                      <a:r>
                        <a:rPr lang="en-US" altLang="ko-KR" sz="700" b="0" i="0" u="none" strike="noStrike" baseline="0" noProof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baseline="0" noProof="0" err="1">
                          <a:latin typeface="Malgun Gothic"/>
                          <a:ea typeface="Malgun Gothic"/>
                        </a:rPr>
                        <a:t>출하일자의</a:t>
                      </a:r>
                      <a:r>
                        <a:rPr lang="en-US" altLang="ko-KR" sz="700" b="0" i="0" u="none" strike="noStrike" baseline="0" noProof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baseline="0" noProof="0" err="1">
                          <a:latin typeface="Malgun Gothic"/>
                          <a:ea typeface="Malgun Gothic"/>
                        </a:rPr>
                        <a:t>모든</a:t>
                      </a:r>
                      <a:r>
                        <a:rPr lang="en-US" altLang="ko-KR" sz="700" b="0" i="0" u="none" strike="noStrike" baseline="0" noProof="0">
                          <a:latin typeface="Malgun Gothic"/>
                          <a:ea typeface="Malgun Gothic"/>
                        </a:rPr>
                        <a:t> D/O </a:t>
                      </a:r>
                      <a:r>
                        <a:rPr lang="en-US" altLang="ko-KR" sz="700" b="0" i="0" u="none" strike="noStrike" baseline="0" noProof="0" err="1">
                          <a:latin typeface="Malgun Gothic"/>
                          <a:ea typeface="Malgun Gothic"/>
                        </a:rPr>
                        <a:t>정보</a:t>
                      </a:r>
                      <a:r>
                        <a:rPr lang="en-US" altLang="ko-KR" sz="700" b="0" i="0" u="none" strike="noStrike" baseline="0" noProof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baseline="0" noProof="0" err="1">
                          <a:latin typeface="Malgun Gothic"/>
                          <a:ea typeface="Malgun Gothic"/>
                        </a:rPr>
                        <a:t>표시</a:t>
                      </a:r>
                      <a:endParaRPr lang="en-US" altLang="ko-KR" sz="700" b="0" i="0" u="none" strike="noStrike" baseline="0" noProof="0">
                        <a:latin typeface="Malgun Gothic"/>
                        <a:ea typeface="Malgun Gothic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439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700" b="0" i="0" u="none" strike="noStrike" noProof="0">
                          <a:latin typeface="Malgun Gothic"/>
                        </a:rPr>
                        <a:t>입력한 조건으로 데이터 조회</a:t>
                      </a:r>
                      <a:endParaRPr lang="ko-KR" altLang="en-US"/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407764"/>
                  </a:ext>
                </a:extLst>
              </a:tr>
              <a:tr h="1984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700" b="0" i="0" u="none" strike="noStrike" noProof="0">
                          <a:latin typeface="Malgun Gothic"/>
                        </a:rPr>
                        <a:t>조회된 데이터 표시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725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</a:rPr>
                        <a:t>선택한 데이터 출하 취소 처리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228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700" err="1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334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700" err="1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832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992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813496"/>
                  </a:ext>
                </a:extLst>
              </a:tr>
            </a:tbl>
          </a:graphicData>
        </a:graphic>
      </p:graphicFrame>
      <p:sp>
        <p:nvSpPr>
          <p:cNvPr id="35" name="타원 34">
            <a:extLst>
              <a:ext uri="{FF2B5EF4-FFF2-40B4-BE49-F238E27FC236}">
                <a16:creationId xmlns:a16="http://schemas.microsoft.com/office/drawing/2014/main" id="{F1E7316C-A147-4B0A-9982-4691A5E141DF}"/>
              </a:ext>
            </a:extLst>
          </p:cNvPr>
          <p:cNvSpPr/>
          <p:nvPr/>
        </p:nvSpPr>
        <p:spPr>
          <a:xfrm>
            <a:off x="3125847" y="1774998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/>
              <a:t>1</a:t>
            </a:r>
            <a:endParaRPr lang="ko-KR" altLang="en-US" sz="831" b="1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6BED4BD-234B-490C-B7B5-AC05DA49CE81}"/>
              </a:ext>
            </a:extLst>
          </p:cNvPr>
          <p:cNvSpPr/>
          <p:nvPr/>
        </p:nvSpPr>
        <p:spPr>
          <a:xfrm>
            <a:off x="3125847" y="2154559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2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9369F82-8DED-4A40-B6E3-A533ECA3F306}"/>
              </a:ext>
            </a:extLst>
          </p:cNvPr>
          <p:cNvSpPr/>
          <p:nvPr/>
        </p:nvSpPr>
        <p:spPr>
          <a:xfrm>
            <a:off x="3125847" y="2585881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3</a:t>
            </a:r>
          </a:p>
        </p:txBody>
      </p:sp>
      <p:sp>
        <p:nvSpPr>
          <p:cNvPr id="12" name="타원 79">
            <a:extLst>
              <a:ext uri="{FF2B5EF4-FFF2-40B4-BE49-F238E27FC236}">
                <a16:creationId xmlns:a16="http://schemas.microsoft.com/office/drawing/2014/main" id="{8D929CD9-3F3C-483B-87A6-39C46DE7FCC7}"/>
              </a:ext>
            </a:extLst>
          </p:cNvPr>
          <p:cNvSpPr/>
          <p:nvPr/>
        </p:nvSpPr>
        <p:spPr>
          <a:xfrm>
            <a:off x="3125847" y="3664183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4</a:t>
            </a:r>
          </a:p>
        </p:txBody>
      </p:sp>
      <p:sp>
        <p:nvSpPr>
          <p:cNvPr id="13" name="타원 79">
            <a:extLst>
              <a:ext uri="{FF2B5EF4-FFF2-40B4-BE49-F238E27FC236}">
                <a16:creationId xmlns:a16="http://schemas.microsoft.com/office/drawing/2014/main" id="{E3BDA8F5-90EC-4182-A795-A5C807481CA1}"/>
              </a:ext>
            </a:extLst>
          </p:cNvPr>
          <p:cNvSpPr/>
          <p:nvPr/>
        </p:nvSpPr>
        <p:spPr>
          <a:xfrm>
            <a:off x="3186232" y="5130673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1604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7">
            <a:extLst>
              <a:ext uri="{FF2B5EF4-FFF2-40B4-BE49-F238E27FC236}">
                <a16:creationId xmlns:a16="http://schemas.microsoft.com/office/drawing/2014/main" id="{C9D2CBBC-0D4C-4150-B093-0BBBB55CA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52" y="1173193"/>
            <a:ext cx="2314575" cy="432183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900" dirty="0" smtClean="0">
                <a:latin typeface="맑은 고딕"/>
                <a:ea typeface="맑은 고딕"/>
              </a:rPr>
              <a:t>[</a:t>
            </a:r>
            <a:r>
              <a:rPr lang="en-US" altLang="ko-KR" sz="900" dirty="0" smtClean="0">
                <a:latin typeface="맑은 고딕"/>
                <a:ea typeface="맑은 고딕"/>
              </a:rPr>
              <a:t>CHDM</a:t>
            </a:r>
            <a:r>
              <a:rPr lang="ko-KR" altLang="en-US" sz="900" dirty="0" smtClean="0">
                <a:latin typeface="맑은 고딕"/>
                <a:ea typeface="맑은 고딕"/>
              </a:rPr>
              <a:t>] </a:t>
            </a:r>
            <a:r>
              <a:rPr lang="ko-KR" altLang="en-US" sz="900" dirty="0">
                <a:latin typeface="맑은 고딕"/>
                <a:ea typeface="맑은 고딕"/>
              </a:rPr>
              <a:t>반품 입고 지시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sz="900" dirty="0" smtClean="0">
                <a:latin typeface="맑은 고딕"/>
                <a:ea typeface="맑은 고딕"/>
              </a:rPr>
              <a:t>UI-</a:t>
            </a:r>
            <a:r>
              <a:rPr lang="en-US" sz="900" dirty="0" smtClean="0">
                <a:latin typeface="Consolas"/>
                <a:ea typeface="맑은 고딕"/>
              </a:rPr>
              <a:t>CHDM</a:t>
            </a:r>
            <a:r>
              <a:rPr lang="en-US" altLang="ko-KR" sz="900" dirty="0" smtClean="0">
                <a:latin typeface="맑은 고딕"/>
                <a:ea typeface="맑은 고딕"/>
              </a:rPr>
              <a:t>-07</a:t>
            </a:r>
            <a:endParaRPr lang="ko-KR" altLang="en-US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altLang="ko-KR" sz="900">
                <a:latin typeface="맑은 고딕"/>
                <a:ea typeface="맑은 고딕"/>
              </a:rPr>
              <a:t>HOME &gt; 반품입고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sz="900" dirty="0" smtClean="0">
                <a:latin typeface="맑은 고딕"/>
                <a:ea typeface="맑은 고딕"/>
              </a:rPr>
              <a:t>2022-03-14</a:t>
            </a:r>
            <a:endParaRPr lang="ko-KR" altLang="en-US" dirty="0"/>
          </a:p>
        </p:txBody>
      </p:sp>
      <p:graphicFrame>
        <p:nvGraphicFramePr>
          <p:cNvPr id="167" name="표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90399"/>
              </p:ext>
            </p:extLst>
          </p:nvPr>
        </p:nvGraphicFramePr>
        <p:xfrm>
          <a:off x="5613889" y="410869"/>
          <a:ext cx="3426032" cy="2101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176">
                  <a:extLst>
                    <a:ext uri="{9D8B030D-6E8A-4147-A177-3AD203B41FA5}">
                      <a16:colId xmlns:a16="http://schemas.microsoft.com/office/drawing/2014/main" val="3056324334"/>
                    </a:ext>
                  </a:extLst>
                </a:gridCol>
                <a:gridCol w="2997856">
                  <a:extLst>
                    <a:ext uri="{9D8B030D-6E8A-4147-A177-3AD203B41FA5}">
                      <a16:colId xmlns:a16="http://schemas.microsoft.com/office/drawing/2014/main" val="256984433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497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CHDM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반품 입고 지시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99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</a:rPr>
                        <a:t>지시일자 선택</a:t>
                      </a:r>
                      <a:endParaRPr lang="ko-KR"/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266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검색할 D/O No를 입력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439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700" b="0" i="0" u="none" strike="noStrike" baseline="0" noProof="0">
                          <a:latin typeface="Malgun Gothic"/>
                        </a:rPr>
                        <a:t>반품입고</a:t>
                      </a:r>
                      <a:r>
                        <a:rPr lang="en-US" sz="700" b="0" i="0" u="none" strike="noStrike" baseline="0" noProof="0">
                          <a:latin typeface="Malgun Gothic"/>
                        </a:rPr>
                        <a:t> </a:t>
                      </a:r>
                      <a:r>
                        <a:rPr lang="ko-KR" altLang="en-US" sz="700" b="0" i="0" u="none" strike="noStrike" baseline="0" noProof="0">
                          <a:latin typeface="Malgun Gothic"/>
                        </a:rPr>
                        <a:t>리스트</a:t>
                      </a:r>
                      <a:r>
                        <a:rPr lang="en-US" sz="700" b="0" i="0" u="none" strike="noStrike" baseline="0" noProof="0">
                          <a:latin typeface="Malgun Gothic"/>
                        </a:rPr>
                        <a:t> </a:t>
                      </a:r>
                      <a:r>
                        <a:rPr lang="ko-KR" altLang="en-US" sz="700" b="0" i="0" u="none" strike="noStrike" baseline="0" noProof="0">
                          <a:latin typeface="Malgun Gothic"/>
                        </a:rPr>
                        <a:t>조회</a:t>
                      </a:r>
                      <a:endParaRPr lang="en-US" sz="700" b="0" i="0" u="none" strike="noStrike" baseline="0" noProof="0">
                        <a:latin typeface="Malgun Gothic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407764"/>
                  </a:ext>
                </a:extLst>
              </a:tr>
              <a:tr h="189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검색된 반품입고 </a:t>
                      </a: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리스트</a:t>
                      </a:r>
                      <a:endParaRPr lang="ko-KR" sz="700" b="0" i="0" u="none" strike="noStrike" noProof="0">
                        <a:latin typeface="Malgun Gothic"/>
                        <a:ea typeface="Malgun Gothic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725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선택한 데이터로 출하 상세 화면으로 이동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228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700" b="0" i="0" u="none" strike="noStrike" noProof="0">
                        <a:latin typeface="Malgun Gothic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334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b="0" i="0" u="none" strike="noStrike" noProof="0">
                        <a:latin typeface="Malgun Gothic"/>
                        <a:ea typeface="Malgun Gothic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832444"/>
                  </a:ext>
                </a:extLst>
              </a:tr>
              <a:tr h="189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700" b="0" i="0" u="none" strike="noStrike" noProof="0">
                        <a:latin typeface="Malgun Gothic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992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700" b="0" i="0" u="none" strike="noStrike" noProof="0">
                        <a:latin typeface="Malgun Gothic"/>
                        <a:ea typeface="Malgun Gothic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813496"/>
                  </a:ext>
                </a:extLst>
              </a:tr>
            </a:tbl>
          </a:graphicData>
        </a:graphic>
      </p:graphicFrame>
      <p:sp>
        <p:nvSpPr>
          <p:cNvPr id="35" name="타원 34">
            <a:extLst>
              <a:ext uri="{FF2B5EF4-FFF2-40B4-BE49-F238E27FC236}">
                <a16:creationId xmlns:a16="http://schemas.microsoft.com/office/drawing/2014/main" id="{F1E7316C-A147-4B0A-9982-4691A5E141DF}"/>
              </a:ext>
            </a:extLst>
          </p:cNvPr>
          <p:cNvSpPr/>
          <p:nvPr/>
        </p:nvSpPr>
        <p:spPr>
          <a:xfrm>
            <a:off x="2660022" y="1852636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/>
              <a:t>1</a:t>
            </a:r>
            <a:endParaRPr lang="ko-KR" altLang="en-US" sz="831" b="1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6BED4BD-234B-490C-B7B5-AC05DA49CE81}"/>
              </a:ext>
            </a:extLst>
          </p:cNvPr>
          <p:cNvSpPr/>
          <p:nvPr/>
        </p:nvSpPr>
        <p:spPr>
          <a:xfrm>
            <a:off x="2660020" y="2206318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2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9369F82-8DED-4A40-B6E3-A533ECA3F306}"/>
              </a:ext>
            </a:extLst>
          </p:cNvPr>
          <p:cNvSpPr/>
          <p:nvPr/>
        </p:nvSpPr>
        <p:spPr>
          <a:xfrm>
            <a:off x="2263205" y="5216938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5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FFBF272-C31A-4D74-B88D-8E46C25F86BB}"/>
              </a:ext>
            </a:extLst>
          </p:cNvPr>
          <p:cNvSpPr/>
          <p:nvPr/>
        </p:nvSpPr>
        <p:spPr>
          <a:xfrm>
            <a:off x="2254579" y="2646265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3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045BCA8-C4F3-4964-B572-471CD25D95FA}"/>
              </a:ext>
            </a:extLst>
          </p:cNvPr>
          <p:cNvSpPr/>
          <p:nvPr/>
        </p:nvSpPr>
        <p:spPr>
          <a:xfrm>
            <a:off x="1987160" y="3595172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36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CDACD4A9-2C89-449F-A11D-530F6699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26" y="1268083"/>
            <a:ext cx="2426718" cy="432183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900" dirty="0" smtClean="0">
                <a:latin typeface="맑은 고딕"/>
                <a:ea typeface="맑은 고딕"/>
              </a:rPr>
              <a:t>[</a:t>
            </a:r>
            <a:r>
              <a:rPr lang="en-US" altLang="ko-KR" sz="900" dirty="0" smtClean="0">
                <a:latin typeface="맑은 고딕"/>
                <a:ea typeface="맑은 고딕"/>
              </a:rPr>
              <a:t>CHDM</a:t>
            </a:r>
            <a:r>
              <a:rPr lang="ko-KR" altLang="en-US" sz="900" dirty="0" smtClean="0">
                <a:latin typeface="맑은 고딕"/>
                <a:ea typeface="맑은 고딕"/>
              </a:rPr>
              <a:t>] </a:t>
            </a:r>
            <a:r>
              <a:rPr lang="ko-KR" altLang="en-US" sz="900" dirty="0">
                <a:latin typeface="맑은 고딕"/>
                <a:ea typeface="맑은 고딕"/>
              </a:rPr>
              <a:t>반품 입고 처리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sz="900" dirty="0" smtClean="0">
                <a:latin typeface="맑은 고딕"/>
                <a:ea typeface="맑은 고딕"/>
              </a:rPr>
              <a:t>UI-</a:t>
            </a:r>
            <a:r>
              <a:rPr lang="en-US" sz="900" dirty="0" smtClean="0">
                <a:latin typeface="Consolas"/>
                <a:ea typeface="맑은 고딕"/>
              </a:rPr>
              <a:t>CHDM</a:t>
            </a:r>
            <a:r>
              <a:rPr lang="en-US" altLang="ko-KR" sz="900" dirty="0" smtClean="0">
                <a:latin typeface="맑은 고딕"/>
                <a:ea typeface="맑은 고딕"/>
              </a:rPr>
              <a:t>-08</a:t>
            </a:r>
            <a:endParaRPr lang="ko-KR" altLang="en-US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altLang="ko-KR" sz="900">
                <a:latin typeface="맑은 고딕"/>
                <a:ea typeface="맑은 고딕"/>
              </a:rPr>
              <a:t>HOME &gt; 반품입고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sz="900" dirty="0" smtClean="0">
                <a:latin typeface="맑은 고딕"/>
                <a:ea typeface="맑은 고딕"/>
              </a:rPr>
              <a:t>2022-03-14</a:t>
            </a:r>
            <a:endParaRPr lang="ko-KR" altLang="en-US" dirty="0"/>
          </a:p>
        </p:txBody>
      </p:sp>
      <p:graphicFrame>
        <p:nvGraphicFramePr>
          <p:cNvPr id="167" name="표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314568"/>
              </p:ext>
            </p:extLst>
          </p:nvPr>
        </p:nvGraphicFramePr>
        <p:xfrm>
          <a:off x="5613889" y="410869"/>
          <a:ext cx="3426032" cy="2101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176">
                  <a:extLst>
                    <a:ext uri="{9D8B030D-6E8A-4147-A177-3AD203B41FA5}">
                      <a16:colId xmlns:a16="http://schemas.microsoft.com/office/drawing/2014/main" val="3056324334"/>
                    </a:ext>
                  </a:extLst>
                </a:gridCol>
                <a:gridCol w="2997856">
                  <a:extLst>
                    <a:ext uri="{9D8B030D-6E8A-4147-A177-3AD203B41FA5}">
                      <a16:colId xmlns:a16="http://schemas.microsoft.com/office/drawing/2014/main" val="256984433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497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CHDM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반품 입고 처리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99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</a:rPr>
                        <a:t>이전화면에서 선택된 </a:t>
                      </a:r>
                      <a:r>
                        <a:rPr lang="ko-KR" altLang="en-US" sz="700" err="1">
                          <a:latin typeface="+mn-ea"/>
                          <a:ea typeface="+mn-ea"/>
                        </a:rPr>
                        <a:t>D</a:t>
                      </a:r>
                      <a:r>
                        <a:rPr lang="ko-KR" altLang="en-US" sz="70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err="1">
                          <a:latin typeface="+mn-ea"/>
                          <a:ea typeface="+mn-ea"/>
                        </a:rPr>
                        <a:t>O</a:t>
                      </a:r>
                      <a:r>
                        <a:rPr lang="ko-KR" altLang="en-US" sz="700">
                          <a:latin typeface="+mn-ea"/>
                          <a:ea typeface="+mn-ea"/>
                        </a:rPr>
                        <a:t> 일자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266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리스트에서 선택한 제품의 품명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439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700" b="0" i="0" u="none" strike="noStrike" baseline="0" noProof="0">
                          <a:latin typeface="Malgun Gothic"/>
                        </a:rPr>
                        <a:t>이전화면에서 선택된 </a:t>
                      </a:r>
                      <a:r>
                        <a:rPr lang="ko-KR" altLang="en-US" sz="700" b="0" i="0" u="none" strike="noStrike" baseline="0" noProof="0" err="1">
                          <a:latin typeface="Malgun Gothic"/>
                        </a:rPr>
                        <a:t>D</a:t>
                      </a:r>
                      <a:r>
                        <a:rPr lang="ko-KR" altLang="en-US" sz="700" b="0" i="0" u="none" strike="noStrike" baseline="0" noProof="0">
                          <a:latin typeface="Malgun Gothic"/>
                        </a:rPr>
                        <a:t>/</a:t>
                      </a:r>
                      <a:r>
                        <a:rPr lang="ko-KR" altLang="en-US" sz="700" b="0" i="0" u="none" strike="noStrike" baseline="0" noProof="0" err="1">
                          <a:latin typeface="Malgun Gothic"/>
                        </a:rPr>
                        <a:t>O</a:t>
                      </a:r>
                      <a:r>
                        <a:rPr lang="ko-KR" altLang="en-US" sz="700" b="0" i="0" u="none" strike="noStrike" baseline="0" noProof="0">
                          <a:latin typeface="Malgun Gothic"/>
                        </a:rPr>
                        <a:t> </a:t>
                      </a:r>
                      <a:r>
                        <a:rPr lang="ko-KR" altLang="en-US" sz="700" b="0" i="0" u="none" strike="noStrike" baseline="0" noProof="0" err="1">
                          <a:latin typeface="Malgun Gothic"/>
                        </a:rPr>
                        <a:t>No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407764"/>
                  </a:ext>
                </a:extLst>
              </a:tr>
              <a:tr h="189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스캔한 바코드의 배치번호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725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조건검사를 통과한 리스트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228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700" b="0" i="0" u="none" strike="noStrike" noProof="0">
                          <a:latin typeface="Malgun Gothic"/>
                        </a:rPr>
                        <a:t>리스트에서 선택한 데이터의 임시데이터를 삭제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334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리스트의 데이터들을 반품입고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832444"/>
                  </a:ext>
                </a:extLst>
              </a:tr>
              <a:tr h="189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700" b="0" i="0" u="none" strike="noStrike" noProof="0">
                        <a:latin typeface="Malgun Gothic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992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700" b="0" i="0" u="none" strike="noStrike" noProof="0">
                        <a:latin typeface="Malgun Gothic"/>
                        <a:ea typeface="Malgun Gothic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813496"/>
                  </a:ext>
                </a:extLst>
              </a:tr>
            </a:tbl>
          </a:graphicData>
        </a:graphic>
      </p:graphicFrame>
      <p:sp>
        <p:nvSpPr>
          <p:cNvPr id="35" name="타원 34">
            <a:extLst>
              <a:ext uri="{FF2B5EF4-FFF2-40B4-BE49-F238E27FC236}">
                <a16:creationId xmlns:a16="http://schemas.microsoft.com/office/drawing/2014/main" id="{F1E7316C-A147-4B0A-9982-4691A5E141DF}"/>
              </a:ext>
            </a:extLst>
          </p:cNvPr>
          <p:cNvSpPr/>
          <p:nvPr/>
        </p:nvSpPr>
        <p:spPr>
          <a:xfrm>
            <a:off x="1892272" y="2180440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/>
              <a:t>1</a:t>
            </a:r>
            <a:endParaRPr lang="ko-KR" altLang="en-US" sz="831" b="1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6BED4BD-234B-490C-B7B5-AC05DA49CE81}"/>
              </a:ext>
            </a:extLst>
          </p:cNvPr>
          <p:cNvSpPr/>
          <p:nvPr/>
        </p:nvSpPr>
        <p:spPr>
          <a:xfrm>
            <a:off x="3030956" y="2180439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2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9369F82-8DED-4A40-B6E3-A533ECA3F306}"/>
              </a:ext>
            </a:extLst>
          </p:cNvPr>
          <p:cNvSpPr/>
          <p:nvPr/>
        </p:nvSpPr>
        <p:spPr>
          <a:xfrm>
            <a:off x="3030956" y="3974734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5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FFBF272-C31A-4D74-B88D-8E46C25F86BB}"/>
              </a:ext>
            </a:extLst>
          </p:cNvPr>
          <p:cNvSpPr/>
          <p:nvPr/>
        </p:nvSpPr>
        <p:spPr>
          <a:xfrm>
            <a:off x="1892270" y="2784288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3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045BCA8-C4F3-4964-B572-471CD25D95FA}"/>
              </a:ext>
            </a:extLst>
          </p:cNvPr>
          <p:cNvSpPr/>
          <p:nvPr/>
        </p:nvSpPr>
        <p:spPr>
          <a:xfrm>
            <a:off x="3030956" y="2784289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4</a:t>
            </a:r>
          </a:p>
        </p:txBody>
      </p:sp>
      <p:sp>
        <p:nvSpPr>
          <p:cNvPr id="15" name="타원 79">
            <a:extLst>
              <a:ext uri="{FF2B5EF4-FFF2-40B4-BE49-F238E27FC236}">
                <a16:creationId xmlns:a16="http://schemas.microsoft.com/office/drawing/2014/main" id="{293CEB2B-75F3-4822-B8C4-437F12AA9A06}"/>
              </a:ext>
            </a:extLst>
          </p:cNvPr>
          <p:cNvSpPr/>
          <p:nvPr/>
        </p:nvSpPr>
        <p:spPr>
          <a:xfrm>
            <a:off x="1555839" y="5165179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6</a:t>
            </a:r>
          </a:p>
        </p:txBody>
      </p:sp>
      <p:sp>
        <p:nvSpPr>
          <p:cNvPr id="16" name="타원 79">
            <a:extLst>
              <a:ext uri="{FF2B5EF4-FFF2-40B4-BE49-F238E27FC236}">
                <a16:creationId xmlns:a16="http://schemas.microsoft.com/office/drawing/2014/main" id="{1EC2379C-024E-4BE4-B3BE-D648BC7A2A1D}"/>
              </a:ext>
            </a:extLst>
          </p:cNvPr>
          <p:cNvSpPr/>
          <p:nvPr/>
        </p:nvSpPr>
        <p:spPr>
          <a:xfrm>
            <a:off x="3177605" y="5165179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1573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56A29FF-BA94-45E6-BBFE-FF442A6FA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52" y="1121434"/>
            <a:ext cx="2314575" cy="432183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900" dirty="0" smtClean="0">
                <a:latin typeface="맑은 고딕"/>
                <a:ea typeface="맑은 고딕"/>
              </a:rPr>
              <a:t>[</a:t>
            </a:r>
            <a:r>
              <a:rPr lang="en-US" altLang="ko-KR" sz="900" dirty="0" smtClean="0">
                <a:latin typeface="맑은 고딕"/>
                <a:ea typeface="맑은 고딕"/>
              </a:rPr>
              <a:t>CHDM</a:t>
            </a:r>
            <a:r>
              <a:rPr lang="ko-KR" altLang="en-US" sz="900" dirty="0" smtClean="0">
                <a:latin typeface="맑은 고딕"/>
                <a:ea typeface="맑은 고딕"/>
              </a:rPr>
              <a:t>] </a:t>
            </a:r>
            <a:r>
              <a:rPr lang="ko-KR" altLang="en-US" sz="900" dirty="0">
                <a:latin typeface="맑은 고딕"/>
                <a:ea typeface="맑은 고딕"/>
              </a:rPr>
              <a:t>창고 이동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sz="900" dirty="0" smtClean="0">
                <a:latin typeface="맑은 고딕"/>
                <a:ea typeface="맑은 고딕"/>
              </a:rPr>
              <a:t>UI-CHDM-09</a:t>
            </a:r>
            <a:endParaRPr lang="ko-KR" altLang="en-US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altLang="ko-KR" sz="900">
                <a:latin typeface="맑은 고딕"/>
                <a:ea typeface="맑은 고딕"/>
              </a:rPr>
              <a:t>HOME &gt; </a:t>
            </a:r>
            <a:r>
              <a:rPr lang="en-US" altLang="ko-KR" sz="900" err="1">
                <a:latin typeface="맑은 고딕"/>
                <a:ea typeface="맑은 고딕"/>
              </a:rPr>
              <a:t>창고이동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sz="900" dirty="0" smtClean="0">
                <a:latin typeface="맑은 고딕"/>
                <a:ea typeface="맑은 고딕"/>
              </a:rPr>
              <a:t>2022-03-14</a:t>
            </a:r>
            <a:endParaRPr lang="ko-KR" altLang="en-US" dirty="0"/>
          </a:p>
        </p:txBody>
      </p:sp>
      <p:graphicFrame>
        <p:nvGraphicFramePr>
          <p:cNvPr id="167" name="표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838149"/>
              </p:ext>
            </p:extLst>
          </p:nvPr>
        </p:nvGraphicFramePr>
        <p:xfrm>
          <a:off x="5613889" y="410869"/>
          <a:ext cx="3426032" cy="244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176">
                  <a:extLst>
                    <a:ext uri="{9D8B030D-6E8A-4147-A177-3AD203B41FA5}">
                      <a16:colId xmlns:a16="http://schemas.microsoft.com/office/drawing/2014/main" val="3056324334"/>
                    </a:ext>
                  </a:extLst>
                </a:gridCol>
                <a:gridCol w="2997856">
                  <a:extLst>
                    <a:ext uri="{9D8B030D-6E8A-4147-A177-3AD203B41FA5}">
                      <a16:colId xmlns:a16="http://schemas.microsoft.com/office/drawing/2014/main" val="256984433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497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CHDM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창고 이동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99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700" b="0" i="0" u="none" strike="noStrike" noProof="0" err="1">
                          <a:latin typeface="Malgun Gothic"/>
                          <a:ea typeface="Malgun Gothic"/>
                        </a:rPr>
                        <a:t>이동일자</a:t>
                      </a:r>
                      <a:r>
                        <a:rPr lang="en-US" altLang="ko-KR" sz="700" b="0" i="0" u="none" strike="noStrike" noProof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noProof="0" err="1">
                          <a:latin typeface="Malgun Gothic"/>
                          <a:ea typeface="Malgun Gothic"/>
                        </a:rPr>
                        <a:t>선택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266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700" b="0" i="0" u="none" strike="noStrike" baseline="0" noProof="0">
                          <a:latin typeface="Malgun Gothic"/>
                          <a:ea typeface="Malgun Gothic"/>
                        </a:rPr>
                        <a:t>바코드 스캔 또는 바코드 수기 입력</a:t>
                      </a:r>
                      <a:r>
                        <a:rPr lang="en-US" altLang="ko-KR" sz="700" b="0" i="0" u="none" strike="noStrike" baseline="0" noProof="0">
                          <a:latin typeface="Malgun Gothic"/>
                        </a:rPr>
                        <a:t>(</a:t>
                      </a:r>
                      <a:r>
                        <a:rPr lang="ko-KR" altLang="en-US" sz="700" b="0" i="0" u="none" strike="noStrike" baseline="0" noProof="0">
                          <a:latin typeface="Malgun Gothic"/>
                          <a:ea typeface="Malgun Gothic"/>
                        </a:rPr>
                        <a:t>수기 </a:t>
                      </a:r>
                      <a:r>
                        <a:rPr lang="ko-KR" altLang="en-US" sz="700" b="0" i="0" u="none" strike="noStrike" baseline="0" noProof="0" err="1">
                          <a:latin typeface="Malgun Gothic"/>
                          <a:ea typeface="Malgun Gothic"/>
                        </a:rPr>
                        <a:t>입력후</a:t>
                      </a:r>
                      <a:r>
                        <a:rPr lang="ko-KR" altLang="en-US" sz="700" b="0" i="0" u="none" strike="noStrike" baseline="0" noProof="0">
                          <a:latin typeface="Malgun Gothic"/>
                          <a:ea typeface="Malgun Gothic"/>
                        </a:rPr>
                        <a:t> 키보드 오른쪽 아래 체크모양 버튼 클릭)</a:t>
                      </a:r>
                      <a:endParaRPr lang="ko-KR" altLang="en-US" baseline="0"/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439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700" b="0" i="0" u="none" strike="noStrike" noProof="0">
                          <a:latin typeface="Malgun Gothic"/>
                          <a:ea typeface="Malgun Gothic"/>
                        </a:rPr>
                        <a:t>리스트의 데이터 총 개 수</a:t>
                      </a:r>
                      <a:endParaRPr lang="ko-KR"/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407764"/>
                  </a:ext>
                </a:extLst>
              </a:tr>
              <a:tr h="2156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플랜트 이동 할 대상 리스트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725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이동할 창고 선택</a:t>
                      </a:r>
                      <a:endParaRPr lang="ko-KR"/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228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리스트에서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선택한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데이터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삭제</a:t>
                      </a:r>
                      <a:endParaRPr lang="ko-KR"/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334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이동 처리</a:t>
                      </a:r>
                      <a:endParaRPr lang="en-US" altLang="ko-KR" sz="700" b="0" i="0" u="none" strike="noStrike" noProof="0"/>
                    </a:p>
                    <a:p>
                      <a:pPr lvl="0">
                        <a:buNone/>
                      </a:pPr>
                      <a:r>
                        <a:rPr lang="ko-KR" altLang="en-US" sz="700" b="0" i="0" u="none" strike="noStrike" noProof="0" err="1">
                          <a:latin typeface="Malgun Gothic"/>
                          <a:ea typeface="Malgun Gothic"/>
                        </a:rPr>
                        <a:t>성공시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: </a:t>
                      </a: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성공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사운드와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함께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성공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메시지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표시</a:t>
                      </a:r>
                      <a:endParaRPr lang="en-US" altLang="ko-KR" sz="700" b="0" i="0" u="none" strike="noStrike" noProof="0"/>
                    </a:p>
                    <a:p>
                      <a:pPr lvl="0">
                        <a:buNone/>
                      </a:pPr>
                      <a:r>
                        <a:rPr lang="ko-KR" altLang="en-US" sz="700" b="0" i="0" u="none" strike="noStrike" noProof="0" err="1">
                          <a:latin typeface="Malgun Gothic"/>
                          <a:ea typeface="Malgun Gothic"/>
                        </a:rPr>
                        <a:t>실패시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: </a:t>
                      </a: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실패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사운드와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함께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실패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메시지</a:t>
                      </a:r>
                      <a:r>
                        <a:rPr lang="en-US" altLang="ko-KR" sz="700" b="0" i="0" u="none" strike="noStrike" noProof="0">
                          <a:latin typeface="Malgun Gothic"/>
                        </a:rPr>
                        <a:t> </a:t>
                      </a:r>
                      <a:r>
                        <a:rPr lang="ko-KR" altLang="en-US" sz="700" b="0" i="0" u="none" strike="noStrike" noProof="0">
                          <a:latin typeface="Malgun Gothic"/>
                          <a:ea typeface="Malgun Gothic"/>
                        </a:rPr>
                        <a:t>표시</a:t>
                      </a:r>
                      <a:endParaRPr lang="en-US" altLang="ko-KR"/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832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992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813496"/>
                  </a:ext>
                </a:extLst>
              </a:tr>
            </a:tbl>
          </a:graphicData>
        </a:graphic>
      </p:graphicFrame>
      <p:sp>
        <p:nvSpPr>
          <p:cNvPr id="35" name="타원 34">
            <a:extLst>
              <a:ext uri="{FF2B5EF4-FFF2-40B4-BE49-F238E27FC236}">
                <a16:creationId xmlns:a16="http://schemas.microsoft.com/office/drawing/2014/main" id="{F1E7316C-A147-4B0A-9982-4691A5E141DF}"/>
              </a:ext>
            </a:extLst>
          </p:cNvPr>
          <p:cNvSpPr/>
          <p:nvPr/>
        </p:nvSpPr>
        <p:spPr>
          <a:xfrm>
            <a:off x="2366722" y="1852636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/>
              <a:t>1</a:t>
            </a:r>
            <a:endParaRPr lang="ko-KR" altLang="en-US" sz="831" b="1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6BED4BD-234B-490C-B7B5-AC05DA49CE81}"/>
              </a:ext>
            </a:extLst>
          </p:cNvPr>
          <p:cNvSpPr/>
          <p:nvPr/>
        </p:nvSpPr>
        <p:spPr>
          <a:xfrm>
            <a:off x="2358096" y="2214944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2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9369F82-8DED-4A40-B6E3-A533ECA3F306}"/>
              </a:ext>
            </a:extLst>
          </p:cNvPr>
          <p:cNvSpPr/>
          <p:nvPr/>
        </p:nvSpPr>
        <p:spPr>
          <a:xfrm>
            <a:off x="1521333" y="5165179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6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3C98DE1-2C95-4A45-9014-C15849542590}"/>
              </a:ext>
            </a:extLst>
          </p:cNvPr>
          <p:cNvSpPr/>
          <p:nvPr/>
        </p:nvSpPr>
        <p:spPr>
          <a:xfrm>
            <a:off x="2720404" y="5165179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7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B689DEC-72FF-43FB-962E-020EA0C3BC33}"/>
              </a:ext>
            </a:extLst>
          </p:cNvPr>
          <p:cNvSpPr/>
          <p:nvPr/>
        </p:nvSpPr>
        <p:spPr>
          <a:xfrm>
            <a:off x="1702487" y="2637640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3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57952A7-2D79-45D5-93A9-C620443C332E}"/>
              </a:ext>
            </a:extLst>
          </p:cNvPr>
          <p:cNvSpPr/>
          <p:nvPr/>
        </p:nvSpPr>
        <p:spPr>
          <a:xfrm>
            <a:off x="2323589" y="4733858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5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07F2310-B534-4A62-B24A-94F1AFA52F07}"/>
              </a:ext>
            </a:extLst>
          </p:cNvPr>
          <p:cNvSpPr/>
          <p:nvPr/>
        </p:nvSpPr>
        <p:spPr>
          <a:xfrm>
            <a:off x="2004411" y="3267367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800" b="1">
                <a:ea typeface="맑은 고딕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63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AutoNum type="arabicPeriod"/>
            </a:pPr>
            <a:r>
              <a:rPr lang="en-US" altLang="ko-KR" dirty="0"/>
              <a:t>Re-Melting </a:t>
            </a:r>
            <a:r>
              <a:rPr lang="ko-KR" altLang="en-US" dirty="0"/>
              <a:t>처리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Re-Melting </a:t>
            </a:r>
            <a:r>
              <a:rPr lang="ko-KR" altLang="en-US" dirty="0"/>
              <a:t>취소</a:t>
            </a:r>
            <a:endParaRPr lang="en-US" altLang="ko-KR" dirty="0"/>
          </a:p>
          <a:p>
            <a:pPr>
              <a:buAutoNum type="arabicPeriod"/>
            </a:pPr>
            <a:r>
              <a:rPr lang="ko-KR" altLang="en-US" dirty="0"/>
              <a:t>원</a:t>
            </a:r>
            <a:r>
              <a:rPr lang="en-US" altLang="ko-KR" dirty="0"/>
              <a:t>/</a:t>
            </a:r>
            <a:r>
              <a:rPr lang="ko-KR" altLang="en-US" dirty="0" err="1"/>
              <a:t>부원료</a:t>
            </a:r>
            <a:r>
              <a:rPr lang="ko-KR" altLang="en-US" dirty="0"/>
              <a:t> 불출</a:t>
            </a:r>
            <a:endParaRPr lang="en-US" altLang="ko-KR" dirty="0"/>
          </a:p>
          <a:p>
            <a:pPr>
              <a:buAutoNum type="arabicPeriod"/>
            </a:pPr>
            <a:r>
              <a:rPr lang="ko-KR" altLang="en-US" dirty="0"/>
              <a:t>원</a:t>
            </a:r>
            <a:r>
              <a:rPr lang="en-US" altLang="ko-KR" dirty="0"/>
              <a:t>/</a:t>
            </a:r>
            <a:r>
              <a:rPr lang="ko-KR" altLang="en-US" dirty="0" err="1"/>
              <a:t>부원료</a:t>
            </a:r>
            <a:r>
              <a:rPr lang="ko-KR" altLang="en-US" dirty="0"/>
              <a:t> 불출 취소</a:t>
            </a:r>
            <a:endParaRPr lang="en-US" altLang="ko-KR" dirty="0"/>
          </a:p>
          <a:p>
            <a:pPr>
              <a:buAutoNum type="arabicPeriod"/>
            </a:pPr>
            <a:r>
              <a:rPr lang="ko-KR" altLang="en-US" dirty="0"/>
              <a:t>원</a:t>
            </a:r>
            <a:r>
              <a:rPr lang="en-US" altLang="ko-KR" dirty="0"/>
              <a:t>/</a:t>
            </a:r>
            <a:r>
              <a:rPr lang="ko-KR" altLang="en-US" dirty="0" err="1"/>
              <a:t>부원료</a:t>
            </a:r>
            <a:r>
              <a:rPr lang="ko-KR" altLang="en-US" dirty="0"/>
              <a:t> </a:t>
            </a:r>
            <a:r>
              <a:rPr lang="ko-KR" altLang="en-US" dirty="0" err="1"/>
              <a:t>소분</a:t>
            </a:r>
            <a:endParaRPr lang="en-US" altLang="ko-KR" dirty="0"/>
          </a:p>
          <a:p>
            <a:pPr>
              <a:buAutoNum type="arabicPeriod"/>
            </a:pPr>
            <a:r>
              <a:rPr lang="ko-KR" altLang="en-US" dirty="0"/>
              <a:t>원</a:t>
            </a:r>
            <a:r>
              <a:rPr lang="en-US" altLang="ko-KR" dirty="0"/>
              <a:t>/</a:t>
            </a:r>
            <a:r>
              <a:rPr lang="ko-KR" altLang="en-US" dirty="0" err="1"/>
              <a:t>부원료</a:t>
            </a:r>
            <a:r>
              <a:rPr lang="ko-KR" altLang="en-US" dirty="0"/>
              <a:t> </a:t>
            </a:r>
            <a:r>
              <a:rPr lang="ko-KR" altLang="en-US" dirty="0" err="1"/>
              <a:t>소분</a:t>
            </a:r>
            <a:r>
              <a:rPr lang="ko-KR" altLang="en-US" dirty="0"/>
              <a:t> 취소</a:t>
            </a:r>
            <a:endParaRPr lang="en-US" altLang="ko-KR" dirty="0"/>
          </a:p>
          <a:p>
            <a:pPr>
              <a:buAutoNum type="arabicPeriod"/>
            </a:pPr>
            <a:r>
              <a:rPr lang="ko-KR" altLang="en-US" dirty="0"/>
              <a:t>원</a:t>
            </a:r>
            <a:r>
              <a:rPr lang="en-US" altLang="ko-KR" dirty="0"/>
              <a:t>/</a:t>
            </a:r>
            <a:r>
              <a:rPr lang="ko-KR" altLang="en-US" dirty="0" err="1"/>
              <a:t>부원료</a:t>
            </a:r>
            <a:r>
              <a:rPr lang="ko-KR" altLang="en-US" dirty="0"/>
              <a:t> 투입</a:t>
            </a:r>
            <a:endParaRPr lang="en-US" altLang="ko-KR" dirty="0"/>
          </a:p>
          <a:p>
            <a:pPr>
              <a:buAutoNum type="arabicPeriod"/>
            </a:pPr>
            <a:r>
              <a:rPr lang="ko-KR" altLang="en-US" dirty="0"/>
              <a:t>원</a:t>
            </a:r>
            <a:r>
              <a:rPr lang="en-US" altLang="ko-KR" dirty="0"/>
              <a:t>/</a:t>
            </a:r>
            <a:r>
              <a:rPr lang="ko-KR" altLang="en-US" dirty="0" err="1"/>
              <a:t>부원료</a:t>
            </a:r>
            <a:r>
              <a:rPr lang="ko-KR" altLang="en-US" dirty="0"/>
              <a:t> 투입 취소</a:t>
            </a:r>
            <a:endParaRPr lang="en-US" altLang="ko-KR" dirty="0"/>
          </a:p>
          <a:p>
            <a:pPr>
              <a:buAutoNum type="arabicPeriod"/>
            </a:pPr>
            <a:r>
              <a:rPr lang="en-US" altLang="ko-KR" dirty="0"/>
              <a:t>Value-Up </a:t>
            </a:r>
            <a:r>
              <a:rPr lang="ko-KR" altLang="en-US" dirty="0"/>
              <a:t>처리</a:t>
            </a:r>
            <a:endParaRPr lang="en-US" altLang="ko-KR" dirty="0"/>
          </a:p>
          <a:p>
            <a:pPr>
              <a:buAutoNum type="arabicPeriod"/>
            </a:pPr>
            <a:r>
              <a:rPr lang="en-US" altLang="ko-KR" dirty="0"/>
              <a:t>Value-Up </a:t>
            </a:r>
            <a:r>
              <a:rPr lang="ko-KR" altLang="en-US" dirty="0"/>
              <a:t>취소</a:t>
            </a:r>
            <a:endParaRPr lang="en-US" altLang="ko-KR" dirty="0"/>
          </a:p>
          <a:p>
            <a:pPr>
              <a:buAutoNum type="arabicPeriod"/>
            </a:pPr>
            <a:r>
              <a:rPr lang="ko-KR" altLang="en-US" dirty="0" err="1"/>
              <a:t>소포장</a:t>
            </a:r>
            <a:endParaRPr lang="en-US" altLang="ko-KR" dirty="0"/>
          </a:p>
          <a:p>
            <a:pPr>
              <a:buAutoNum type="arabicPeriod"/>
            </a:pPr>
            <a:r>
              <a:rPr lang="ko-KR" altLang="en-US" dirty="0" err="1"/>
              <a:t>소포장</a:t>
            </a:r>
            <a:r>
              <a:rPr lang="ko-KR" altLang="en-US" dirty="0"/>
              <a:t> 취소</a:t>
            </a:r>
          </a:p>
        </p:txBody>
      </p:sp>
    </p:spTree>
    <p:extLst>
      <p:ext uri="{BB962C8B-B14F-4D97-AF65-F5344CB8AC3E}">
        <p14:creationId xmlns:p14="http://schemas.microsoft.com/office/powerpoint/2010/main" val="88852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Re-Melting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UI-PDA-01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HOME &gt; </a:t>
            </a:r>
            <a:r>
              <a:rPr lang="en-US" altLang="ko-KR" dirty="0" smtClean="0"/>
              <a:t>Re-Melting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2022-03-14</a:t>
            </a:r>
            <a:endParaRPr lang="ko-KR" altLang="en-US" dirty="0"/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200653"/>
              </p:ext>
            </p:extLst>
          </p:nvPr>
        </p:nvGraphicFramePr>
        <p:xfrm>
          <a:off x="5613889" y="410868"/>
          <a:ext cx="3426032" cy="2838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176">
                  <a:extLst>
                    <a:ext uri="{9D8B030D-6E8A-4147-A177-3AD203B41FA5}">
                      <a16:colId xmlns:a16="http://schemas.microsoft.com/office/drawing/2014/main" val="3056324334"/>
                    </a:ext>
                  </a:extLst>
                </a:gridCol>
                <a:gridCol w="2997856">
                  <a:extLst>
                    <a:ext uri="{9D8B030D-6E8A-4147-A177-3AD203B41FA5}">
                      <a16:colId xmlns:a16="http://schemas.microsoft.com/office/drawing/2014/main" val="256984433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497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Re-Melting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처리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99957"/>
                  </a:ext>
                </a:extLst>
              </a:tr>
              <a:tr h="520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aseline="0" dirty="0" err="1" smtClean="0">
                          <a:latin typeface="+mn-ea"/>
                          <a:ea typeface="+mn-ea"/>
                        </a:rPr>
                        <a:t>Remelting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처리할 바코드를 입력한다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입력방법은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바코드를 스캔하거나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키패드로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입력할 수 있다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바코드를 스캔하면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[4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리스트에 조회된 바코드 정보가 추가된다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aseline="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266883"/>
                  </a:ext>
                </a:extLst>
              </a:tr>
              <a:tr h="638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바코드가 존재하지 않는 자재의 경우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투입할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자재코드를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선택하고 투입량을 입력한다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439246"/>
                  </a:ext>
                </a:extLst>
              </a:tr>
              <a:tr h="304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투입할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자재코드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투입량을 입력 후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[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버튼을 클릭하여 데이터를 입력한다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입력된 데이터는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[4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리스트에 정보가 추가된다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407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스캔한 바코드 정보 또는 입력한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자재코드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투입량 정보가 표시된다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725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입력된 데이터 중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오 입력으로 인해 </a:t>
                      </a:r>
                      <a:r>
                        <a:rPr lang="en-US" altLang="ko-KR" sz="700" baseline="0" dirty="0" err="1" smtClean="0">
                          <a:latin typeface="+mn-ea"/>
                          <a:ea typeface="+mn-ea"/>
                        </a:rPr>
                        <a:t>Remelting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처리가 불필요한 데이터의 경우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해당 데이터를 선택하고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선택취소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버튼을 클릭하여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[4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리스트에서 해당 데이터를 삭제할 수 있다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aseline="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228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[4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리스트에서 </a:t>
                      </a:r>
                      <a:r>
                        <a:rPr lang="en-US" altLang="ko-KR" sz="700" baseline="0" dirty="0" err="1" smtClean="0">
                          <a:latin typeface="+mn-ea"/>
                          <a:ea typeface="+mn-ea"/>
                        </a:rPr>
                        <a:t>Remelting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처리할 데이터를 확인 한 후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처리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버튼을 클릭하여 </a:t>
                      </a:r>
                      <a:r>
                        <a:rPr lang="en-US" altLang="ko-KR" sz="700" baseline="0" dirty="0" err="1" smtClean="0">
                          <a:latin typeface="+mn-ea"/>
                          <a:ea typeface="+mn-ea"/>
                        </a:rPr>
                        <a:t>Remelting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처리를 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aseline="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97758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843" y="1771118"/>
            <a:ext cx="1963636" cy="360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0" y="1771118"/>
            <a:ext cx="1963636" cy="3600000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2060008" y="2547274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/>
              <a:t>1</a:t>
            </a:r>
            <a:endParaRPr lang="ko-KR" altLang="en-US" sz="831" b="1"/>
          </a:p>
        </p:txBody>
      </p:sp>
      <p:sp>
        <p:nvSpPr>
          <p:cNvPr id="29" name="타원 28"/>
          <p:cNvSpPr/>
          <p:nvPr/>
        </p:nvSpPr>
        <p:spPr>
          <a:xfrm>
            <a:off x="4430346" y="2911259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2</a:t>
            </a:r>
            <a:endParaRPr lang="ko-KR" altLang="en-US" sz="831" b="1" dirty="0"/>
          </a:p>
        </p:txBody>
      </p:sp>
      <p:sp>
        <p:nvSpPr>
          <p:cNvPr id="30" name="타원 29"/>
          <p:cNvSpPr/>
          <p:nvPr/>
        </p:nvSpPr>
        <p:spPr>
          <a:xfrm>
            <a:off x="4430346" y="3204222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3</a:t>
            </a:r>
            <a:endParaRPr lang="ko-KR" altLang="en-US" sz="831" b="1" dirty="0"/>
          </a:p>
        </p:txBody>
      </p:sp>
      <p:sp>
        <p:nvSpPr>
          <p:cNvPr id="31" name="타원 30"/>
          <p:cNvSpPr/>
          <p:nvPr/>
        </p:nvSpPr>
        <p:spPr>
          <a:xfrm>
            <a:off x="1327488" y="4167909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4</a:t>
            </a:r>
            <a:endParaRPr lang="ko-KR" altLang="en-US" sz="831" b="1" dirty="0"/>
          </a:p>
        </p:txBody>
      </p:sp>
      <p:sp>
        <p:nvSpPr>
          <p:cNvPr id="32" name="타원 31"/>
          <p:cNvSpPr/>
          <p:nvPr/>
        </p:nvSpPr>
        <p:spPr>
          <a:xfrm>
            <a:off x="345670" y="4993532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5</a:t>
            </a:r>
            <a:endParaRPr lang="ko-KR" altLang="en-US" sz="831" b="1" dirty="0"/>
          </a:p>
        </p:txBody>
      </p:sp>
      <p:sp>
        <p:nvSpPr>
          <p:cNvPr id="33" name="타원 32"/>
          <p:cNvSpPr/>
          <p:nvPr/>
        </p:nvSpPr>
        <p:spPr>
          <a:xfrm>
            <a:off x="2060008" y="4993532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6</a:t>
            </a:r>
            <a:endParaRPr lang="ko-KR" altLang="en-US" sz="831" b="1" dirty="0"/>
          </a:p>
        </p:txBody>
      </p:sp>
      <p:cxnSp>
        <p:nvCxnSpPr>
          <p:cNvPr id="19" name="꺾인 연결선 18"/>
          <p:cNvCxnSpPr>
            <a:endCxn id="31" idx="0"/>
          </p:cNvCxnSpPr>
          <p:nvPr/>
        </p:nvCxnSpPr>
        <p:spPr>
          <a:xfrm rot="5400000">
            <a:off x="1069598" y="3080232"/>
            <a:ext cx="1437257" cy="738097"/>
          </a:xfrm>
          <a:prstGeom prst="bentConnector3">
            <a:avLst/>
          </a:prstGeom>
          <a:ln w="38100">
            <a:solidFill>
              <a:srgbClr val="F157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0" idx="4"/>
            <a:endCxn id="31" idx="6"/>
          </p:cNvCxnSpPr>
          <p:nvPr/>
        </p:nvCxnSpPr>
        <p:spPr>
          <a:xfrm rot="5400000">
            <a:off x="2580452" y="2318015"/>
            <a:ext cx="871998" cy="3011169"/>
          </a:xfrm>
          <a:prstGeom prst="bentConnector2">
            <a:avLst/>
          </a:prstGeom>
          <a:ln w="38100">
            <a:solidFill>
              <a:srgbClr val="F157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83801" y="543138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바코드 입력</a:t>
            </a:r>
            <a:endParaRPr lang="ko-KR" altLang="en-US" sz="1000"/>
          </a:p>
        </p:txBody>
      </p:sp>
      <p:sp>
        <p:nvSpPr>
          <p:cNvPr id="42" name="TextBox 41"/>
          <p:cNvSpPr txBox="1"/>
          <p:nvPr/>
        </p:nvSpPr>
        <p:spPr>
          <a:xfrm>
            <a:off x="2995157" y="5431385"/>
            <a:ext cx="1435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 smtClean="0"/>
              <a:t>자재코드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투입량 입력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320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1" y="838963"/>
            <a:ext cx="1963636" cy="360000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Re-Melting </a:t>
            </a:r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UI-PDA-02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HOME &gt; </a:t>
            </a:r>
            <a:r>
              <a:rPr lang="en-US" altLang="ko-KR" dirty="0" smtClean="0"/>
              <a:t>Re-Melting </a:t>
            </a:r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2022-03-14</a:t>
            </a:r>
            <a:endParaRPr lang="ko-KR" altLang="en-US" dirty="0"/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573378"/>
              </p:ext>
            </p:extLst>
          </p:nvPr>
        </p:nvGraphicFramePr>
        <p:xfrm>
          <a:off x="5613889" y="410868"/>
          <a:ext cx="3426032" cy="38458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176">
                  <a:extLst>
                    <a:ext uri="{9D8B030D-6E8A-4147-A177-3AD203B41FA5}">
                      <a16:colId xmlns:a16="http://schemas.microsoft.com/office/drawing/2014/main" val="3056324334"/>
                    </a:ext>
                  </a:extLst>
                </a:gridCol>
                <a:gridCol w="2997856">
                  <a:extLst>
                    <a:ext uri="{9D8B030D-6E8A-4147-A177-3AD203B41FA5}">
                      <a16:colId xmlns:a16="http://schemas.microsoft.com/office/drawing/2014/main" val="256984433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497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Re-Melting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취소 처리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99957"/>
                  </a:ext>
                </a:extLst>
              </a:tr>
              <a:tr h="520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aseline="0" dirty="0" err="1" smtClean="0">
                          <a:latin typeface="+mn-ea"/>
                          <a:ea typeface="+mn-ea"/>
                        </a:rPr>
                        <a:t>Remelting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취소 처리할 바코드를 입력한다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입력방법은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바코드를 스캔하거나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키패드로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입력할 수 있다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바코드를 스캔하면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[7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리스트에 조회된 바코드 정보가 추가된다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aseline="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266883"/>
                  </a:ext>
                </a:extLst>
              </a:tr>
              <a:tr h="638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>
                          <a:latin typeface="+mn-ea"/>
                          <a:ea typeface="+mn-ea"/>
                        </a:rPr>
                        <a:t>Remelting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처리시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자재코드를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선택하여 투입한 경우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해당 자재의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투입이력을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확인하여 취소처리 할 수 있다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재생품 대상 리스트 조회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버튼클릭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시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자재 처리 이력을 확인할 수 있는 화면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[3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으로 이동한다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439246"/>
                  </a:ext>
                </a:extLst>
              </a:tr>
              <a:tr h="304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자재코드를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선택하여 해당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자재코드의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처리이력을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확인할 수 있다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407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조회할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자재코드를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선택하고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버튼을 클릭하여 해당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자재코드의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처리이력을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조회한다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725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선택한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자재코드의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처리이력을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표시한다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리스트에서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취소처리할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리스트를 좌측 체크박스를 클릭하여 체크한다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aseline="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228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버튼을 클릭할 경우 해당 팝업이 종료된다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버튼을 클릭할 경우 리스트에서 선택한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자재코드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정보가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[7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리스트로 표시되고 해당 팝업이 종료된다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aseline="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97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취소처리할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자재의 바코드 정보 또는 선택한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자재코드의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리스트가 표시된다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aseline="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284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입력된 데이터 중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오 입력으로 인해 </a:t>
                      </a:r>
                      <a:r>
                        <a:rPr lang="en-US" altLang="ko-KR" sz="700" baseline="0" dirty="0" err="1" smtClean="0">
                          <a:latin typeface="+mn-ea"/>
                          <a:ea typeface="+mn-ea"/>
                        </a:rPr>
                        <a:t>Remelting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취소 처리가 불필요한 데이터의 경우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해당 데이터를 선택하고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선택취소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버튼을 클릭하여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[7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리스트에서 해당 데이터를 삭제할 수 있다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503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[7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리스트에서 </a:t>
                      </a:r>
                      <a:r>
                        <a:rPr lang="en-US" altLang="ko-KR" sz="700" baseline="0" dirty="0" err="1" smtClean="0">
                          <a:latin typeface="+mn-ea"/>
                          <a:ea typeface="+mn-ea"/>
                        </a:rPr>
                        <a:t>Remelting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취소 처리할 데이터를 확인 한 후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취소 처리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버튼을 클릭하여 </a:t>
                      </a:r>
                      <a:r>
                        <a:rPr lang="en-US" altLang="ko-KR" sz="700" baseline="0" dirty="0" err="1" smtClean="0">
                          <a:latin typeface="+mn-ea"/>
                          <a:ea typeface="+mn-ea"/>
                        </a:rPr>
                        <a:t>Remelting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취소 처리를 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719749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240" y="2091691"/>
            <a:ext cx="1963636" cy="360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1" y="2911259"/>
            <a:ext cx="1963636" cy="3600000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1876630" y="1436368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/>
              <a:t>1</a:t>
            </a:r>
            <a:endParaRPr lang="ko-KR" altLang="en-US" sz="831" b="1"/>
          </a:p>
        </p:txBody>
      </p:sp>
      <p:sp>
        <p:nvSpPr>
          <p:cNvPr id="29" name="타원 28"/>
          <p:cNvSpPr/>
          <p:nvPr/>
        </p:nvSpPr>
        <p:spPr>
          <a:xfrm>
            <a:off x="1876630" y="1728725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2</a:t>
            </a:r>
            <a:endParaRPr lang="ko-KR" altLang="en-US" sz="831" b="1" dirty="0"/>
          </a:p>
        </p:txBody>
      </p:sp>
      <p:sp>
        <p:nvSpPr>
          <p:cNvPr id="30" name="타원 29"/>
          <p:cNvSpPr/>
          <p:nvPr/>
        </p:nvSpPr>
        <p:spPr>
          <a:xfrm>
            <a:off x="253981" y="2991158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3</a:t>
            </a:r>
            <a:endParaRPr lang="ko-KR" altLang="en-US" sz="831" b="1" dirty="0"/>
          </a:p>
        </p:txBody>
      </p:sp>
      <p:sp>
        <p:nvSpPr>
          <p:cNvPr id="31" name="타원 30"/>
          <p:cNvSpPr/>
          <p:nvPr/>
        </p:nvSpPr>
        <p:spPr>
          <a:xfrm>
            <a:off x="1861685" y="3404429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4</a:t>
            </a:r>
            <a:endParaRPr lang="ko-KR" altLang="en-US" sz="831" b="1" dirty="0"/>
          </a:p>
        </p:txBody>
      </p:sp>
      <p:sp>
        <p:nvSpPr>
          <p:cNvPr id="32" name="타원 31"/>
          <p:cNvSpPr/>
          <p:nvPr/>
        </p:nvSpPr>
        <p:spPr>
          <a:xfrm>
            <a:off x="1078190" y="4691820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5</a:t>
            </a:r>
            <a:endParaRPr lang="ko-KR" altLang="en-US" sz="831" b="1" dirty="0"/>
          </a:p>
        </p:txBody>
      </p:sp>
      <p:sp>
        <p:nvSpPr>
          <p:cNvPr id="33" name="타원 32"/>
          <p:cNvSpPr/>
          <p:nvPr/>
        </p:nvSpPr>
        <p:spPr>
          <a:xfrm>
            <a:off x="810871" y="6103241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6</a:t>
            </a:r>
            <a:endParaRPr lang="ko-KR" altLang="en-US" sz="831" b="1" dirty="0"/>
          </a:p>
        </p:txBody>
      </p:sp>
      <p:sp>
        <p:nvSpPr>
          <p:cNvPr id="24" name="타원 23"/>
          <p:cNvSpPr/>
          <p:nvPr/>
        </p:nvSpPr>
        <p:spPr>
          <a:xfrm>
            <a:off x="3804603" y="3587807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7</a:t>
            </a:r>
            <a:endParaRPr lang="ko-KR" altLang="en-US" sz="831" b="1" dirty="0"/>
          </a:p>
        </p:txBody>
      </p:sp>
      <p:sp>
        <p:nvSpPr>
          <p:cNvPr id="27" name="타원 26"/>
          <p:cNvSpPr/>
          <p:nvPr/>
        </p:nvSpPr>
        <p:spPr>
          <a:xfrm>
            <a:off x="3228715" y="5292320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8</a:t>
            </a:r>
            <a:endParaRPr lang="ko-KR" altLang="en-US" sz="831" b="1" dirty="0"/>
          </a:p>
        </p:txBody>
      </p:sp>
      <p:sp>
        <p:nvSpPr>
          <p:cNvPr id="34" name="타원 33"/>
          <p:cNvSpPr/>
          <p:nvPr/>
        </p:nvSpPr>
        <p:spPr>
          <a:xfrm>
            <a:off x="4605498" y="5292320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9</a:t>
            </a:r>
            <a:endParaRPr lang="ko-KR" altLang="en-US" sz="831" b="1" dirty="0"/>
          </a:p>
        </p:txBody>
      </p:sp>
      <p:cxnSp>
        <p:nvCxnSpPr>
          <p:cNvPr id="35" name="꺾인 연결선 34"/>
          <p:cNvCxnSpPr>
            <a:stCxn id="28" idx="6"/>
            <a:endCxn id="24" idx="0"/>
          </p:cNvCxnSpPr>
          <p:nvPr/>
        </p:nvCxnSpPr>
        <p:spPr>
          <a:xfrm>
            <a:off x="2060008" y="1528057"/>
            <a:ext cx="1836284" cy="2059750"/>
          </a:xfrm>
          <a:prstGeom prst="bentConnector2">
            <a:avLst/>
          </a:prstGeom>
          <a:ln w="38100">
            <a:solidFill>
              <a:srgbClr val="F157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3" idx="6"/>
            <a:endCxn id="24" idx="2"/>
          </p:cNvCxnSpPr>
          <p:nvPr/>
        </p:nvCxnSpPr>
        <p:spPr>
          <a:xfrm flipV="1">
            <a:off x="994249" y="3679496"/>
            <a:ext cx="2810354" cy="2515434"/>
          </a:xfrm>
          <a:prstGeom prst="bentConnector3">
            <a:avLst>
              <a:gd name="adj1" fmla="val 50000"/>
            </a:avLst>
          </a:prstGeom>
          <a:ln w="38100">
            <a:solidFill>
              <a:srgbClr val="F157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9" idx="4"/>
            <a:endCxn id="30" idx="0"/>
          </p:cNvCxnSpPr>
          <p:nvPr/>
        </p:nvCxnSpPr>
        <p:spPr>
          <a:xfrm rot="5400000">
            <a:off x="617468" y="1640306"/>
            <a:ext cx="1079055" cy="1622649"/>
          </a:xfrm>
          <a:prstGeom prst="bentConnector3">
            <a:avLst>
              <a:gd name="adj1" fmla="val 50000"/>
            </a:avLst>
          </a:prstGeom>
          <a:ln w="38100">
            <a:solidFill>
              <a:srgbClr val="F157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90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원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부원료</a:t>
            </a:r>
            <a:r>
              <a:rPr lang="ko-KR" altLang="en-US" dirty="0" smtClean="0"/>
              <a:t> 불출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UI-PDA-03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HOME &gt; </a:t>
            </a:r>
            <a:r>
              <a:rPr lang="ko-KR" altLang="en-US" dirty="0" smtClean="0"/>
              <a:t>원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부원료</a:t>
            </a:r>
            <a:r>
              <a:rPr lang="ko-KR" altLang="en-US" dirty="0" smtClean="0"/>
              <a:t> 불출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2022-03-14</a:t>
            </a:r>
            <a:endParaRPr lang="ko-KR" altLang="en-US" dirty="0"/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756323"/>
              </p:ext>
            </p:extLst>
          </p:nvPr>
        </p:nvGraphicFramePr>
        <p:xfrm>
          <a:off x="5613889" y="410869"/>
          <a:ext cx="3426032" cy="2955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176">
                  <a:extLst>
                    <a:ext uri="{9D8B030D-6E8A-4147-A177-3AD203B41FA5}">
                      <a16:colId xmlns:a16="http://schemas.microsoft.com/office/drawing/2014/main" val="3056324334"/>
                    </a:ext>
                  </a:extLst>
                </a:gridCol>
                <a:gridCol w="2997856">
                  <a:extLst>
                    <a:ext uri="{9D8B030D-6E8A-4147-A177-3AD203B41FA5}">
                      <a16:colId xmlns:a16="http://schemas.microsoft.com/office/drawing/2014/main" val="256984433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497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부원료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불출 처리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99957"/>
                  </a:ext>
                </a:extLst>
              </a:tr>
              <a:tr h="1179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부원료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LOT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버튼을 클릭하여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불출처리할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원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부원료의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LOT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정보를 조회할 수 있는 팝업으로 이동한다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aseline="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266883"/>
                  </a:ext>
                </a:extLst>
              </a:tr>
              <a:tr h="144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부원료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LOT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리스트 조회 팝업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439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LOT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정보 조회를 위해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자재코드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조회기간을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입력한 후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버튼을 클릭하여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LOT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리스트를 조회한다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407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조회조건에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해당하는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LOT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리스트가 표시된다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불출처리할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LOT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정보를 좌측의 체크박스를 클릭하여 선택한다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725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불출할 수량을 입력한다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aseline="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228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버튼을 클릭하여 해당 팝업 화면을 종료한다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버튼을 클릭하여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[4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리스트에서 선택한 데이터를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[7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리스트로 데이터를 출력한다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aseline="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97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불출처리할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대상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자재코드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및 정보를 표시한다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aseline="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284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입력된 데이터 중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오 입력으로 인해 불출 처리가 불필요한 데이터의 경우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해당 데이터를 선택하고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선택취소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버튼을 클릭하여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[7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리스트에서 해당 데이터를 삭제할 수 있다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503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[7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리스트에서 불출 처리할 데이터를 확인 한 후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불출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버튼을 클릭하여 불출 처리를 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719749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92" y="852179"/>
            <a:ext cx="1963636" cy="360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861" y="2108107"/>
            <a:ext cx="1963636" cy="3600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59" y="2646711"/>
            <a:ext cx="1963636" cy="3600000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1876630" y="1436368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/>
              <a:t>1</a:t>
            </a:r>
            <a:endParaRPr lang="ko-KR" altLang="en-US" sz="831" b="1"/>
          </a:p>
        </p:txBody>
      </p:sp>
      <p:sp>
        <p:nvSpPr>
          <p:cNvPr id="30" name="타원 29"/>
          <p:cNvSpPr/>
          <p:nvPr/>
        </p:nvSpPr>
        <p:spPr>
          <a:xfrm>
            <a:off x="253981" y="2991158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2</a:t>
            </a:r>
            <a:endParaRPr lang="ko-KR" altLang="en-US" sz="831" b="1" dirty="0"/>
          </a:p>
        </p:txBody>
      </p:sp>
      <p:sp>
        <p:nvSpPr>
          <p:cNvPr id="31" name="타원 30"/>
          <p:cNvSpPr/>
          <p:nvPr/>
        </p:nvSpPr>
        <p:spPr>
          <a:xfrm>
            <a:off x="1861685" y="3404429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3</a:t>
            </a:r>
            <a:endParaRPr lang="ko-KR" altLang="en-US" sz="831" b="1" dirty="0"/>
          </a:p>
        </p:txBody>
      </p:sp>
      <p:sp>
        <p:nvSpPr>
          <p:cNvPr id="32" name="타원 31"/>
          <p:cNvSpPr/>
          <p:nvPr/>
        </p:nvSpPr>
        <p:spPr>
          <a:xfrm>
            <a:off x="1078190" y="4691820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4</a:t>
            </a:r>
            <a:endParaRPr lang="ko-KR" altLang="en-US" sz="831" b="1" dirty="0"/>
          </a:p>
        </p:txBody>
      </p:sp>
      <p:sp>
        <p:nvSpPr>
          <p:cNvPr id="33" name="타원 32"/>
          <p:cNvSpPr/>
          <p:nvPr/>
        </p:nvSpPr>
        <p:spPr>
          <a:xfrm>
            <a:off x="810871" y="6103241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6</a:t>
            </a:r>
            <a:endParaRPr lang="ko-KR" altLang="en-US" sz="831" b="1" dirty="0"/>
          </a:p>
        </p:txBody>
      </p:sp>
      <p:sp>
        <p:nvSpPr>
          <p:cNvPr id="24" name="타원 23"/>
          <p:cNvSpPr/>
          <p:nvPr/>
        </p:nvSpPr>
        <p:spPr>
          <a:xfrm>
            <a:off x="3804603" y="3587807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7</a:t>
            </a:r>
            <a:endParaRPr lang="ko-KR" altLang="en-US" sz="831" b="1" dirty="0"/>
          </a:p>
        </p:txBody>
      </p:sp>
      <p:sp>
        <p:nvSpPr>
          <p:cNvPr id="27" name="타원 26"/>
          <p:cNvSpPr/>
          <p:nvPr/>
        </p:nvSpPr>
        <p:spPr>
          <a:xfrm>
            <a:off x="3228715" y="5292320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8</a:t>
            </a:r>
            <a:endParaRPr lang="ko-KR" altLang="en-US" sz="831" b="1" dirty="0"/>
          </a:p>
        </p:txBody>
      </p:sp>
      <p:sp>
        <p:nvSpPr>
          <p:cNvPr id="34" name="타원 33"/>
          <p:cNvSpPr/>
          <p:nvPr/>
        </p:nvSpPr>
        <p:spPr>
          <a:xfrm>
            <a:off x="4605498" y="5292320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9</a:t>
            </a:r>
            <a:endParaRPr lang="ko-KR" altLang="en-US" sz="831" b="1" dirty="0"/>
          </a:p>
        </p:txBody>
      </p:sp>
      <p:cxnSp>
        <p:nvCxnSpPr>
          <p:cNvPr id="35" name="꺾인 연결선 34"/>
          <p:cNvCxnSpPr>
            <a:stCxn id="28" idx="6"/>
            <a:endCxn id="24" idx="0"/>
          </p:cNvCxnSpPr>
          <p:nvPr/>
        </p:nvCxnSpPr>
        <p:spPr>
          <a:xfrm>
            <a:off x="2060008" y="1528057"/>
            <a:ext cx="1836284" cy="2059750"/>
          </a:xfrm>
          <a:prstGeom prst="bentConnector2">
            <a:avLst/>
          </a:prstGeom>
          <a:ln w="38100">
            <a:solidFill>
              <a:srgbClr val="F157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3" idx="6"/>
            <a:endCxn id="24" idx="2"/>
          </p:cNvCxnSpPr>
          <p:nvPr/>
        </p:nvCxnSpPr>
        <p:spPr>
          <a:xfrm flipV="1">
            <a:off x="994249" y="3679496"/>
            <a:ext cx="2810354" cy="2515434"/>
          </a:xfrm>
          <a:prstGeom prst="bentConnector3">
            <a:avLst>
              <a:gd name="adj1" fmla="val 50000"/>
            </a:avLst>
          </a:prstGeom>
          <a:ln w="38100">
            <a:solidFill>
              <a:srgbClr val="F157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8" idx="4"/>
            <a:endCxn id="30" idx="0"/>
          </p:cNvCxnSpPr>
          <p:nvPr/>
        </p:nvCxnSpPr>
        <p:spPr>
          <a:xfrm rot="5400000">
            <a:off x="471289" y="1494128"/>
            <a:ext cx="1371412" cy="1622649"/>
          </a:xfrm>
          <a:prstGeom prst="bentConnector3">
            <a:avLst>
              <a:gd name="adj1" fmla="val 50000"/>
            </a:avLst>
          </a:prstGeom>
          <a:ln w="38100">
            <a:solidFill>
              <a:srgbClr val="F157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1065306" y="5708107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5</a:t>
            </a:r>
            <a:endParaRPr lang="ko-KR" altLang="en-US" sz="831" b="1" dirty="0"/>
          </a:p>
        </p:txBody>
      </p:sp>
    </p:spTree>
    <p:extLst>
      <p:ext uri="{BB962C8B-B14F-4D97-AF65-F5344CB8AC3E}">
        <p14:creationId xmlns:p14="http://schemas.microsoft.com/office/powerpoint/2010/main" val="296888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01" y="1614221"/>
            <a:ext cx="1963636" cy="360000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원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부원료</a:t>
            </a:r>
            <a:r>
              <a:rPr lang="ko-KR" altLang="en-US" dirty="0" smtClean="0"/>
              <a:t> 불출 취소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UI-PDA-04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HOME &gt; </a:t>
            </a:r>
            <a:r>
              <a:rPr lang="ko-KR" altLang="en-US" dirty="0" smtClean="0"/>
              <a:t>원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부원료</a:t>
            </a:r>
            <a:r>
              <a:rPr lang="ko-KR" altLang="en-US" dirty="0" smtClean="0"/>
              <a:t> 불출 취소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2022-03-14</a:t>
            </a:r>
            <a:endParaRPr lang="ko-KR" altLang="en-US" dirty="0"/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015003"/>
              </p:ext>
            </p:extLst>
          </p:nvPr>
        </p:nvGraphicFramePr>
        <p:xfrm>
          <a:off x="5613889" y="410869"/>
          <a:ext cx="3426032" cy="1466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176">
                  <a:extLst>
                    <a:ext uri="{9D8B030D-6E8A-4147-A177-3AD203B41FA5}">
                      <a16:colId xmlns:a16="http://schemas.microsoft.com/office/drawing/2014/main" val="3056324334"/>
                    </a:ext>
                  </a:extLst>
                </a:gridCol>
                <a:gridCol w="2997856">
                  <a:extLst>
                    <a:ext uri="{9D8B030D-6E8A-4147-A177-3AD203B41FA5}">
                      <a16:colId xmlns:a16="http://schemas.microsoft.com/office/drawing/2014/main" val="256984433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497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부원료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불출 취소 처리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99957"/>
                  </a:ext>
                </a:extLst>
              </a:tr>
              <a:tr h="1179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불출 취소 처리할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자재코드를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선택한다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aseline="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266883"/>
                  </a:ext>
                </a:extLst>
              </a:tr>
              <a:tr h="144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버튼을 클릭하여 선택한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자재코드의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불출 이력 데이터를 조회한다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439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불출 취소 처리가 가능한 데이터 이력이 표시된다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조회된 리스트에서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취소처리할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데이터 좌측 체크박스를 클릭하여 체크한다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407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부원료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불출 취소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버튼을 클릭하여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취소처리를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진행한다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725873"/>
                  </a:ext>
                </a:extLst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2609151" y="2213763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/>
              <a:t>1</a:t>
            </a:r>
            <a:endParaRPr lang="ko-KR" altLang="en-US" sz="831" b="1"/>
          </a:p>
        </p:txBody>
      </p:sp>
      <p:sp>
        <p:nvSpPr>
          <p:cNvPr id="30" name="타원 29"/>
          <p:cNvSpPr/>
          <p:nvPr/>
        </p:nvSpPr>
        <p:spPr>
          <a:xfrm>
            <a:off x="2609151" y="2552395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2</a:t>
            </a:r>
            <a:endParaRPr lang="ko-KR" altLang="en-US" sz="831" b="1" dirty="0"/>
          </a:p>
        </p:txBody>
      </p:sp>
      <p:sp>
        <p:nvSpPr>
          <p:cNvPr id="31" name="타원 30"/>
          <p:cNvSpPr/>
          <p:nvPr/>
        </p:nvSpPr>
        <p:spPr>
          <a:xfrm>
            <a:off x="1861685" y="3404429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3</a:t>
            </a:r>
            <a:endParaRPr lang="ko-KR" altLang="en-US" sz="831" b="1" dirty="0"/>
          </a:p>
        </p:txBody>
      </p:sp>
      <p:sp>
        <p:nvSpPr>
          <p:cNvPr id="32" name="타원 31"/>
          <p:cNvSpPr/>
          <p:nvPr/>
        </p:nvSpPr>
        <p:spPr>
          <a:xfrm>
            <a:off x="1861685" y="4845524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4</a:t>
            </a:r>
            <a:endParaRPr lang="ko-KR" altLang="en-US" sz="831" b="1" dirty="0"/>
          </a:p>
        </p:txBody>
      </p:sp>
    </p:spTree>
    <p:extLst>
      <p:ext uri="{BB962C8B-B14F-4D97-AF65-F5344CB8AC3E}">
        <p14:creationId xmlns:p14="http://schemas.microsoft.com/office/powerpoint/2010/main" val="91121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18" y="1556139"/>
            <a:ext cx="1963636" cy="3600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419" y="1551846"/>
            <a:ext cx="1963636" cy="360000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원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부원료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UI-PDA-05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HOME &gt; </a:t>
            </a:r>
            <a:r>
              <a:rPr lang="ko-KR" altLang="en-US" dirty="0" smtClean="0"/>
              <a:t>원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부원료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소분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2022-03-14</a:t>
            </a:r>
            <a:endParaRPr lang="ko-KR" altLang="en-US" dirty="0"/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187020"/>
              </p:ext>
            </p:extLst>
          </p:nvPr>
        </p:nvGraphicFramePr>
        <p:xfrm>
          <a:off x="5613889" y="410869"/>
          <a:ext cx="3426032" cy="2528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176">
                  <a:extLst>
                    <a:ext uri="{9D8B030D-6E8A-4147-A177-3AD203B41FA5}">
                      <a16:colId xmlns:a16="http://schemas.microsoft.com/office/drawing/2014/main" val="3056324334"/>
                    </a:ext>
                  </a:extLst>
                </a:gridCol>
                <a:gridCol w="2997856">
                  <a:extLst>
                    <a:ext uri="{9D8B030D-6E8A-4147-A177-3AD203B41FA5}">
                      <a16:colId xmlns:a16="http://schemas.microsoft.com/office/drawing/2014/main" val="256984433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497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부원료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소분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99957"/>
                  </a:ext>
                </a:extLst>
              </a:tr>
              <a:tr h="1179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소분처리할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자재를 선택한다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aseline="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266883"/>
                  </a:ext>
                </a:extLst>
              </a:tr>
              <a:tr h="144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버튼을 클릭하여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소분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처리 대상 리스트를 조회한다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439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소분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처리 가능한 자재 이력을 표시한다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407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[3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리스트에서 소분할 데이터를 선택한 후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[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소분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버튼을 클릭하여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소분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정보를 입력할 수 있는 화면으로 이동한다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725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선택한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자재정보를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표시한다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aseline="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228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소분할 용량과 수량 정보를 입력한다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aseline="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97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입력한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소분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정보로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소분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데이터를 생성하여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[8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리스트에 리스트를 표시하고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잔여재고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수량을 계산하여 표시한다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aseline="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284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소분된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리스트 정보가 표시된다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503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버튼 클릭 시 해당 팝업이 종료된다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부원료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소분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실적처리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버튼을 클릭하여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소분처리를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진행한다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소분처리가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완료되면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해당팝업은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종료되면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소분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화면으로 이동된다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719749"/>
                  </a:ext>
                </a:extLst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2222217" y="2122074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/>
              <a:t>1</a:t>
            </a:r>
            <a:endParaRPr lang="ko-KR" altLang="en-US" sz="831" b="1"/>
          </a:p>
        </p:txBody>
      </p:sp>
      <p:sp>
        <p:nvSpPr>
          <p:cNvPr id="30" name="타원 29"/>
          <p:cNvSpPr/>
          <p:nvPr/>
        </p:nvSpPr>
        <p:spPr>
          <a:xfrm>
            <a:off x="2207605" y="2434440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2</a:t>
            </a:r>
            <a:endParaRPr lang="ko-KR" altLang="en-US" sz="831" b="1" dirty="0"/>
          </a:p>
        </p:txBody>
      </p:sp>
      <p:sp>
        <p:nvSpPr>
          <p:cNvPr id="31" name="타원 30"/>
          <p:cNvSpPr/>
          <p:nvPr/>
        </p:nvSpPr>
        <p:spPr>
          <a:xfrm>
            <a:off x="1340147" y="3679496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3</a:t>
            </a:r>
            <a:endParaRPr lang="ko-KR" altLang="en-US" sz="831" b="1" dirty="0"/>
          </a:p>
        </p:txBody>
      </p:sp>
      <p:sp>
        <p:nvSpPr>
          <p:cNvPr id="32" name="타원 31"/>
          <p:cNvSpPr/>
          <p:nvPr/>
        </p:nvSpPr>
        <p:spPr>
          <a:xfrm>
            <a:off x="1657589" y="4753835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4</a:t>
            </a:r>
            <a:endParaRPr lang="ko-KR" altLang="en-US" sz="831" b="1" dirty="0"/>
          </a:p>
        </p:txBody>
      </p:sp>
      <p:sp>
        <p:nvSpPr>
          <p:cNvPr id="33" name="타원 32"/>
          <p:cNvSpPr/>
          <p:nvPr/>
        </p:nvSpPr>
        <p:spPr>
          <a:xfrm>
            <a:off x="4011457" y="2736056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6</a:t>
            </a:r>
            <a:endParaRPr lang="ko-KR" altLang="en-US" sz="831" b="1" dirty="0"/>
          </a:p>
        </p:txBody>
      </p:sp>
      <p:sp>
        <p:nvSpPr>
          <p:cNvPr id="24" name="타원 23"/>
          <p:cNvSpPr/>
          <p:nvPr/>
        </p:nvSpPr>
        <p:spPr>
          <a:xfrm>
            <a:off x="4274102" y="3025832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7</a:t>
            </a:r>
            <a:endParaRPr lang="ko-KR" altLang="en-US" sz="831" b="1" dirty="0"/>
          </a:p>
        </p:txBody>
      </p:sp>
      <p:sp>
        <p:nvSpPr>
          <p:cNvPr id="27" name="타원 26"/>
          <p:cNvSpPr/>
          <p:nvPr/>
        </p:nvSpPr>
        <p:spPr>
          <a:xfrm>
            <a:off x="3857557" y="4225520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8</a:t>
            </a:r>
            <a:endParaRPr lang="ko-KR" altLang="en-US" sz="831" b="1" dirty="0"/>
          </a:p>
        </p:txBody>
      </p:sp>
      <p:sp>
        <p:nvSpPr>
          <p:cNvPr id="34" name="타원 33"/>
          <p:cNvSpPr/>
          <p:nvPr/>
        </p:nvSpPr>
        <p:spPr>
          <a:xfrm>
            <a:off x="3556013" y="4838751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9</a:t>
            </a:r>
            <a:endParaRPr lang="ko-KR" altLang="en-US" sz="831" b="1" dirty="0"/>
          </a:p>
        </p:txBody>
      </p:sp>
      <p:sp>
        <p:nvSpPr>
          <p:cNvPr id="39" name="타원 38"/>
          <p:cNvSpPr/>
          <p:nvPr/>
        </p:nvSpPr>
        <p:spPr>
          <a:xfrm>
            <a:off x="3830394" y="2251062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5</a:t>
            </a:r>
            <a:endParaRPr lang="ko-KR" altLang="en-US" sz="831" b="1" dirty="0"/>
          </a:p>
        </p:txBody>
      </p:sp>
      <p:cxnSp>
        <p:nvCxnSpPr>
          <p:cNvPr id="40" name="꺾인 연결선 39"/>
          <p:cNvCxnSpPr>
            <a:stCxn id="32" idx="6"/>
            <a:endCxn id="23" idx="1"/>
          </p:cNvCxnSpPr>
          <p:nvPr/>
        </p:nvCxnSpPr>
        <p:spPr>
          <a:xfrm flipV="1">
            <a:off x="1840967" y="3351846"/>
            <a:ext cx="1088452" cy="1493678"/>
          </a:xfrm>
          <a:prstGeom prst="bentConnector3">
            <a:avLst>
              <a:gd name="adj1" fmla="val 50000"/>
            </a:avLst>
          </a:prstGeom>
          <a:ln w="38100">
            <a:solidFill>
              <a:srgbClr val="F157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2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940" y="1657350"/>
            <a:ext cx="1963636" cy="360000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원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부원료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소분</a:t>
            </a:r>
            <a:r>
              <a:rPr lang="ko-KR" altLang="en-US" dirty="0" smtClean="0"/>
              <a:t> 취소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UI-PDA-06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HOME &gt; </a:t>
            </a:r>
            <a:r>
              <a:rPr lang="ko-KR" altLang="en-US" dirty="0" smtClean="0"/>
              <a:t>원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부원료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소분</a:t>
            </a:r>
            <a:r>
              <a:rPr lang="ko-KR" altLang="en-US" dirty="0" smtClean="0"/>
              <a:t> 취소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2022-03-14</a:t>
            </a:r>
            <a:endParaRPr lang="ko-KR" altLang="en-US" dirty="0"/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24848"/>
              </p:ext>
            </p:extLst>
          </p:nvPr>
        </p:nvGraphicFramePr>
        <p:xfrm>
          <a:off x="5613889" y="410869"/>
          <a:ext cx="3426032" cy="1253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176">
                  <a:extLst>
                    <a:ext uri="{9D8B030D-6E8A-4147-A177-3AD203B41FA5}">
                      <a16:colId xmlns:a16="http://schemas.microsoft.com/office/drawing/2014/main" val="3056324334"/>
                    </a:ext>
                  </a:extLst>
                </a:gridCol>
                <a:gridCol w="2997856">
                  <a:extLst>
                    <a:ext uri="{9D8B030D-6E8A-4147-A177-3AD203B41FA5}">
                      <a16:colId xmlns:a16="http://schemas.microsoft.com/office/drawing/2014/main" val="256984433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497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부원료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소분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취소 처리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99957"/>
                  </a:ext>
                </a:extLst>
              </a:tr>
              <a:tr h="1179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소분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취소 처리할 자재를 선택한다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aseline="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266883"/>
                  </a:ext>
                </a:extLst>
              </a:tr>
              <a:tr h="144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버튼을 클릭하여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소분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취소 처리 대상 리스트를 조회한다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439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소분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취소 처리 가능한 자재 이력을 표시한다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407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[3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리스트에서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소분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취소할 데이터를 선택한 후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[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소분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취소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버튼을 클릭하여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소분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취소 처리를 진행한다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725873"/>
                  </a:ext>
                </a:extLst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3698592" y="2122074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/>
              <a:t>1</a:t>
            </a:r>
            <a:endParaRPr lang="ko-KR" altLang="en-US" sz="831" b="1"/>
          </a:p>
        </p:txBody>
      </p:sp>
      <p:sp>
        <p:nvSpPr>
          <p:cNvPr id="30" name="타원 29"/>
          <p:cNvSpPr/>
          <p:nvPr/>
        </p:nvSpPr>
        <p:spPr>
          <a:xfrm>
            <a:off x="3683980" y="2434440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2</a:t>
            </a:r>
            <a:endParaRPr lang="ko-KR" altLang="en-US" sz="831" b="1" dirty="0"/>
          </a:p>
        </p:txBody>
      </p:sp>
      <p:sp>
        <p:nvSpPr>
          <p:cNvPr id="31" name="타원 30"/>
          <p:cNvSpPr/>
          <p:nvPr/>
        </p:nvSpPr>
        <p:spPr>
          <a:xfrm>
            <a:off x="2816522" y="3679496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3</a:t>
            </a:r>
            <a:endParaRPr lang="ko-KR" altLang="en-US" sz="831" b="1" dirty="0"/>
          </a:p>
        </p:txBody>
      </p:sp>
      <p:sp>
        <p:nvSpPr>
          <p:cNvPr id="32" name="타원 31"/>
          <p:cNvSpPr/>
          <p:nvPr/>
        </p:nvSpPr>
        <p:spPr>
          <a:xfrm>
            <a:off x="3133964" y="4959748"/>
            <a:ext cx="183378" cy="183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 smtClean="0"/>
              <a:t>4</a:t>
            </a:r>
            <a:endParaRPr lang="ko-KR" altLang="en-US" sz="831" b="1" dirty="0"/>
          </a:p>
        </p:txBody>
      </p:sp>
    </p:spTree>
    <p:extLst>
      <p:ext uri="{BB962C8B-B14F-4D97-AF65-F5344CB8AC3E}">
        <p14:creationId xmlns:p14="http://schemas.microsoft.com/office/powerpoint/2010/main" val="137162927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2074</Words>
  <Application>Microsoft Office PowerPoint</Application>
  <PresentationFormat>화면 슬라이드 쇼(4:3)</PresentationFormat>
  <Paragraphs>575</Paragraphs>
  <Slides>25</Slides>
  <Notes>1</Notes>
  <HiddenSlides>9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맑은 고딕</vt:lpstr>
      <vt:lpstr>Arial</vt:lpstr>
      <vt:lpstr>Consolas</vt:lpstr>
      <vt:lpstr>디자인 사용자 지정</vt:lpstr>
      <vt:lpstr>사용자 매뉴얼</vt:lpstr>
      <vt:lpstr>개정이력</vt:lpstr>
      <vt:lpstr>mes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CHDM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조영대</dc:creator>
  <cp:lastModifiedBy>Standard</cp:lastModifiedBy>
  <cp:revision>18</cp:revision>
  <cp:lastPrinted>2019-06-19T07:46:50Z</cp:lastPrinted>
  <dcterms:created xsi:type="dcterms:W3CDTF">2011-12-27T00:45:42Z</dcterms:created>
  <dcterms:modified xsi:type="dcterms:W3CDTF">2022-03-14T11:19:04Z</dcterms:modified>
</cp:coreProperties>
</file>