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5"/>
  </p:notesMasterIdLst>
  <p:sldIdLst>
    <p:sldId id="262" r:id="rId2"/>
    <p:sldId id="678" r:id="rId3"/>
    <p:sldId id="523" r:id="rId4"/>
    <p:sldId id="679" r:id="rId5"/>
    <p:sldId id="681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94" r:id="rId19"/>
    <p:sldId id="699" r:id="rId20"/>
    <p:sldId id="700" r:id="rId21"/>
    <p:sldId id="701" r:id="rId22"/>
    <p:sldId id="702" r:id="rId23"/>
    <p:sldId id="703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A9AB8F-B78B-46B8-98D6-8227972208B9}">
          <p14:sldIdLst>
            <p14:sldId id="262"/>
            <p14:sldId id="678"/>
            <p14:sldId id="523"/>
          </p14:sldIdLst>
        </p14:section>
        <p14:section name="일마감 관리 프로세스" id="{FF854AC7-9CCB-49C0-B6A7-788680F5075B}">
          <p14:sldIdLst>
            <p14:sldId id="679"/>
          </p14:sldIdLst>
        </p14:section>
        <p14:section name="일마감관리 &gt; 일마감" id="{0C818044-C390-4FCE-99E5-BC75FEAE66AB}">
          <p14:sldIdLst>
            <p14:sldId id="681"/>
            <p14:sldId id="682"/>
            <p14:sldId id="683"/>
          </p14:sldIdLst>
        </p14:section>
        <p14:section name="일마감관리 &gt; Tank 재고관리" id="{948248D5-E2B1-4285-BA9E-65F0E788F832}">
          <p14:sldIdLst>
            <p14:sldId id="684"/>
            <p14:sldId id="685"/>
          </p14:sldIdLst>
        </p14:section>
        <p14:section name="일마감관리 &gt; 재공재고관리" id="{B3267BD6-F78E-4504-A837-CDD86DC6C5F7}">
          <p14:sldIdLst>
            <p14:sldId id="686"/>
            <p14:sldId id="687"/>
          </p14:sldIdLst>
        </p14:section>
        <p14:section name="일마감관리 &gt; 이동실적" id="{8D4A0260-C5CE-4171-8636-48B3493CA407}">
          <p14:sldIdLst>
            <p14:sldId id="688"/>
            <p14:sldId id="689"/>
            <p14:sldId id="690"/>
          </p14:sldIdLst>
        </p14:section>
        <p14:section name="일감마감 &gt; 기타입출고실적" id="{3A97239A-9D50-406A-BF63-2BC9ED227A53}">
          <p14:sldIdLst>
            <p14:sldId id="691"/>
            <p14:sldId id="692"/>
          </p14:sldIdLst>
        </p14:section>
        <p14:section name="일마감 &gt; 생산입고관리(유화, CHDM, SCP)" id="{35E8732D-E758-4E7D-99D5-F95954AB5E26}">
          <p14:sldIdLst>
            <p14:sldId id="693"/>
            <p14:sldId id="694"/>
          </p14:sldIdLst>
        </p14:section>
        <p14:section name="일마감 &gt; 원부원료 사용실적(배치)" id="{E78B20C1-A952-4AB0-9DB2-D1B586A20B56}">
          <p14:sldIdLst>
            <p14:sldId id="699"/>
            <p14:sldId id="700"/>
            <p14:sldId id="701"/>
          </p14:sldIdLst>
        </p14:section>
        <p14:section name="일마감 &gt; 유틸리티 사용실적" id="{565D71C6-596C-4AC4-9D30-48EE03C5BFBE}">
          <p14:sldIdLst>
            <p14:sldId id="702"/>
            <p14:sldId id="703"/>
          </p14:sldIdLst>
        </p14:section>
        <p14:section name="월마감" id="{62E5945F-3E06-4A66-98DE-D92757C5A45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BFF"/>
    <a:srgbClr val="00CED1"/>
    <a:srgbClr val="FF8C00"/>
    <a:srgbClr val="E6E6E6"/>
    <a:srgbClr val="F90018"/>
    <a:srgbClr val="FF6407"/>
    <a:srgbClr val="F1F2F7"/>
    <a:srgbClr val="ED6C05"/>
    <a:srgbClr val="FF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46" autoAdjust="0"/>
  </p:normalViewPr>
  <p:slideViewPr>
    <p:cSldViewPr>
      <p:cViewPr varScale="1">
        <p:scale>
          <a:sx n="114" d="100"/>
          <a:sy n="114" d="100"/>
        </p:scale>
        <p:origin x="1290" y="108"/>
      </p:cViewPr>
      <p:guideLst>
        <p:guide orient="horz" pos="845"/>
        <p:guide pos="308"/>
        <p:guide pos="4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C4DC-B6AD-4636-871E-630B432DDBD2}" type="datetimeFigureOut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F660-E3A2-40F3-8B0F-02102435DB1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6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93914"/>
            <a:ext cx="293914" cy="6313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7381" y="116723"/>
            <a:ext cx="1367682" cy="689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altLang="ko-KR" sz="2200" b="1" dirty="0">
                <a:solidFill>
                  <a:prstClr val="white">
                    <a:lumMod val="6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200" b="1" dirty="0">
              <a:solidFill>
                <a:prstClr val="white">
                  <a:lumMod val="6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_사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cxnSp>
        <p:nvCxnSpPr>
          <p:cNvPr id="26" name="직선 연결선 25"/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60910" y="761091"/>
            <a:ext cx="6480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기    능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6825536" y="761091"/>
            <a:ext cx="284400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 설명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110253-815B-4B4F-B5EB-3AEFA2726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pic>
        <p:nvPicPr>
          <p:cNvPr id="21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864F140-D50C-4135-91E0-21A228560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ED2BEFB1-4B40-43EE-830E-3361BF8C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0E2A4D8C-94B7-4903-9689-174421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 기   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3613B4-0109-442C-9FBD-8A7040B0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2D7C6-3BCB-4815-AD36-7BAD86FB89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685D2C5E-D0E9-409C-B26A-CAA2ABA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447F6B1F-EAF0-4B2D-BE6A-00CDA82F2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72FF2B21-4E73-4552-BDD5-4B6002A5A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  세  스  흐 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D104B5-BD92-4053-A468-48DEA3798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7DC479-0883-471A-B88D-590B758CE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B62190B0-AC93-4184-93B5-79917C31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DF64FE23-2FCE-4E75-9B86-B201724F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A7629BD8-112D-4345-A13E-DF6FC8B7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A2E89B-C77D-4485-BBE9-3D8192D6D1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7574B-3206-46FF-8C15-B777C62871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2">
            <a:extLst>
              <a:ext uri="{FF2B5EF4-FFF2-40B4-BE49-F238E27FC236}">
                <a16:creationId xmlns:a16="http://schemas.microsoft.com/office/drawing/2014/main" id="{D3312E15-7603-42BD-8676-F01C3C0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27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CC3EFFEF-00FC-421A-9A2A-F27DDC1D6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2DF34597-9A8A-4D1F-96B0-A2D96F95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714" r:id="rId3"/>
    <p:sldLayoutId id="2147483704" r:id="rId4"/>
    <p:sldLayoutId id="2147483717" r:id="rId5"/>
    <p:sldLayoutId id="214748371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41932F74-133E-4E4D-97AD-E111604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906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BE6973E6-5C5F-4829-8A44-22E5B1BEF171}"/>
              </a:ext>
            </a:extLst>
          </p:cNvPr>
          <p:cNvSpPr txBox="1">
            <a:spLocks/>
          </p:cNvSpPr>
          <p:nvPr/>
        </p:nvSpPr>
        <p:spPr>
          <a:xfrm>
            <a:off x="1169789" y="2996952"/>
            <a:ext cx="8172771" cy="16366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pPr algn="ctr"/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ko-KR" altLang="en-US" sz="3200" dirty="0" err="1">
                <a:latin typeface="Tahoma" panose="020B0604030504040204" pitchFamily="34" charset="0"/>
                <a:cs typeface="Times New Roman" panose="02020603050405020304" pitchFamily="18" charset="0"/>
              </a:rPr>
              <a:t>케미칼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MES 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사용자 매뉴얼</a:t>
            </a:r>
            <a:br>
              <a:rPr lang="en-US" sz="3600" dirty="0">
                <a:latin typeface="+mn-ea"/>
                <a:ea typeface="+mn-ea"/>
                <a:cs typeface="IBM Plex Sans" charset="0"/>
              </a:rPr>
            </a:br>
            <a:endParaRPr lang="en-US" sz="2400" b="0" dirty="0">
              <a:latin typeface="+mn-ea"/>
              <a:ea typeface="+mn-ea"/>
              <a:cs typeface="IBM Plex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B7CD46A-B631-4DAB-B7D5-FB7F674C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3622674"/>
            <a:ext cx="74295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</a:pPr>
            <a:endParaRPr lang="ko-KR" altLang="en-US" sz="1200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7A20A531-DD2E-4148-8719-D0EC4B017017}"/>
              </a:ext>
            </a:extLst>
          </p:cNvPr>
          <p:cNvSpPr txBox="1">
            <a:spLocks/>
          </p:cNvSpPr>
          <p:nvPr/>
        </p:nvSpPr>
        <p:spPr>
          <a:xfrm>
            <a:off x="249237" y="3789040"/>
            <a:ext cx="9906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Tahoma" panose="020B0604030504040204" pitchFamily="34" charset="0"/>
                <a:cs typeface="Times New Roman" panose="02020603050405020304" pitchFamily="18" charset="0"/>
              </a:rPr>
              <a:t>생산실적 </a:t>
            </a:r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1C84921-6477-46B3-97D7-C1D0EA29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260648"/>
            <a:ext cx="877415" cy="288000"/>
          </a:xfrm>
          <a:prstGeom prst="rect">
            <a:avLst/>
          </a:prstGeom>
        </p:spPr>
      </p:pic>
      <p:pic>
        <p:nvPicPr>
          <p:cNvPr id="24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CCA837D-933A-4856-BCF3-D54309B7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638" y="6448744"/>
            <a:ext cx="677408" cy="244657"/>
          </a:xfrm>
          <a:prstGeom prst="rect">
            <a:avLst/>
          </a:prstGeom>
          <a:noFill/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C5F1B93A-8FC1-43EB-97A5-2A9B8172C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171"/>
          <a:stretch/>
        </p:blipFill>
        <p:spPr>
          <a:xfrm>
            <a:off x="9127819" y="6482300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06C3C3-DFDB-4BF1-944D-828BB171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2" y="1322101"/>
            <a:ext cx="6529061" cy="51239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재공재고관리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재고량을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재고량 집계기준으로 자료가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재집계된다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확정 값 및 보정사유가 저장된다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재공재고에</a:t>
            </a:r>
            <a:r>
              <a:rPr lang="ko-KR" altLang="en-US" sz="1000" dirty="0">
                <a:latin typeface="맑은 고딕" panose="020B0503020000020004" pitchFamily="50" charset="-127"/>
              </a:rPr>
              <a:t> 대해 확정 처리된다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확정이 취소되고 실적을 수정할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.( </a:t>
            </a:r>
            <a:r>
              <a:rPr lang="ko-KR" altLang="en-US" sz="1000" dirty="0">
                <a:latin typeface="맑은 고딕" panose="020B0503020000020004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마감일이 확정된 경우에는 취소할 수 없다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68871" y="183503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4376936" y="2420888"/>
            <a:ext cx="2376264" cy="1080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33324AC3-E313-4E3F-8A1C-FC0E1589EB5A}"/>
              </a:ext>
            </a:extLst>
          </p:cNvPr>
          <p:cNvSpPr/>
          <p:nvPr/>
        </p:nvSpPr>
        <p:spPr>
          <a:xfrm>
            <a:off x="4281115" y="236032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2AAE86-91F7-4C90-9D00-81476B260A8E}"/>
              </a:ext>
            </a:extLst>
          </p:cNvPr>
          <p:cNvSpPr/>
          <p:nvPr/>
        </p:nvSpPr>
        <p:spPr>
          <a:xfrm>
            <a:off x="296146" y="4037752"/>
            <a:ext cx="6457053" cy="3993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6168607-2B4D-455F-B104-A5ED623CCFF0}"/>
              </a:ext>
            </a:extLst>
          </p:cNvPr>
          <p:cNvSpPr/>
          <p:nvPr/>
        </p:nvSpPr>
        <p:spPr>
          <a:xfrm>
            <a:off x="5469247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E87B55F-32C5-4A0E-8045-3DEC23E97E0F}"/>
              </a:ext>
            </a:extLst>
          </p:cNvPr>
          <p:cNvSpPr/>
          <p:nvPr/>
        </p:nvSpPr>
        <p:spPr>
          <a:xfrm>
            <a:off x="5817096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41E50899-450F-4BAC-BED8-30056F784DFE}"/>
              </a:ext>
            </a:extLst>
          </p:cNvPr>
          <p:cNvSpPr/>
          <p:nvPr/>
        </p:nvSpPr>
        <p:spPr>
          <a:xfrm>
            <a:off x="6107407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3518E6AD-B759-4A86-BE56-C1AE506B74FF}"/>
              </a:ext>
            </a:extLst>
          </p:cNvPr>
          <p:cNvSpPr/>
          <p:nvPr/>
        </p:nvSpPr>
        <p:spPr>
          <a:xfrm>
            <a:off x="6455256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085D48B4-137F-408D-9CFA-28EBE8320F3D}"/>
              </a:ext>
            </a:extLst>
          </p:cNvPr>
          <p:cNvSpPr/>
          <p:nvPr/>
        </p:nvSpPr>
        <p:spPr>
          <a:xfrm>
            <a:off x="224138" y="395212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509F48-E40F-469C-BC39-3E3BA39CE7E3}"/>
              </a:ext>
            </a:extLst>
          </p:cNvPr>
          <p:cNvGrpSpPr/>
          <p:nvPr/>
        </p:nvGrpSpPr>
        <p:grpSpPr>
          <a:xfrm>
            <a:off x="272480" y="1988840"/>
            <a:ext cx="6480720" cy="2520280"/>
            <a:chOff x="272480" y="1988840"/>
            <a:chExt cx="6480720" cy="25202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4601292-9598-41B3-BC74-7B0A2BE30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738"/>
            <a:stretch/>
          </p:blipFill>
          <p:spPr>
            <a:xfrm>
              <a:off x="272480" y="1988840"/>
              <a:ext cx="6480720" cy="252028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D211F0-B1BB-4981-879B-18359A1E4EE5}"/>
                </a:ext>
              </a:extLst>
            </p:cNvPr>
            <p:cNvSpPr/>
            <p:nvPr/>
          </p:nvSpPr>
          <p:spPr>
            <a:xfrm>
              <a:off x="583444" y="2636912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762AD9E-299E-4DB8-BD4B-94B2BAC5A632}"/>
                </a:ext>
              </a:extLst>
            </p:cNvPr>
            <p:cNvSpPr/>
            <p:nvPr/>
          </p:nvSpPr>
          <p:spPr>
            <a:xfrm>
              <a:off x="583444" y="2748240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506E86-5979-453A-BD75-B443D58BEF06}"/>
                </a:ext>
              </a:extLst>
            </p:cNvPr>
            <p:cNvSpPr/>
            <p:nvPr/>
          </p:nvSpPr>
          <p:spPr>
            <a:xfrm>
              <a:off x="583444" y="2864115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9ADBE5-66CA-43BB-A314-D52FC69EEB56}"/>
                </a:ext>
              </a:extLst>
            </p:cNvPr>
            <p:cNvSpPr/>
            <p:nvPr/>
          </p:nvSpPr>
          <p:spPr>
            <a:xfrm>
              <a:off x="583444" y="2956441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457BBA-06C3-4314-AED5-AA80D9C97583}"/>
                </a:ext>
              </a:extLst>
            </p:cNvPr>
            <p:cNvSpPr/>
            <p:nvPr/>
          </p:nvSpPr>
          <p:spPr>
            <a:xfrm>
              <a:off x="583444" y="3070790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DDA74BD-BF41-49F6-A289-AE154BD9B09E}"/>
                </a:ext>
              </a:extLst>
            </p:cNvPr>
            <p:cNvSpPr/>
            <p:nvPr/>
          </p:nvSpPr>
          <p:spPr>
            <a:xfrm>
              <a:off x="583444" y="3187659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ED31984-EDF0-4025-B56A-856F6DC1FAED}"/>
                </a:ext>
              </a:extLst>
            </p:cNvPr>
            <p:cNvSpPr/>
            <p:nvPr/>
          </p:nvSpPr>
          <p:spPr>
            <a:xfrm>
              <a:off x="583444" y="3294784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A53BE4-2910-49BC-AE65-9DC86C18BF01}"/>
                </a:ext>
              </a:extLst>
            </p:cNvPr>
            <p:cNvSpPr/>
            <p:nvPr/>
          </p:nvSpPr>
          <p:spPr>
            <a:xfrm>
              <a:off x="583444" y="3393340"/>
              <a:ext cx="216024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9BD8E1-A1F9-46A4-856A-67680820CBFA}"/>
                </a:ext>
              </a:extLst>
            </p:cNvPr>
            <p:cNvSpPr/>
            <p:nvPr/>
          </p:nvSpPr>
          <p:spPr>
            <a:xfrm>
              <a:off x="583444" y="2539448"/>
              <a:ext cx="216024" cy="72008"/>
            </a:xfrm>
            <a:prstGeom prst="rect">
              <a:avLst/>
            </a:prstGeom>
            <a:solidFill>
              <a:srgbClr val="D6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B4F992-6B25-4DC1-BB54-76985E322F4F}"/>
                </a:ext>
              </a:extLst>
            </p:cNvPr>
            <p:cNvSpPr txBox="1"/>
            <p:nvPr/>
          </p:nvSpPr>
          <p:spPr>
            <a:xfrm>
              <a:off x="560512" y="2502885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E9AEC7-DAA2-4C69-BEE0-0A1AD67A7C02}"/>
                </a:ext>
              </a:extLst>
            </p:cNvPr>
            <p:cNvSpPr txBox="1"/>
            <p:nvPr/>
          </p:nvSpPr>
          <p:spPr>
            <a:xfrm>
              <a:off x="560512" y="2607682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C806DD-7867-4C80-9B8C-953A729705EE}"/>
                </a:ext>
              </a:extLst>
            </p:cNvPr>
            <p:cNvSpPr txBox="1"/>
            <p:nvPr/>
          </p:nvSpPr>
          <p:spPr>
            <a:xfrm>
              <a:off x="561933" y="2717348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951AD-E9BE-4069-8832-02AC2C7D9428}"/>
                </a:ext>
              </a:extLst>
            </p:cNvPr>
            <p:cNvSpPr txBox="1"/>
            <p:nvPr/>
          </p:nvSpPr>
          <p:spPr>
            <a:xfrm>
              <a:off x="561933" y="2826736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B9F702-7D36-4BFD-91A9-E74BA1D75109}"/>
                </a:ext>
              </a:extLst>
            </p:cNvPr>
            <p:cNvSpPr txBox="1"/>
            <p:nvPr/>
          </p:nvSpPr>
          <p:spPr>
            <a:xfrm>
              <a:off x="564792" y="2938797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42D0B4-B6B8-49EB-9137-4A4CE5262570}"/>
                </a:ext>
              </a:extLst>
            </p:cNvPr>
            <p:cNvSpPr txBox="1"/>
            <p:nvPr/>
          </p:nvSpPr>
          <p:spPr>
            <a:xfrm>
              <a:off x="567651" y="3038437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7D10E6-BBAB-46EB-9468-B6B1E40647C5}"/>
                </a:ext>
              </a:extLst>
            </p:cNvPr>
            <p:cNvSpPr txBox="1"/>
            <p:nvPr/>
          </p:nvSpPr>
          <p:spPr>
            <a:xfrm>
              <a:off x="567651" y="3142269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F2692C-B6F0-480C-A119-2913C44B7E72}"/>
                </a:ext>
              </a:extLst>
            </p:cNvPr>
            <p:cNvSpPr txBox="1"/>
            <p:nvPr/>
          </p:nvSpPr>
          <p:spPr>
            <a:xfrm>
              <a:off x="567651" y="3258685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7E58AD-ECFD-456B-825B-A605071CC7E7}"/>
                </a:ext>
              </a:extLst>
            </p:cNvPr>
            <p:cNvSpPr txBox="1"/>
            <p:nvPr/>
          </p:nvSpPr>
          <p:spPr>
            <a:xfrm>
              <a:off x="572886" y="3365594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77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재공재고관리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해당월의 일별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재공재고</a:t>
            </a:r>
            <a:r>
              <a:rPr lang="ko-KR" altLang="en-US" sz="1000" dirty="0">
                <a:latin typeface="맑은 고딕" panose="020B0503020000020004" pitchFamily="50" charset="-127"/>
              </a:rPr>
              <a:t> 현황을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행 선택 시 ③에 설비 별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확정량을</a:t>
            </a:r>
            <a:r>
              <a:rPr lang="ko-KR" altLang="en-US" sz="1000" dirty="0">
                <a:latin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8B3C4F-85AA-4745-8F1C-0D6AE218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2" y="1322101"/>
            <a:ext cx="6529061" cy="51239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7164319-8C3C-46BF-955B-F149DE7610B3}"/>
              </a:ext>
            </a:extLst>
          </p:cNvPr>
          <p:cNvGrpSpPr/>
          <p:nvPr/>
        </p:nvGrpSpPr>
        <p:grpSpPr>
          <a:xfrm>
            <a:off x="262071" y="1848269"/>
            <a:ext cx="6457053" cy="2340120"/>
            <a:chOff x="270366" y="1893972"/>
            <a:chExt cx="6457053" cy="234012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CC01104-03D0-45F7-A323-1E92AF3136C7}"/>
                </a:ext>
              </a:extLst>
            </p:cNvPr>
            <p:cNvGrpSpPr/>
            <p:nvPr/>
          </p:nvGrpSpPr>
          <p:grpSpPr>
            <a:xfrm>
              <a:off x="270366" y="1893972"/>
              <a:ext cx="6457053" cy="2340120"/>
              <a:chOff x="270366" y="1893972"/>
              <a:chExt cx="6457053" cy="234012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9E481A55-CC2A-4F9B-8E79-C6D4357D4F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096"/>
              <a:stretch/>
            </p:blipFill>
            <p:spPr>
              <a:xfrm>
                <a:off x="270366" y="1893972"/>
                <a:ext cx="6457053" cy="2304256"/>
              </a:xfrm>
              <a:prstGeom prst="rect">
                <a:avLst/>
              </a:prstGeom>
            </p:spPr>
          </p:pic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15B3819-D4CE-48CF-B0E7-B8D96965D8DA}"/>
                  </a:ext>
                </a:extLst>
              </p:cNvPr>
              <p:cNvGrpSpPr/>
              <p:nvPr/>
            </p:nvGrpSpPr>
            <p:grpSpPr>
              <a:xfrm>
                <a:off x="784322" y="2581571"/>
                <a:ext cx="272832" cy="153888"/>
                <a:chOff x="-74175" y="3438060"/>
                <a:chExt cx="272832" cy="153888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CD5B6E8-8FA6-4C95-898D-B27940063172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E1C672E-1B1F-4233-A47D-9BAB78B989EC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CCB7796-1FA0-4134-BE72-9DF7F26CB2E8}"/>
                  </a:ext>
                </a:extLst>
              </p:cNvPr>
              <p:cNvGrpSpPr/>
              <p:nvPr/>
            </p:nvGrpSpPr>
            <p:grpSpPr>
              <a:xfrm>
                <a:off x="784322" y="2484157"/>
                <a:ext cx="272832" cy="153888"/>
                <a:chOff x="-74175" y="3440441"/>
                <a:chExt cx="272832" cy="153888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534B30A-5B36-4E32-821F-06CDFE4DC4E9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rgbClr val="D6E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71792D-3C84-415C-82CF-F3D7262DA236}"/>
                    </a:ext>
                  </a:extLst>
                </p:cNvPr>
                <p:cNvSpPr txBox="1"/>
                <p:nvPr/>
              </p:nvSpPr>
              <p:spPr>
                <a:xfrm>
                  <a:off x="-74175" y="3440441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DABEE68-BC79-4BF6-AAFA-BC3065E5D545}"/>
                  </a:ext>
                </a:extLst>
              </p:cNvPr>
              <p:cNvGrpSpPr/>
              <p:nvPr/>
            </p:nvGrpSpPr>
            <p:grpSpPr>
              <a:xfrm>
                <a:off x="784322" y="2696688"/>
                <a:ext cx="272832" cy="153888"/>
                <a:chOff x="-74175" y="3438060"/>
                <a:chExt cx="272832" cy="153888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753E243-62AA-4A08-8918-D58C3D5A3079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C40CA58-1BD3-4B41-A74A-BAF7F5224285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2B190C4-0C7F-4C9D-B5DE-F2638BD1B883}"/>
                  </a:ext>
                </a:extLst>
              </p:cNvPr>
              <p:cNvGrpSpPr/>
              <p:nvPr/>
            </p:nvGrpSpPr>
            <p:grpSpPr>
              <a:xfrm>
                <a:off x="784322" y="2799250"/>
                <a:ext cx="272832" cy="153888"/>
                <a:chOff x="-74175" y="3438060"/>
                <a:chExt cx="272832" cy="153888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DB5607EF-09AE-48D7-8027-9C0A0D2504C9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54DC91F-5A32-4144-8FA8-FC0B16BD119A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08A65BA-3066-4A59-8934-DF5565B13335}"/>
                  </a:ext>
                </a:extLst>
              </p:cNvPr>
              <p:cNvGrpSpPr/>
              <p:nvPr/>
            </p:nvGrpSpPr>
            <p:grpSpPr>
              <a:xfrm>
                <a:off x="793884" y="2906748"/>
                <a:ext cx="272832" cy="153888"/>
                <a:chOff x="-74175" y="3438060"/>
                <a:chExt cx="272832" cy="153888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EB45FED-FA7B-4830-A4A9-D0F0AE4D447A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C338BA-33D2-4FFD-A639-DA21F8E9C36C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1B49F1E-1F6B-40F3-A284-A87207344D67}"/>
                  </a:ext>
                </a:extLst>
              </p:cNvPr>
              <p:cNvGrpSpPr/>
              <p:nvPr/>
            </p:nvGrpSpPr>
            <p:grpSpPr>
              <a:xfrm>
                <a:off x="784322" y="3011922"/>
                <a:ext cx="272832" cy="153888"/>
                <a:chOff x="-74175" y="3438060"/>
                <a:chExt cx="272832" cy="153888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C4DDCF0-B059-4C5D-A208-EF8E776F6BCB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108C980-27A9-4B3D-8200-EDFFBA53BB92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7188AD0-BEC1-4AA7-865B-828E76F6E19E}"/>
                  </a:ext>
                </a:extLst>
              </p:cNvPr>
              <p:cNvGrpSpPr/>
              <p:nvPr/>
            </p:nvGrpSpPr>
            <p:grpSpPr>
              <a:xfrm>
                <a:off x="784322" y="3129806"/>
                <a:ext cx="272832" cy="153888"/>
                <a:chOff x="-74175" y="3438060"/>
                <a:chExt cx="272832" cy="153888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540C04B-4190-45BB-9F83-CC556C137A96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E07E3EB-CF03-45CF-8929-858A18595DB4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9CFB4A3-9BC1-4895-957F-ECA5F7BB5A0A}"/>
                  </a:ext>
                </a:extLst>
              </p:cNvPr>
              <p:cNvGrpSpPr/>
              <p:nvPr/>
            </p:nvGrpSpPr>
            <p:grpSpPr>
              <a:xfrm>
                <a:off x="784322" y="3230899"/>
                <a:ext cx="272832" cy="153888"/>
                <a:chOff x="-74175" y="3438060"/>
                <a:chExt cx="272832" cy="153888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39A19C8-88E5-446F-A1CC-DE6E5720D2FE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39FB143-6F81-4456-AD35-07535B860818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169FDF4-44E2-4EB1-84CD-0792D2DA6DFB}"/>
                  </a:ext>
                </a:extLst>
              </p:cNvPr>
              <p:cNvGrpSpPr/>
              <p:nvPr/>
            </p:nvGrpSpPr>
            <p:grpSpPr>
              <a:xfrm>
                <a:off x="784322" y="3341298"/>
                <a:ext cx="272832" cy="153888"/>
                <a:chOff x="-74175" y="3438060"/>
                <a:chExt cx="272832" cy="153888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B86AA988-4FA4-4080-8F0D-F5CDA8D22C47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BF846F-E655-4A89-873D-4FF0C9C65CB3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6560A4-F9BB-470D-BBD8-FAE26E337A17}"/>
                  </a:ext>
                </a:extLst>
              </p:cNvPr>
              <p:cNvGrpSpPr/>
              <p:nvPr/>
            </p:nvGrpSpPr>
            <p:grpSpPr>
              <a:xfrm>
                <a:off x="784322" y="3446927"/>
                <a:ext cx="272832" cy="153888"/>
                <a:chOff x="-74175" y="3438060"/>
                <a:chExt cx="272832" cy="153888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068B52-42A2-48B4-A598-AB00DA005B9B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6A523DE-D8F6-4838-95D2-E2EB24ACE290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CB389EA-503C-41DA-B165-765D4EADC3AF}"/>
                  </a:ext>
                </a:extLst>
              </p:cNvPr>
              <p:cNvGrpSpPr/>
              <p:nvPr/>
            </p:nvGrpSpPr>
            <p:grpSpPr>
              <a:xfrm>
                <a:off x="786740" y="3546444"/>
                <a:ext cx="272832" cy="153888"/>
                <a:chOff x="-74175" y="3438060"/>
                <a:chExt cx="272832" cy="153888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B0246E29-86B1-48A5-B6B3-2F80C8268F8D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2C3E45D-F020-448B-BACC-FCE9B268ED4F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4065E7E-8C36-41D4-AE4C-CB50B201223C}"/>
                  </a:ext>
                </a:extLst>
              </p:cNvPr>
              <p:cNvGrpSpPr/>
              <p:nvPr/>
            </p:nvGrpSpPr>
            <p:grpSpPr>
              <a:xfrm>
                <a:off x="785243" y="3663849"/>
                <a:ext cx="272832" cy="153888"/>
                <a:chOff x="-74175" y="3438060"/>
                <a:chExt cx="272832" cy="153888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52DEC00D-F72B-4209-95DC-3FC26F257167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0CD0A86-CEFD-4E1C-9A65-5C0C81B3D2D0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4D3CA54-673F-4F45-9A44-0C25EAC5CB77}"/>
                  </a:ext>
                </a:extLst>
              </p:cNvPr>
              <p:cNvGrpSpPr/>
              <p:nvPr/>
            </p:nvGrpSpPr>
            <p:grpSpPr>
              <a:xfrm>
                <a:off x="790193" y="3756905"/>
                <a:ext cx="272832" cy="153888"/>
                <a:chOff x="-74175" y="3438060"/>
                <a:chExt cx="272832" cy="153888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0999C7F-99D3-452A-A455-EAD85CC29799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E3A0276-29D2-49F5-9B3E-EE928411B550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E2772A7E-E43F-426B-9281-E7604C6B835C}"/>
                  </a:ext>
                </a:extLst>
              </p:cNvPr>
              <p:cNvGrpSpPr/>
              <p:nvPr/>
            </p:nvGrpSpPr>
            <p:grpSpPr>
              <a:xfrm>
                <a:off x="784360" y="3869743"/>
                <a:ext cx="272832" cy="153888"/>
                <a:chOff x="-74175" y="3438060"/>
                <a:chExt cx="272832" cy="153888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518FA04-2B00-44EB-BB7E-3EE4642F9CAD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33C6808-128C-4E2E-A508-0D2C54D4CFCA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13C1580-C0D5-4528-8B42-B06E7637D0CC}"/>
                  </a:ext>
                </a:extLst>
              </p:cNvPr>
              <p:cNvGrpSpPr/>
              <p:nvPr/>
            </p:nvGrpSpPr>
            <p:grpSpPr>
              <a:xfrm>
                <a:off x="781628" y="3987515"/>
                <a:ext cx="272832" cy="153888"/>
                <a:chOff x="-74175" y="3438060"/>
                <a:chExt cx="272832" cy="153888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7866C11-09F3-43C6-B705-37909CAE8A3F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66BBEF-A821-4DB7-8A7D-3D1F8FC9734B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22D1D55-B488-4794-98DD-7F5F05796DEB}"/>
                  </a:ext>
                </a:extLst>
              </p:cNvPr>
              <p:cNvGrpSpPr/>
              <p:nvPr/>
            </p:nvGrpSpPr>
            <p:grpSpPr>
              <a:xfrm>
                <a:off x="786740" y="4080204"/>
                <a:ext cx="272832" cy="153888"/>
                <a:chOff x="-74175" y="3438060"/>
                <a:chExt cx="272832" cy="153888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29DEC49-0D48-4B38-890A-C9A9D2608788}"/>
                    </a:ext>
                  </a:extLst>
                </p:cNvPr>
                <p:cNvSpPr/>
                <p:nvPr/>
              </p:nvSpPr>
              <p:spPr>
                <a:xfrm>
                  <a:off x="-43579" y="3479000"/>
                  <a:ext cx="216024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914B8-C8B6-4E34-9181-B7CB7159A183}"/>
                    </a:ext>
                  </a:extLst>
                </p:cNvPr>
                <p:cNvSpPr txBox="1"/>
                <p:nvPr/>
              </p:nvSpPr>
              <p:spPr>
                <a:xfrm>
                  <a:off x="-74175" y="3438060"/>
                  <a:ext cx="272832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SCP</a:t>
                  </a:r>
                  <a:endPara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BB33A40-4891-4797-AF34-2DEC176D25D2}"/>
                </a:ext>
              </a:extLst>
            </p:cNvPr>
            <p:cNvGrpSpPr/>
            <p:nvPr/>
          </p:nvGrpSpPr>
          <p:grpSpPr>
            <a:xfrm>
              <a:off x="4093825" y="2342460"/>
              <a:ext cx="481222" cy="153888"/>
              <a:chOff x="4093825" y="2342460"/>
              <a:chExt cx="481222" cy="15388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2FD8DF2-5F6D-43CD-BEAC-0883C6CFA538}"/>
                  </a:ext>
                </a:extLst>
              </p:cNvPr>
              <p:cNvSpPr/>
              <p:nvPr/>
            </p:nvSpPr>
            <p:spPr>
              <a:xfrm>
                <a:off x="4133710" y="2393860"/>
                <a:ext cx="401452" cy="72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DFFE6F-67D4-44B3-8AB7-7947E0FBE472}"/>
                  </a:ext>
                </a:extLst>
              </p:cNvPr>
              <p:cNvSpPr txBox="1"/>
              <p:nvPr/>
            </p:nvSpPr>
            <p:spPr>
              <a:xfrm>
                <a:off x="4093825" y="2342460"/>
                <a:ext cx="481222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CG-SCP </a:t>
                </a:r>
                <a:r>
                  <a:rPr lang="ko-KR" altLang="en-US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공장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CF05F7D-DC56-4C15-988F-E474DFBD8931}"/>
                </a:ext>
              </a:extLst>
            </p:cNvPr>
            <p:cNvGrpSpPr/>
            <p:nvPr/>
          </p:nvGrpSpPr>
          <p:grpSpPr>
            <a:xfrm>
              <a:off x="5712965" y="2342460"/>
              <a:ext cx="401452" cy="153888"/>
              <a:chOff x="4133710" y="2342460"/>
              <a:chExt cx="401452" cy="15388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6552604-D20A-4EC9-8F10-5F628EBFB95D}"/>
                  </a:ext>
                </a:extLst>
              </p:cNvPr>
              <p:cNvSpPr/>
              <p:nvPr/>
            </p:nvSpPr>
            <p:spPr>
              <a:xfrm>
                <a:off x="4133710" y="2393860"/>
                <a:ext cx="401452" cy="72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7B319A9-4F2B-4800-83E4-2A2EEEBBE3CD}"/>
                  </a:ext>
                </a:extLst>
              </p:cNvPr>
              <p:cNvSpPr txBox="1"/>
              <p:nvPr/>
            </p:nvSpPr>
            <p:spPr>
              <a:xfrm>
                <a:off x="4184881" y="2342460"/>
                <a:ext cx="272832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SCP</a:t>
                </a:r>
                <a:endPara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F056A5BF-255C-43E0-BD0A-C45644926397}"/>
              </a:ext>
            </a:extLst>
          </p:cNvPr>
          <p:cNvSpPr/>
          <p:nvPr/>
        </p:nvSpPr>
        <p:spPr>
          <a:xfrm>
            <a:off x="198657" y="284066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37F05A-255E-47F7-B886-C9DAFD8FFD8B}"/>
              </a:ext>
            </a:extLst>
          </p:cNvPr>
          <p:cNvSpPr/>
          <p:nvPr/>
        </p:nvSpPr>
        <p:spPr>
          <a:xfrm>
            <a:off x="3512006" y="2207134"/>
            <a:ext cx="3098012" cy="19812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952A3028-9069-4F26-A1F1-216E3B8EC281}"/>
              </a:ext>
            </a:extLst>
          </p:cNvPr>
          <p:cNvSpPr/>
          <p:nvPr/>
        </p:nvSpPr>
        <p:spPr>
          <a:xfrm>
            <a:off x="3439998" y="21099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5A63094-9361-4B24-AB24-B61C363E47AF}"/>
              </a:ext>
            </a:extLst>
          </p:cNvPr>
          <p:cNvSpPr/>
          <p:nvPr/>
        </p:nvSpPr>
        <p:spPr>
          <a:xfrm>
            <a:off x="688626" y="179839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A0132B-9359-4A86-91EB-17560A33AA44}"/>
              </a:ext>
            </a:extLst>
          </p:cNvPr>
          <p:cNvSpPr/>
          <p:nvPr/>
        </p:nvSpPr>
        <p:spPr>
          <a:xfrm>
            <a:off x="270812" y="2991311"/>
            <a:ext cx="3098012" cy="191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2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2AD5F2F-1052-4D27-B74D-02148FD0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9" y="1480218"/>
            <a:ext cx="6401351" cy="321367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이동실적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 제품 및 원부원료의 이동실적을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이동처리 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이동량을</a:t>
            </a:r>
            <a:r>
              <a:rPr lang="ko-KR" altLang="en-US" sz="1000" dirty="0">
                <a:latin typeface="맑은 고딕" panose="020B0503020000020004" pitchFamily="50" charset="-127"/>
              </a:rPr>
              <a:t>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 시 아래 상세현황 목록에 상세 데이터가 표시된다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라인별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이동량을</a:t>
            </a:r>
            <a:r>
              <a:rPr lang="ko-KR" altLang="en-US" sz="1000" dirty="0">
                <a:latin typeface="맑은 고딕" panose="020B0503020000020004" pitchFamily="50" charset="-127"/>
              </a:rPr>
              <a:t>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상세정보를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집계기준으로 자료가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재집계된다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공장간 이동실적의 입력한 확정 값 및 보정사유가 저장된다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이도량에</a:t>
            </a:r>
            <a:r>
              <a:rPr lang="ko-KR" altLang="en-US" sz="1000" dirty="0">
                <a:latin typeface="맑은 고딕" panose="020B0503020000020004" pitchFamily="50" charset="-127"/>
              </a:rPr>
              <a:t> 대해 확정 처리된다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확정이 취소되고 실적을 수정할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.( </a:t>
            </a:r>
            <a:r>
              <a:rPr lang="ko-KR" altLang="en-US" sz="1000" dirty="0">
                <a:latin typeface="맑은 고딕" panose="020B0503020000020004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마감일이 확정된 경우에는 취소할 수 없다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510045" y="193391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2AAE86-91F7-4C90-9D00-81476B260A8E}"/>
              </a:ext>
            </a:extLst>
          </p:cNvPr>
          <p:cNvSpPr/>
          <p:nvPr/>
        </p:nvSpPr>
        <p:spPr>
          <a:xfrm>
            <a:off x="5561997" y="2538766"/>
            <a:ext cx="887618" cy="1442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701687" y="2732733"/>
            <a:ext cx="4056831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A2F752-0A0F-498E-B069-557680A3CE31}"/>
              </a:ext>
            </a:extLst>
          </p:cNvPr>
          <p:cNvSpPr/>
          <p:nvPr/>
        </p:nvSpPr>
        <p:spPr>
          <a:xfrm>
            <a:off x="5225769" y="4436049"/>
            <a:ext cx="1527431" cy="1795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AD8090E-47CD-4248-9E43-8628C2E1EDFF}"/>
              </a:ext>
            </a:extLst>
          </p:cNvPr>
          <p:cNvSpPr/>
          <p:nvPr/>
        </p:nvSpPr>
        <p:spPr>
          <a:xfrm>
            <a:off x="605866" y="263691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919313A1-96C2-47F8-B83B-8D2818AE3F59}"/>
              </a:ext>
            </a:extLst>
          </p:cNvPr>
          <p:cNvSpPr/>
          <p:nvPr/>
        </p:nvSpPr>
        <p:spPr>
          <a:xfrm>
            <a:off x="5471196" y="251479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176D22F-A59F-4505-951A-3B7AF50ED346}"/>
              </a:ext>
            </a:extLst>
          </p:cNvPr>
          <p:cNvSpPr/>
          <p:nvPr/>
        </p:nvSpPr>
        <p:spPr>
          <a:xfrm>
            <a:off x="5151038" y="435778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9DEB0272-6330-40AC-A3E8-BE469A6A5811}"/>
              </a:ext>
            </a:extLst>
          </p:cNvPr>
          <p:cNvSpPr/>
          <p:nvPr/>
        </p:nvSpPr>
        <p:spPr>
          <a:xfrm>
            <a:off x="6449615" y="37893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5E7B775F-05F9-4AC9-BDE9-B9DA7749168D}"/>
              </a:ext>
            </a:extLst>
          </p:cNvPr>
          <p:cNvSpPr/>
          <p:nvPr/>
        </p:nvSpPr>
        <p:spPr>
          <a:xfrm>
            <a:off x="5129949" y="21148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6D758ED1-F1D0-4F25-B426-733259A2366D}"/>
              </a:ext>
            </a:extLst>
          </p:cNvPr>
          <p:cNvSpPr/>
          <p:nvPr/>
        </p:nvSpPr>
        <p:spPr>
          <a:xfrm>
            <a:off x="5561997" y="21148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A216F48C-EFAE-450F-ABF6-AB496940C030}"/>
              </a:ext>
            </a:extLst>
          </p:cNvPr>
          <p:cNvSpPr/>
          <p:nvPr/>
        </p:nvSpPr>
        <p:spPr>
          <a:xfrm>
            <a:off x="5961112" y="21148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7DB81020-C8E4-43EB-A91D-E6644BA27881}"/>
              </a:ext>
            </a:extLst>
          </p:cNvPr>
          <p:cNvSpPr/>
          <p:nvPr/>
        </p:nvSpPr>
        <p:spPr>
          <a:xfrm>
            <a:off x="6374691" y="21148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31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000CCD-D608-42F9-826D-56CDC043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12776"/>
            <a:ext cx="6336704" cy="388843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이동실적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</a:rPr>
              <a:t>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5A63094-9361-4B24-AB24-B61C363E47AF}"/>
              </a:ext>
            </a:extLst>
          </p:cNvPr>
          <p:cNvSpPr/>
          <p:nvPr/>
        </p:nvSpPr>
        <p:spPr>
          <a:xfrm>
            <a:off x="848544" y="20608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AD38B7-F08C-4E95-B3CF-43B53F3C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" y="1412776"/>
            <a:ext cx="6417985" cy="396044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이동실적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공장별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라인별</a:t>
            </a:r>
            <a:r>
              <a:rPr lang="ko-KR" altLang="en-US" sz="1000" dirty="0">
                <a:latin typeface="맑은 고딕" panose="020B0503020000020004" pitchFamily="50" charset="-127"/>
              </a:rPr>
              <a:t>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5A63094-9361-4B24-AB24-B61C363E47AF}"/>
              </a:ext>
            </a:extLst>
          </p:cNvPr>
          <p:cNvSpPr/>
          <p:nvPr/>
        </p:nvSpPr>
        <p:spPr>
          <a:xfrm>
            <a:off x="1299343" y="207675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ECF9C3-E18E-4ACD-9499-0EE139B5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0" y="1325081"/>
            <a:ext cx="6347404" cy="57142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기타입출고실적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공장별로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③에 상세정보가 표시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상세정보 표시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③이 초기화 되고 신규 실적을 입력할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실적을 삭제할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실적을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취소한다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AD8090E-47CD-4248-9E43-8628C2E1EDFF}"/>
              </a:ext>
            </a:extLst>
          </p:cNvPr>
          <p:cNvSpPr/>
          <p:nvPr/>
        </p:nvSpPr>
        <p:spPr>
          <a:xfrm>
            <a:off x="5889104" y="37360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B03205AD-7202-4649-85F1-E24D0D249427}"/>
              </a:ext>
            </a:extLst>
          </p:cNvPr>
          <p:cNvSpPr/>
          <p:nvPr/>
        </p:nvSpPr>
        <p:spPr>
          <a:xfrm>
            <a:off x="6183177" y="37360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51F498B-CF83-424A-B9BB-B431F8B4627D}"/>
              </a:ext>
            </a:extLst>
          </p:cNvPr>
          <p:cNvSpPr/>
          <p:nvPr/>
        </p:nvSpPr>
        <p:spPr>
          <a:xfrm>
            <a:off x="6445773" y="37360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016A43-151E-4D48-AA29-0F74F68AFE2E}"/>
              </a:ext>
            </a:extLst>
          </p:cNvPr>
          <p:cNvGrpSpPr/>
          <p:nvPr/>
        </p:nvGrpSpPr>
        <p:grpSpPr>
          <a:xfrm>
            <a:off x="218960" y="1871954"/>
            <a:ext cx="6482535" cy="2866690"/>
            <a:chOff x="240360" y="1854532"/>
            <a:chExt cx="6482535" cy="2866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82030BA-4148-4662-83A1-183CD4284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217"/>
            <a:stretch/>
          </p:blipFill>
          <p:spPr>
            <a:xfrm>
              <a:off x="240360" y="1854532"/>
              <a:ext cx="6482535" cy="286669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C2A2400-CFC4-442F-98BC-46E044AAED69}"/>
                </a:ext>
              </a:extLst>
            </p:cNvPr>
            <p:cNvSpPr/>
            <p:nvPr/>
          </p:nvSpPr>
          <p:spPr>
            <a:xfrm>
              <a:off x="1355756" y="2335614"/>
              <a:ext cx="335453" cy="72008"/>
            </a:xfrm>
            <a:prstGeom prst="rect">
              <a:avLst/>
            </a:prstGeom>
            <a:solidFill>
              <a:srgbClr val="D6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0FE116-78D2-426A-8687-1591765C6E7F}"/>
                </a:ext>
              </a:extLst>
            </p:cNvPr>
            <p:cNvSpPr txBox="1"/>
            <p:nvPr/>
          </p:nvSpPr>
          <p:spPr>
            <a:xfrm>
              <a:off x="1282871" y="2298042"/>
              <a:ext cx="48122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CG-SCP </a:t>
              </a:r>
              <a:r>
                <a: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공장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EC4776-AD85-4968-B7AD-5EF8CD2BB5B6}"/>
                </a:ext>
              </a:extLst>
            </p:cNvPr>
            <p:cNvSpPr/>
            <p:nvPr/>
          </p:nvSpPr>
          <p:spPr>
            <a:xfrm>
              <a:off x="1711277" y="2332797"/>
              <a:ext cx="289396" cy="72008"/>
            </a:xfrm>
            <a:prstGeom prst="rect">
              <a:avLst/>
            </a:prstGeom>
            <a:solidFill>
              <a:srgbClr val="D6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99252A-A5E3-4E23-9D19-D194AD1F485A}"/>
                </a:ext>
              </a:extLst>
            </p:cNvPr>
            <p:cNvSpPr txBox="1"/>
            <p:nvPr/>
          </p:nvSpPr>
          <p:spPr>
            <a:xfrm>
              <a:off x="1729990" y="2298042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424429-B022-4F14-8406-8CB4C897A2DD}"/>
                </a:ext>
              </a:extLst>
            </p:cNvPr>
            <p:cNvSpPr/>
            <p:nvPr/>
          </p:nvSpPr>
          <p:spPr>
            <a:xfrm>
              <a:off x="828513" y="4131076"/>
              <a:ext cx="335453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DD2D70-6EA9-44BE-9905-159BF43DD1C9}"/>
                </a:ext>
              </a:extLst>
            </p:cNvPr>
            <p:cNvSpPr txBox="1"/>
            <p:nvPr/>
          </p:nvSpPr>
          <p:spPr>
            <a:xfrm>
              <a:off x="755628" y="4090136"/>
              <a:ext cx="48122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CG-SCP </a:t>
              </a:r>
              <a:r>
                <a:rPr lang="ko-KR" altLang="en-US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공장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75B6442-FD5A-4D0F-87F3-94030E5973BF}"/>
                </a:ext>
              </a:extLst>
            </p:cNvPr>
            <p:cNvSpPr/>
            <p:nvPr/>
          </p:nvSpPr>
          <p:spPr>
            <a:xfrm>
              <a:off x="2432720" y="4126210"/>
              <a:ext cx="28939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9DDDA7-E22C-4CE6-8729-9BABE74B0488}"/>
                </a:ext>
              </a:extLst>
            </p:cNvPr>
            <p:cNvSpPr txBox="1"/>
            <p:nvPr/>
          </p:nvSpPr>
          <p:spPr>
            <a:xfrm>
              <a:off x="2392523" y="4082889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68870" y="17325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368870" y="2310320"/>
            <a:ext cx="4056831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E30ADB-1163-4AF0-8E0A-CE283BD75EF8}"/>
              </a:ext>
            </a:extLst>
          </p:cNvPr>
          <p:cNvSpPr/>
          <p:nvPr/>
        </p:nvSpPr>
        <p:spPr>
          <a:xfrm>
            <a:off x="261038" y="4077071"/>
            <a:ext cx="6482535" cy="7399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9DEE3726-079B-4EC8-97E5-89B50583134F}"/>
              </a:ext>
            </a:extLst>
          </p:cNvPr>
          <p:cNvSpPr/>
          <p:nvPr/>
        </p:nvSpPr>
        <p:spPr>
          <a:xfrm>
            <a:off x="6079880" y="18545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7F100F7E-17B3-4233-A5C8-D481A0C2A78C}"/>
              </a:ext>
            </a:extLst>
          </p:cNvPr>
          <p:cNvSpPr/>
          <p:nvPr/>
        </p:nvSpPr>
        <p:spPr>
          <a:xfrm>
            <a:off x="6445773" y="18545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279671" y="220110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D7AA2333-B237-4870-9EE2-A07AEA244F08}"/>
              </a:ext>
            </a:extLst>
          </p:cNvPr>
          <p:cNvSpPr/>
          <p:nvPr/>
        </p:nvSpPr>
        <p:spPr>
          <a:xfrm>
            <a:off x="165217" y="40154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4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기타입출고실적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공장별로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B6D077-86A8-4600-AD8E-D7F4CABC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8" y="1459420"/>
            <a:ext cx="6347404" cy="5714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1AC665C-7535-45B3-B34E-1500FFDD80D7}"/>
              </a:ext>
            </a:extLst>
          </p:cNvPr>
          <p:cNvGrpSpPr/>
          <p:nvPr/>
        </p:nvGrpSpPr>
        <p:grpSpPr>
          <a:xfrm>
            <a:off x="240360" y="2097550"/>
            <a:ext cx="6512840" cy="1296143"/>
            <a:chOff x="240360" y="2097550"/>
            <a:chExt cx="6512840" cy="129614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DDAAE5B-6E56-4640-8777-7923E0346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754"/>
            <a:stretch/>
          </p:blipFill>
          <p:spPr>
            <a:xfrm>
              <a:off x="240360" y="2097550"/>
              <a:ext cx="6512840" cy="129614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6C6921-24C8-4D0C-B98E-65DF678C257F}"/>
                </a:ext>
              </a:extLst>
            </p:cNvPr>
            <p:cNvSpPr/>
            <p:nvPr/>
          </p:nvSpPr>
          <p:spPr>
            <a:xfrm>
              <a:off x="1555109" y="2986857"/>
              <a:ext cx="368998" cy="105427"/>
            </a:xfrm>
            <a:prstGeom prst="rect">
              <a:avLst/>
            </a:prstGeom>
            <a:solidFill>
              <a:srgbClr val="D6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2DB4B17-CB0C-428D-8444-EB75B69F45F6}"/>
                </a:ext>
              </a:extLst>
            </p:cNvPr>
            <p:cNvSpPr/>
            <p:nvPr/>
          </p:nvSpPr>
          <p:spPr>
            <a:xfrm>
              <a:off x="1559666" y="3139257"/>
              <a:ext cx="368998" cy="105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02B6E9-60AA-4684-9B73-A52E93B1F94C}"/>
                </a:ext>
              </a:extLst>
            </p:cNvPr>
            <p:cNvSpPr/>
            <p:nvPr/>
          </p:nvSpPr>
          <p:spPr>
            <a:xfrm>
              <a:off x="2000672" y="2986856"/>
              <a:ext cx="288032" cy="105427"/>
            </a:xfrm>
            <a:prstGeom prst="rect">
              <a:avLst/>
            </a:prstGeom>
            <a:solidFill>
              <a:srgbClr val="D6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DA0009-A03F-48B4-AEED-1B2B9388E9A7}"/>
                </a:ext>
              </a:extLst>
            </p:cNvPr>
            <p:cNvSpPr/>
            <p:nvPr/>
          </p:nvSpPr>
          <p:spPr>
            <a:xfrm>
              <a:off x="1988256" y="3137560"/>
              <a:ext cx="288032" cy="105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86F7C1-1981-4812-B092-6A8A8631CB8F}"/>
                </a:ext>
              </a:extLst>
            </p:cNvPr>
            <p:cNvSpPr txBox="1"/>
            <p:nvPr/>
          </p:nvSpPr>
          <p:spPr>
            <a:xfrm>
              <a:off x="1469359" y="2960186"/>
              <a:ext cx="55816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CG-SCP </a:t>
              </a:r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공장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D429BB-C295-4742-ADBA-F8E15E68C31D}"/>
                </a:ext>
              </a:extLst>
            </p:cNvPr>
            <p:cNvSpPr txBox="1"/>
            <p:nvPr/>
          </p:nvSpPr>
          <p:spPr>
            <a:xfrm>
              <a:off x="1469359" y="3121378"/>
              <a:ext cx="55816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CG-SCP </a:t>
              </a:r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공장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3CF0D7-964F-40B1-8570-C9BAAE860AD2}"/>
                </a:ext>
              </a:extLst>
            </p:cNvPr>
            <p:cNvSpPr txBox="1"/>
            <p:nvPr/>
          </p:nvSpPr>
          <p:spPr>
            <a:xfrm>
              <a:off x="1983834" y="2961837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227122-77CB-4AC0-9549-A232C8E2ACA5}"/>
                </a:ext>
              </a:extLst>
            </p:cNvPr>
            <p:cNvSpPr txBox="1"/>
            <p:nvPr/>
          </p:nvSpPr>
          <p:spPr>
            <a:xfrm>
              <a:off x="1983834" y="3124319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48544" y="198884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53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F86908-FA7C-4A76-8C98-46A74413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15467"/>
            <a:ext cx="6492733" cy="345369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741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유화</a:t>
            </a:r>
            <a:r>
              <a:rPr lang="en-US" altLang="ko-KR" sz="1000" b="1" dirty="0">
                <a:latin typeface="+mj-lt"/>
              </a:rPr>
              <a:t>, CHDM, SCP)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생산입고를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생산입고를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③에 상세정보가 표시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생산출고 상세현황을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제품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저장위치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K-CHDM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생산출고 집계기준에 따라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생산입고 정보를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정보를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생산입고 정보를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24366" y="184871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614291" y="2612273"/>
            <a:ext cx="2380018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518470" y="249129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B290E6-8D07-4A8C-812F-B3610B9C6089}"/>
              </a:ext>
            </a:extLst>
          </p:cNvPr>
          <p:cNvSpPr/>
          <p:nvPr/>
        </p:nvSpPr>
        <p:spPr>
          <a:xfrm>
            <a:off x="3584848" y="2569957"/>
            <a:ext cx="1487785" cy="2315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C613C8B2-23D5-4BDD-B742-4B800C8D995A}"/>
              </a:ext>
            </a:extLst>
          </p:cNvPr>
          <p:cNvSpPr/>
          <p:nvPr/>
        </p:nvSpPr>
        <p:spPr>
          <a:xfrm>
            <a:off x="3453024" y="247724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BDC600-0D1D-44D8-AA87-6534041C13DF}"/>
              </a:ext>
            </a:extLst>
          </p:cNvPr>
          <p:cNvSpPr/>
          <p:nvPr/>
        </p:nvSpPr>
        <p:spPr>
          <a:xfrm>
            <a:off x="307417" y="4113945"/>
            <a:ext cx="6445783" cy="611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0F4EA7BD-91CB-47B0-8627-E089E38A6198}"/>
              </a:ext>
            </a:extLst>
          </p:cNvPr>
          <p:cNvSpPr/>
          <p:nvPr/>
        </p:nvSpPr>
        <p:spPr>
          <a:xfrm>
            <a:off x="232725" y="408406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98BED87F-1517-4E1F-9AD1-C44609C737C5}"/>
              </a:ext>
            </a:extLst>
          </p:cNvPr>
          <p:cNvSpPr/>
          <p:nvPr/>
        </p:nvSpPr>
        <p:spPr>
          <a:xfrm>
            <a:off x="5169024" y="2000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D802F828-F702-4C64-A20A-0511806AC6C7}"/>
              </a:ext>
            </a:extLst>
          </p:cNvPr>
          <p:cNvSpPr/>
          <p:nvPr/>
        </p:nvSpPr>
        <p:spPr>
          <a:xfrm>
            <a:off x="5601072" y="2000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43B39822-DCBC-467D-9B67-750AD73EFB5E}"/>
              </a:ext>
            </a:extLst>
          </p:cNvPr>
          <p:cNvSpPr/>
          <p:nvPr/>
        </p:nvSpPr>
        <p:spPr>
          <a:xfrm>
            <a:off x="5945872" y="2000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C51100E5-AB5E-49B1-8D35-D07F6612C653}"/>
              </a:ext>
            </a:extLst>
          </p:cNvPr>
          <p:cNvSpPr/>
          <p:nvPr/>
        </p:nvSpPr>
        <p:spPr>
          <a:xfrm>
            <a:off x="6355623" y="2000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04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C830E6-7D0E-46CC-8A6B-CF8AA24C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0" y="1512166"/>
            <a:ext cx="6486120" cy="50810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613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/>
              <a:t>생산입고관리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유화</a:t>
            </a:r>
            <a:r>
              <a:rPr lang="en-US" altLang="ko-KR" sz="1000" b="1" dirty="0"/>
              <a:t>, CHDM, SCP)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89288" y="192445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57C707-86F1-46CA-89D4-B33D254E0DAF}"/>
              </a:ext>
            </a:extLst>
          </p:cNvPr>
          <p:cNvGrpSpPr/>
          <p:nvPr/>
        </p:nvGrpSpPr>
        <p:grpSpPr>
          <a:xfrm>
            <a:off x="267080" y="2116092"/>
            <a:ext cx="6486120" cy="2140314"/>
            <a:chOff x="267080" y="2116092"/>
            <a:chExt cx="6486120" cy="21403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33B1B68-3231-47C8-8E4C-9DC59C708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071"/>
            <a:stretch/>
          </p:blipFill>
          <p:spPr>
            <a:xfrm>
              <a:off x="267080" y="2116092"/>
              <a:ext cx="6486120" cy="210499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630E8B-FD2F-46F1-8384-0DC876FF05FD}"/>
                </a:ext>
              </a:extLst>
            </p:cNvPr>
            <p:cNvSpPr/>
            <p:nvPr/>
          </p:nvSpPr>
          <p:spPr>
            <a:xfrm>
              <a:off x="806539" y="2713682"/>
              <a:ext cx="191641" cy="90000"/>
            </a:xfrm>
            <a:prstGeom prst="rect">
              <a:avLst/>
            </a:prstGeom>
            <a:solidFill>
              <a:srgbClr val="D6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406B41-1848-45FF-A67F-CFC289F69DB5}"/>
                </a:ext>
              </a:extLst>
            </p:cNvPr>
            <p:cNvSpPr txBox="1"/>
            <p:nvPr/>
          </p:nvSpPr>
          <p:spPr>
            <a:xfrm>
              <a:off x="753921" y="2674043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808773-1264-4F7C-85B5-52B9B4C319E2}"/>
                </a:ext>
              </a:extLst>
            </p:cNvPr>
            <p:cNvSpPr/>
            <p:nvPr/>
          </p:nvSpPr>
          <p:spPr>
            <a:xfrm>
              <a:off x="806762" y="2833096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7DED07-A317-4DE9-93C0-B7D5F06D04A9}"/>
                </a:ext>
              </a:extLst>
            </p:cNvPr>
            <p:cNvSpPr/>
            <p:nvPr/>
          </p:nvSpPr>
          <p:spPr>
            <a:xfrm>
              <a:off x="806762" y="2952258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65516D-9B1F-477B-999F-BF141DF55A4F}"/>
                </a:ext>
              </a:extLst>
            </p:cNvPr>
            <p:cNvSpPr/>
            <p:nvPr/>
          </p:nvSpPr>
          <p:spPr>
            <a:xfrm>
              <a:off x="806762" y="3071420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0F70A3-019B-4573-954E-36A7AE954287}"/>
                </a:ext>
              </a:extLst>
            </p:cNvPr>
            <p:cNvSpPr/>
            <p:nvPr/>
          </p:nvSpPr>
          <p:spPr>
            <a:xfrm>
              <a:off x="806762" y="3180504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EA1B14-3597-4DE7-AA3E-C730F0DE9DCB}"/>
                </a:ext>
              </a:extLst>
            </p:cNvPr>
            <p:cNvSpPr/>
            <p:nvPr/>
          </p:nvSpPr>
          <p:spPr>
            <a:xfrm>
              <a:off x="806762" y="3306006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90BED9-0A66-4C8B-9FE5-E0DA023DC3F1}"/>
                </a:ext>
              </a:extLst>
            </p:cNvPr>
            <p:cNvSpPr/>
            <p:nvPr/>
          </p:nvSpPr>
          <p:spPr>
            <a:xfrm>
              <a:off x="806762" y="3420406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89384D-8795-4930-88B1-35F761A8DFC9}"/>
                </a:ext>
              </a:extLst>
            </p:cNvPr>
            <p:cNvSpPr/>
            <p:nvPr/>
          </p:nvSpPr>
          <p:spPr>
            <a:xfrm>
              <a:off x="806762" y="3536103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B2411A-1ADA-4E3A-A3C7-8320A68040CF}"/>
                </a:ext>
              </a:extLst>
            </p:cNvPr>
            <p:cNvSpPr/>
            <p:nvPr/>
          </p:nvSpPr>
          <p:spPr>
            <a:xfrm>
              <a:off x="806762" y="3654992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0B99CE6-F581-420B-91EB-5B3DBECACAB4}"/>
                </a:ext>
              </a:extLst>
            </p:cNvPr>
            <p:cNvSpPr/>
            <p:nvPr/>
          </p:nvSpPr>
          <p:spPr>
            <a:xfrm>
              <a:off x="806762" y="3770743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C558FAC-E589-40D0-BCC7-4A5D0646D192}"/>
                </a:ext>
              </a:extLst>
            </p:cNvPr>
            <p:cNvSpPr/>
            <p:nvPr/>
          </p:nvSpPr>
          <p:spPr>
            <a:xfrm>
              <a:off x="806762" y="3891157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ED9371F-7225-4B28-8E4B-D19C84B37D4F}"/>
                </a:ext>
              </a:extLst>
            </p:cNvPr>
            <p:cNvSpPr/>
            <p:nvPr/>
          </p:nvSpPr>
          <p:spPr>
            <a:xfrm>
              <a:off x="806762" y="4004557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CE3D6B-C6EF-43A3-BE9F-403ABDD4D132}"/>
                </a:ext>
              </a:extLst>
            </p:cNvPr>
            <p:cNvSpPr/>
            <p:nvPr/>
          </p:nvSpPr>
          <p:spPr>
            <a:xfrm>
              <a:off x="806762" y="4119469"/>
              <a:ext cx="191641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47171A-E9E9-4517-B181-B46C30D86729}"/>
                </a:ext>
              </a:extLst>
            </p:cNvPr>
            <p:cNvSpPr txBox="1"/>
            <p:nvPr/>
          </p:nvSpPr>
          <p:spPr>
            <a:xfrm>
              <a:off x="753921" y="2789095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A479F5-AC0B-4FBA-AFAF-790D8043FE83}"/>
                </a:ext>
              </a:extLst>
            </p:cNvPr>
            <p:cNvSpPr txBox="1"/>
            <p:nvPr/>
          </p:nvSpPr>
          <p:spPr>
            <a:xfrm>
              <a:off x="753921" y="2921949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2DD4A9-245E-40EC-8B31-B5AAB3DA8A0E}"/>
                </a:ext>
              </a:extLst>
            </p:cNvPr>
            <p:cNvSpPr txBox="1"/>
            <p:nvPr/>
          </p:nvSpPr>
          <p:spPr>
            <a:xfrm>
              <a:off x="757592" y="3036884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D41FAA-C490-4452-A28F-A9C8438927F5}"/>
                </a:ext>
              </a:extLst>
            </p:cNvPr>
            <p:cNvSpPr txBox="1"/>
            <p:nvPr/>
          </p:nvSpPr>
          <p:spPr>
            <a:xfrm>
              <a:off x="761263" y="3145903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901AB0-9C32-43FC-8E7E-2025FE5B0E85}"/>
                </a:ext>
              </a:extLst>
            </p:cNvPr>
            <p:cNvSpPr txBox="1"/>
            <p:nvPr/>
          </p:nvSpPr>
          <p:spPr>
            <a:xfrm>
              <a:off x="761263" y="3264312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7FDDE-CA1F-42B5-9B99-067688C68C28}"/>
                </a:ext>
              </a:extLst>
            </p:cNvPr>
            <p:cNvSpPr txBox="1"/>
            <p:nvPr/>
          </p:nvSpPr>
          <p:spPr>
            <a:xfrm>
              <a:off x="761263" y="3389377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F1C616-EF32-4693-974C-588DBDD11C5D}"/>
                </a:ext>
              </a:extLst>
            </p:cNvPr>
            <p:cNvSpPr txBox="1"/>
            <p:nvPr/>
          </p:nvSpPr>
          <p:spPr>
            <a:xfrm>
              <a:off x="761263" y="3503533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D9D58A-BD98-4ADF-B698-0E3E485B60F1}"/>
                </a:ext>
              </a:extLst>
            </p:cNvPr>
            <p:cNvSpPr txBox="1"/>
            <p:nvPr/>
          </p:nvSpPr>
          <p:spPr>
            <a:xfrm>
              <a:off x="758683" y="3621762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52E481-BB3A-4A74-B5F4-8FE07174C99E}"/>
                </a:ext>
              </a:extLst>
            </p:cNvPr>
            <p:cNvSpPr txBox="1"/>
            <p:nvPr/>
          </p:nvSpPr>
          <p:spPr>
            <a:xfrm>
              <a:off x="761263" y="3740171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F13266-52FB-4DD7-8298-A86891A85A81}"/>
                </a:ext>
              </a:extLst>
            </p:cNvPr>
            <p:cNvSpPr txBox="1"/>
            <p:nvPr/>
          </p:nvSpPr>
          <p:spPr>
            <a:xfrm>
              <a:off x="761263" y="3853098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C01FD6-B434-4273-9D85-76387F5AB03D}"/>
                </a:ext>
              </a:extLst>
            </p:cNvPr>
            <p:cNvSpPr txBox="1"/>
            <p:nvPr/>
          </p:nvSpPr>
          <p:spPr>
            <a:xfrm>
              <a:off x="761263" y="3968912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0C5351-F278-48D6-92E3-1E66FED1BA1A}"/>
                </a:ext>
              </a:extLst>
            </p:cNvPr>
            <p:cNvSpPr txBox="1"/>
            <p:nvPr/>
          </p:nvSpPr>
          <p:spPr>
            <a:xfrm>
              <a:off x="761263" y="4087129"/>
              <a:ext cx="296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SCP</a:t>
              </a:r>
              <a:endPara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43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A01BA7-FECB-43A1-B53C-85B96C13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28" y="1382861"/>
            <a:ext cx="6368664" cy="355685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원부원료 사용실적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배치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제조라인별 원부원료 사용실적을 집계 및 확인하고 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원부원료 사용실적 처리를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사용실적 집계 기준을 이용하여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제품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저장위치명을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③에 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사용실적을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원부원료 사용실적을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40879" y="1844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3981635" y="2564904"/>
            <a:ext cx="2603166" cy="24355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3885814" y="246908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304EA10-1AAA-4995-9457-35C888E052B8}"/>
              </a:ext>
            </a:extLst>
          </p:cNvPr>
          <p:cNvSpPr/>
          <p:nvPr/>
        </p:nvSpPr>
        <p:spPr>
          <a:xfrm>
            <a:off x="5142390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C7DEE8B-8508-42FA-8BAD-01D77475E097}"/>
              </a:ext>
            </a:extLst>
          </p:cNvPr>
          <p:cNvSpPr/>
          <p:nvPr/>
        </p:nvSpPr>
        <p:spPr>
          <a:xfrm>
            <a:off x="5565560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67A50D4-A6F9-4E78-9AF7-872F86CD6582}"/>
              </a:ext>
            </a:extLst>
          </p:cNvPr>
          <p:cNvSpPr/>
          <p:nvPr/>
        </p:nvSpPr>
        <p:spPr>
          <a:xfrm>
            <a:off x="5934478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FC02C7B-B4ED-412A-9D69-4DC16E3C5201}"/>
              </a:ext>
            </a:extLst>
          </p:cNvPr>
          <p:cNvSpPr/>
          <p:nvPr/>
        </p:nvSpPr>
        <p:spPr>
          <a:xfrm>
            <a:off x="6312274" y="20364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6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9CE-3A99-4D79-A5C9-785DAF68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3" name="Rectangle 158">
            <a:extLst>
              <a:ext uri="{FF2B5EF4-FFF2-40B4-BE49-F238E27FC236}">
                <a16:creationId xmlns:a16="http://schemas.microsoft.com/office/drawing/2014/main" id="{12ED50CA-15D9-48BE-B31D-F67B6D34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2068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759">
            <a:extLst>
              <a:ext uri="{FF2B5EF4-FFF2-40B4-BE49-F238E27FC236}">
                <a16:creationId xmlns:a16="http://schemas.microsoft.com/office/drawing/2014/main" id="{4A46F834-8F56-4CDC-B515-A93D29D9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48463"/>
              </p:ext>
            </p:extLst>
          </p:nvPr>
        </p:nvGraphicFramePr>
        <p:xfrm>
          <a:off x="390618" y="1093150"/>
          <a:ext cx="9126243" cy="5072154"/>
        </p:xfrm>
        <a:graphic>
          <a:graphicData uri="http://schemas.openxmlformats.org/drawingml/2006/table">
            <a:tbl>
              <a:tblPr/>
              <a:tblGrid>
                <a:gridCol w="133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검토자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2022.03.15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이창영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8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AA212-E771-4198-8718-6669EEB9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" y="1486329"/>
            <a:ext cx="6408043" cy="403090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원부원료 사용실적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배치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제품별 원부원료 사용실적을 집계 및 확인하고 확정한다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원부원료 사용실적 현황을 조회한다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33304" y="21480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87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944E0B-4579-4A64-93CA-013E165D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369102"/>
            <a:ext cx="6408712" cy="4148129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원부원료 사용실적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배치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제품별 원부원료 사용실적을 집계 및 확인하고 확정한다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사용실적에 대한 일별 현황을 조회한다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532128" y="198884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090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FCFAC4-81EC-4B88-8F05-74450B1B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12776"/>
            <a:ext cx="6336704" cy="237436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775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유틸리티 사용실적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사용실적을 집계 및 확인하고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 처리를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 집계 기준을 이용하여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제품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③에 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사용실적을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유틸리티 사용실적을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584324" y="18339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4952999" y="2599957"/>
            <a:ext cx="866007" cy="11871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4857178" y="250413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304EA10-1AAA-4995-9457-35C888E052B8}"/>
              </a:ext>
            </a:extLst>
          </p:cNvPr>
          <p:cNvSpPr/>
          <p:nvPr/>
        </p:nvSpPr>
        <p:spPr>
          <a:xfrm>
            <a:off x="5142390" y="201322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C7DEE8B-8508-42FA-8BAD-01D77475E097}"/>
              </a:ext>
            </a:extLst>
          </p:cNvPr>
          <p:cNvSpPr/>
          <p:nvPr/>
        </p:nvSpPr>
        <p:spPr>
          <a:xfrm>
            <a:off x="5546820" y="201322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67A50D4-A6F9-4E78-9AF7-872F86CD6582}"/>
              </a:ext>
            </a:extLst>
          </p:cNvPr>
          <p:cNvSpPr/>
          <p:nvPr/>
        </p:nvSpPr>
        <p:spPr>
          <a:xfrm>
            <a:off x="5934478" y="201322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FC02C7B-B4ED-412A-9D69-4DC16E3C5201}"/>
              </a:ext>
            </a:extLst>
          </p:cNvPr>
          <p:cNvSpPr/>
          <p:nvPr/>
        </p:nvSpPr>
        <p:spPr>
          <a:xfrm>
            <a:off x="6363321" y="201322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82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AA4954-6C9D-4227-AAB2-69942520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78408"/>
            <a:ext cx="6440832" cy="385079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775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유틸리티 사용실적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유틸리티 사용실적을 집계 및 확인하고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확정한다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사용실적에 대한 일별 현황을 조회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062317" y="193550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92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8544" y="3212492"/>
            <a:ext cx="3852156" cy="535021"/>
          </a:xfrm>
          <a:prstGeom prst="rect">
            <a:avLst/>
          </a:prstGeom>
          <a:solidFill>
            <a:srgbClr val="F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9004" y="2840879"/>
            <a:ext cx="340468" cy="1206228"/>
            <a:chOff x="4922195" y="1789890"/>
            <a:chExt cx="340468" cy="26986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22195" y="3154034"/>
              <a:ext cx="330741" cy="0"/>
            </a:xfrm>
            <a:prstGeom prst="line">
              <a:avLst/>
            </a:prstGeom>
            <a:ln w="38100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62663" y="1789890"/>
              <a:ext cx="0" cy="2698613"/>
            </a:xfrm>
            <a:prstGeom prst="line">
              <a:avLst/>
            </a:prstGeom>
            <a:ln w="28575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169024" y="1869986"/>
            <a:ext cx="339400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일마감관리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이동실적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기타입출고실적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생산입고관리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생산입고관리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980728"/>
            <a:ext cx="2268570" cy="556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생산계획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생산준비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공정운영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생산입고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생산실적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6. Report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7. KPI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8. Dashboard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기준정보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시스템관리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36D0AF-751A-45C9-8888-1445E79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1" y="0"/>
            <a:ext cx="2299499" cy="15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제품입고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일마감관리</a:t>
            </a:r>
            <a:r>
              <a:rPr lang="en-US" altLang="ko-KR" sz="1400" b="1" dirty="0"/>
              <a:t>)]</a:t>
            </a:r>
            <a:endParaRPr lang="ko-KR" altLang="en-US" sz="1400" b="1" dirty="0"/>
          </a:p>
        </p:txBody>
      </p:sp>
      <p:graphicFrame>
        <p:nvGraphicFramePr>
          <p:cNvPr id="68" name="Group 109">
            <a:extLst>
              <a:ext uri="{FF2B5EF4-FFF2-40B4-BE49-F238E27FC236}">
                <a16:creationId xmlns:a16="http://schemas.microsoft.com/office/drawing/2014/main" id="{9626FF7F-5CD6-4F86-A317-10C870C3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580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69" name="Rectangle 8">
            <a:extLst>
              <a:ext uri="{FF2B5EF4-FFF2-40B4-BE49-F238E27FC236}">
                <a16:creationId xmlns:a16="http://schemas.microsoft.com/office/drawing/2014/main" id="{9A42162E-EAC4-40DE-9272-8EB0E571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2" y="1545350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MES.2.1.1.01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원부원료 투입</a:t>
            </a: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B1D79CAA-1B54-458C-A5B8-82EF0F06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2" y="2287792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MES.2.1.1.02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재투입</a:t>
            </a:r>
            <a:endParaRPr lang="ko-KR" altLang="en-US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C50B103B-6154-4341-9235-EE6E55A9A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4" y="3258345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MES.3.1.1.01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제품관리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BDB2BB1C-24D3-4392-8A05-173FB33D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80" y="2526452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MES.3.1.2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출하관리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62C667D-27A4-4AC7-9861-E15AF56887BE}"/>
              </a:ext>
            </a:extLst>
          </p:cNvPr>
          <p:cNvGrpSpPr/>
          <p:nvPr/>
        </p:nvGrpSpPr>
        <p:grpSpPr>
          <a:xfrm>
            <a:off x="1892660" y="1701846"/>
            <a:ext cx="936699" cy="755046"/>
            <a:chOff x="1892660" y="1701846"/>
            <a:chExt cx="936699" cy="755046"/>
          </a:xfrm>
        </p:grpSpPr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DD3BA96D-B1EB-44FE-BAC0-EDE87881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359" y="1884492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MES3.2.1.01.001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원부원료 사용실적 집계</a:t>
              </a:r>
            </a:p>
          </p:txBody>
        </p:sp>
        <p:sp>
          <p:nvSpPr>
            <p:cNvPr id="80" name="Rectangle 10">
              <a:extLst>
                <a:ext uri="{FF2B5EF4-FFF2-40B4-BE49-F238E27FC236}">
                  <a16:creationId xmlns:a16="http://schemas.microsoft.com/office/drawing/2014/main" id="{F3E8BED9-7465-4BD6-B8EF-53A8AEE9F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660" y="1701846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C2879B-E391-40D5-96EC-3E3E3B912C2B}"/>
              </a:ext>
            </a:extLst>
          </p:cNvPr>
          <p:cNvSpPr/>
          <p:nvPr/>
        </p:nvSpPr>
        <p:spPr>
          <a:xfrm>
            <a:off x="1892660" y="1701846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C4F79C3-F671-4E16-BA5F-71C7BE0E67C1}"/>
              </a:ext>
            </a:extLst>
          </p:cNvPr>
          <p:cNvSpPr/>
          <p:nvPr/>
        </p:nvSpPr>
        <p:spPr>
          <a:xfrm>
            <a:off x="1958241" y="3208539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9B5AD01-47C1-420B-A617-ED688352AFFF}"/>
              </a:ext>
            </a:extLst>
          </p:cNvPr>
          <p:cNvSpPr/>
          <p:nvPr/>
        </p:nvSpPr>
        <p:spPr>
          <a:xfrm>
            <a:off x="1892660" y="4302427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C37206A-D07C-4F41-B96A-BD505035385E}"/>
              </a:ext>
            </a:extLst>
          </p:cNvPr>
          <p:cNvGrpSpPr/>
          <p:nvPr/>
        </p:nvGrpSpPr>
        <p:grpSpPr>
          <a:xfrm>
            <a:off x="8561780" y="5375254"/>
            <a:ext cx="936000" cy="754046"/>
            <a:chOff x="8561780" y="5375254"/>
            <a:chExt cx="936000" cy="754046"/>
          </a:xfrm>
        </p:grpSpPr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B724E8E5-43E7-4D7B-9A9F-CB5322C67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780" y="5556900"/>
              <a:ext cx="936000" cy="57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유량계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적산계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계측 데이터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" name="Rectangle 10">
              <a:extLst>
                <a:ext uri="{FF2B5EF4-FFF2-40B4-BE49-F238E27FC236}">
                  <a16:creationId xmlns:a16="http://schemas.microsoft.com/office/drawing/2014/main" id="{78A3489F-BBC4-4B91-91A9-01749894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780" y="5375254"/>
              <a:ext cx="936000" cy="17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RTIS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425E658-12DA-470A-B789-095B2883936E}"/>
              </a:ext>
            </a:extLst>
          </p:cNvPr>
          <p:cNvGrpSpPr/>
          <p:nvPr/>
        </p:nvGrpSpPr>
        <p:grpSpPr>
          <a:xfrm>
            <a:off x="1928069" y="5473213"/>
            <a:ext cx="936699" cy="755046"/>
            <a:chOff x="1892660" y="5463604"/>
            <a:chExt cx="936699" cy="755046"/>
          </a:xfrm>
        </p:grpSpPr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A0FC7D3A-7FD6-4E8F-9095-AF1EFEF03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359" y="5646250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MES.3.2.1.01.006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유틸리티 사용실적 집계</a:t>
              </a:r>
            </a:p>
          </p:txBody>
        </p:sp>
        <p:sp>
          <p:nvSpPr>
            <p:cNvPr id="89" name="Rectangle 10">
              <a:extLst>
                <a:ext uri="{FF2B5EF4-FFF2-40B4-BE49-F238E27FC236}">
                  <a16:creationId xmlns:a16="http://schemas.microsoft.com/office/drawing/2014/main" id="{15AE4F4E-D9C3-48BB-A800-D40B302E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660" y="5463604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7AFB45-C21B-4124-8AD7-E2E7A77D7D8A}"/>
              </a:ext>
            </a:extLst>
          </p:cNvPr>
          <p:cNvSpPr/>
          <p:nvPr/>
        </p:nvSpPr>
        <p:spPr>
          <a:xfrm>
            <a:off x="1922025" y="5463604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5A6E76F9-7F6E-4F9A-A85F-587E51BD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280" y="3515010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MES.1.2.2.02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원부원료 입고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F2627F-88FA-430E-968E-4020F729FE4B}"/>
              </a:ext>
            </a:extLst>
          </p:cNvPr>
          <p:cNvSpPr txBox="1"/>
          <p:nvPr/>
        </p:nvSpPr>
        <p:spPr>
          <a:xfrm>
            <a:off x="317129" y="2787523"/>
            <a:ext cx="1852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Re-Melting, Value-up, PN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49398FF-36DD-45CE-BFDD-2DF64B6C4ADF}"/>
              </a:ext>
            </a:extLst>
          </p:cNvPr>
          <p:cNvGrpSpPr/>
          <p:nvPr/>
        </p:nvGrpSpPr>
        <p:grpSpPr>
          <a:xfrm>
            <a:off x="6916896" y="3305427"/>
            <a:ext cx="936000" cy="754046"/>
            <a:chOff x="6916896" y="3305427"/>
            <a:chExt cx="936000" cy="754046"/>
          </a:xfrm>
        </p:grpSpPr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BAD5C2CC-93CF-45FD-8C36-05CA731E6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896" y="3487073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Reconciliation</a:t>
              </a:r>
              <a:endPara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id="{4E6FBF9B-3E9A-44DD-B787-FA574FCF6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896" y="3305427"/>
              <a:ext cx="936000" cy="17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DR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3AF4C4-47D1-4EBD-8B2D-7EA9CD98AFBF}"/>
              </a:ext>
            </a:extLst>
          </p:cNvPr>
          <p:cNvGrpSpPr/>
          <p:nvPr/>
        </p:nvGrpSpPr>
        <p:grpSpPr>
          <a:xfrm>
            <a:off x="416496" y="5470178"/>
            <a:ext cx="936000" cy="754046"/>
            <a:chOff x="416496" y="5470178"/>
            <a:chExt cx="936000" cy="754046"/>
          </a:xfrm>
        </p:grpSpPr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7319681A-B6AB-4140-B756-C2183FD6F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5651824"/>
              <a:ext cx="936000" cy="57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유량계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적산계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계측 데이터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8" name="Rectangle 10">
              <a:extLst>
                <a:ext uri="{FF2B5EF4-FFF2-40B4-BE49-F238E27FC236}">
                  <a16:creationId xmlns:a16="http://schemas.microsoft.com/office/drawing/2014/main" id="{4160FDE1-1EFD-41DF-ACAD-5E438B22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5470178"/>
              <a:ext cx="936000" cy="17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RTIS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99" name="직선 화살표 연결선 65">
            <a:extLst>
              <a:ext uri="{FF2B5EF4-FFF2-40B4-BE49-F238E27FC236}">
                <a16:creationId xmlns:a16="http://schemas.microsoft.com/office/drawing/2014/main" id="{89EAC6A6-21D1-4846-A9BF-4A048B2D14D2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>
            <a:off x="1280104" y="1805588"/>
            <a:ext cx="612556" cy="273781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65">
            <a:extLst>
              <a:ext uri="{FF2B5EF4-FFF2-40B4-BE49-F238E27FC236}">
                <a16:creationId xmlns:a16="http://schemas.microsoft.com/office/drawing/2014/main" id="{57E1E88E-E5D4-474F-9EED-F466BF6D8A91}"/>
              </a:ext>
            </a:extLst>
          </p:cNvPr>
          <p:cNvCxnSpPr>
            <a:cxnSpLocks/>
            <a:stCxn id="70" idx="3"/>
            <a:endCxn id="79" idx="1"/>
          </p:cNvCxnSpPr>
          <p:nvPr/>
        </p:nvCxnSpPr>
        <p:spPr>
          <a:xfrm flipV="1">
            <a:off x="1280104" y="2170692"/>
            <a:ext cx="613255" cy="377338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65">
            <a:extLst>
              <a:ext uri="{FF2B5EF4-FFF2-40B4-BE49-F238E27FC236}">
                <a16:creationId xmlns:a16="http://schemas.microsoft.com/office/drawing/2014/main" id="{C8945395-93EC-4F13-B1A9-9947AB225D58}"/>
              </a:ext>
            </a:extLst>
          </p:cNvPr>
          <p:cNvCxnSpPr>
            <a:cxnSpLocks/>
            <a:stCxn id="76" idx="3"/>
            <a:endCxn id="150" idx="1"/>
          </p:cNvCxnSpPr>
          <p:nvPr/>
        </p:nvCxnSpPr>
        <p:spPr>
          <a:xfrm flipV="1">
            <a:off x="1299636" y="3518297"/>
            <a:ext cx="608597" cy="286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6A0D88A-89A2-4299-956D-A307F325986D}"/>
              </a:ext>
            </a:extLst>
          </p:cNvPr>
          <p:cNvGrpSpPr/>
          <p:nvPr/>
        </p:nvGrpSpPr>
        <p:grpSpPr>
          <a:xfrm>
            <a:off x="1894866" y="4201722"/>
            <a:ext cx="936699" cy="765101"/>
            <a:chOff x="1892145" y="3239963"/>
            <a:chExt cx="936699" cy="765101"/>
          </a:xfrm>
        </p:grpSpPr>
        <p:sp>
          <p:nvSpPr>
            <p:cNvPr id="103" name="Rectangle 8">
              <a:extLst>
                <a:ext uri="{FF2B5EF4-FFF2-40B4-BE49-F238E27FC236}">
                  <a16:creationId xmlns:a16="http://schemas.microsoft.com/office/drawing/2014/main" id="{16212D99-7F6B-49E9-A097-8B9104FAD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44" y="3394047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MES.3.2.1.01.004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재공재고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집계</a:t>
              </a:r>
            </a:p>
          </p:txBody>
        </p:sp>
        <p:sp>
          <p:nvSpPr>
            <p:cNvPr id="104" name="Rectangle 10">
              <a:extLst>
                <a:ext uri="{FF2B5EF4-FFF2-40B4-BE49-F238E27FC236}">
                  <a16:creationId xmlns:a16="http://schemas.microsoft.com/office/drawing/2014/main" id="{8BAFA24F-5B61-4233-B671-0A499E33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145" y="3239963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67AFC21-F963-4D0E-84BB-AE92CC708707}"/>
                </a:ext>
              </a:extLst>
            </p:cNvPr>
            <p:cNvSpPr/>
            <p:nvPr/>
          </p:nvSpPr>
          <p:spPr>
            <a:xfrm>
              <a:off x="1899194" y="3250018"/>
              <a:ext cx="880420" cy="755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Rectangle 8">
            <a:extLst>
              <a:ext uri="{FF2B5EF4-FFF2-40B4-BE49-F238E27FC236}">
                <a16:creationId xmlns:a16="http://schemas.microsoft.com/office/drawing/2014/main" id="{13B4181A-B686-47FE-838A-BCFD8C69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924" y="1738761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MES.3.1.1.01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제품입고</a:t>
            </a:r>
          </a:p>
        </p:txBody>
      </p:sp>
      <p:cxnSp>
        <p:nvCxnSpPr>
          <p:cNvPr id="107" name="직선 화살표 연결선 65">
            <a:extLst>
              <a:ext uri="{FF2B5EF4-FFF2-40B4-BE49-F238E27FC236}">
                <a16:creationId xmlns:a16="http://schemas.microsoft.com/office/drawing/2014/main" id="{6E9631D6-8E22-4B53-948E-D9EC0E565A5D}"/>
              </a:ext>
            </a:extLst>
          </p:cNvPr>
          <p:cNvCxnSpPr>
            <a:cxnSpLocks/>
            <a:stCxn id="106" idx="1"/>
            <a:endCxn id="94" idx="3"/>
          </p:cNvCxnSpPr>
          <p:nvPr/>
        </p:nvCxnSpPr>
        <p:spPr>
          <a:xfrm rot="10800000" flipV="1">
            <a:off x="7852896" y="1998999"/>
            <a:ext cx="722028" cy="1774274"/>
          </a:xfrm>
          <a:prstGeom prst="curvedConnector3">
            <a:avLst>
              <a:gd name="adj1" fmla="val 61631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65">
            <a:extLst>
              <a:ext uri="{FF2B5EF4-FFF2-40B4-BE49-F238E27FC236}">
                <a16:creationId xmlns:a16="http://schemas.microsoft.com/office/drawing/2014/main" id="{9A8296ED-2B60-442D-AEB6-82EA0AF6E815}"/>
              </a:ext>
            </a:extLst>
          </p:cNvPr>
          <p:cNvCxnSpPr>
            <a:cxnSpLocks/>
            <a:stCxn id="77" idx="1"/>
            <a:endCxn id="94" idx="3"/>
          </p:cNvCxnSpPr>
          <p:nvPr/>
        </p:nvCxnSpPr>
        <p:spPr>
          <a:xfrm rot="10800000" flipV="1">
            <a:off x="7852896" y="2786689"/>
            <a:ext cx="708884" cy="986583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65">
            <a:extLst>
              <a:ext uri="{FF2B5EF4-FFF2-40B4-BE49-F238E27FC236}">
                <a16:creationId xmlns:a16="http://schemas.microsoft.com/office/drawing/2014/main" id="{A38953F1-70D3-4C00-A69F-7F7D92B2F5DB}"/>
              </a:ext>
            </a:extLst>
          </p:cNvPr>
          <p:cNvCxnSpPr>
            <a:cxnSpLocks/>
            <a:stCxn id="91" idx="1"/>
            <a:endCxn id="94" idx="3"/>
          </p:cNvCxnSpPr>
          <p:nvPr/>
        </p:nvCxnSpPr>
        <p:spPr>
          <a:xfrm rot="10800000">
            <a:off x="7852896" y="3773274"/>
            <a:ext cx="727384" cy="1975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65">
            <a:extLst>
              <a:ext uri="{FF2B5EF4-FFF2-40B4-BE49-F238E27FC236}">
                <a16:creationId xmlns:a16="http://schemas.microsoft.com/office/drawing/2014/main" id="{6414C440-D032-4DF5-BB81-0E53DACEE164}"/>
              </a:ext>
            </a:extLst>
          </p:cNvPr>
          <p:cNvCxnSpPr>
            <a:cxnSpLocks/>
            <a:stCxn id="85" idx="1"/>
            <a:endCxn id="94" idx="3"/>
          </p:cNvCxnSpPr>
          <p:nvPr/>
        </p:nvCxnSpPr>
        <p:spPr>
          <a:xfrm rot="10800000">
            <a:off x="7852896" y="3773274"/>
            <a:ext cx="708884" cy="2069827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25386C5-AE02-4C39-8E83-1452F7D3C16A}"/>
              </a:ext>
            </a:extLst>
          </p:cNvPr>
          <p:cNvSpPr txBox="1"/>
          <p:nvPr/>
        </p:nvSpPr>
        <p:spPr>
          <a:xfrm>
            <a:off x="8538668" y="3065098"/>
            <a:ext cx="112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Tanklorry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A891E8-8774-49B9-B140-0555238FFE12}"/>
              </a:ext>
            </a:extLst>
          </p:cNvPr>
          <p:cNvSpPr txBox="1"/>
          <p:nvPr/>
        </p:nvSpPr>
        <p:spPr>
          <a:xfrm>
            <a:off x="8529280" y="2226060"/>
            <a:ext cx="112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Bag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포장</a:t>
            </a: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A28BC896-981B-4149-97D1-80B90191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80" y="4365104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MES.2.1.1.02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재투입</a:t>
            </a:r>
            <a:endParaRPr lang="ko-KR" altLang="en-US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C97C72-D73F-4201-A370-2C725BE97033}"/>
              </a:ext>
            </a:extLst>
          </p:cNvPr>
          <p:cNvSpPr txBox="1"/>
          <p:nvPr/>
        </p:nvSpPr>
        <p:spPr>
          <a:xfrm>
            <a:off x="8513914" y="4026260"/>
            <a:ext cx="1320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입고실적</a:t>
            </a:r>
          </a:p>
        </p:txBody>
      </p:sp>
      <p:cxnSp>
        <p:nvCxnSpPr>
          <p:cNvPr id="115" name="직선 화살표 연결선 65">
            <a:extLst>
              <a:ext uri="{FF2B5EF4-FFF2-40B4-BE49-F238E27FC236}">
                <a16:creationId xmlns:a16="http://schemas.microsoft.com/office/drawing/2014/main" id="{0DC26E13-9B83-441C-A591-3AC2DBBCD164}"/>
              </a:ext>
            </a:extLst>
          </p:cNvPr>
          <p:cNvCxnSpPr>
            <a:cxnSpLocks/>
            <a:stCxn id="113" idx="1"/>
            <a:endCxn id="94" idx="3"/>
          </p:cNvCxnSpPr>
          <p:nvPr/>
        </p:nvCxnSpPr>
        <p:spPr>
          <a:xfrm rot="10800000">
            <a:off x="7852896" y="3773274"/>
            <a:ext cx="708884" cy="852069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44AF618-0C99-442F-9FEB-89CBD6FE003A}"/>
              </a:ext>
            </a:extLst>
          </p:cNvPr>
          <p:cNvGrpSpPr/>
          <p:nvPr/>
        </p:nvGrpSpPr>
        <p:grpSpPr>
          <a:xfrm>
            <a:off x="3437257" y="2672916"/>
            <a:ext cx="939356" cy="728536"/>
            <a:chOff x="3437257" y="2672916"/>
            <a:chExt cx="939356" cy="728536"/>
          </a:xfrm>
        </p:grpSpPr>
        <p:sp>
          <p:nvSpPr>
            <p:cNvPr id="117" name="Rectangle 8">
              <a:extLst>
                <a:ext uri="{FF2B5EF4-FFF2-40B4-BE49-F238E27FC236}">
                  <a16:creationId xmlns:a16="http://schemas.microsoft.com/office/drawing/2014/main" id="{BC2AE4C7-2D58-4072-A97F-9E315778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257" y="2829052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MES.3.2.1.01.005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일마감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RawData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집계</a:t>
              </a: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147A119E-5853-4C10-B104-7A67C4440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613" y="2672916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3FDE1F6-4517-4485-AEDC-D5EB62745125}"/>
              </a:ext>
            </a:extLst>
          </p:cNvPr>
          <p:cNvGrpSpPr/>
          <p:nvPr/>
        </p:nvGrpSpPr>
        <p:grpSpPr>
          <a:xfrm>
            <a:off x="5656756" y="2638950"/>
            <a:ext cx="936000" cy="754046"/>
            <a:chOff x="5656756" y="2638950"/>
            <a:chExt cx="936000" cy="754046"/>
          </a:xfrm>
        </p:grpSpPr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7A6FABFE-F2EC-4E47-9742-1B9866D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756" y="2820596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MES.3.2.1.01.007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DR Data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수신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Rectangle 10">
              <a:extLst>
                <a:ext uri="{FF2B5EF4-FFF2-40B4-BE49-F238E27FC236}">
                  <a16:creationId xmlns:a16="http://schemas.microsoft.com/office/drawing/2014/main" id="{7F9A1339-4DE1-4EB9-AD60-F1A38C8A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756" y="2638950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22" name="직선 화살표 연결선 65">
            <a:extLst>
              <a:ext uri="{FF2B5EF4-FFF2-40B4-BE49-F238E27FC236}">
                <a16:creationId xmlns:a16="http://schemas.microsoft.com/office/drawing/2014/main" id="{A9595E38-D711-4B3E-AD64-C411E90EF3D0}"/>
              </a:ext>
            </a:extLst>
          </p:cNvPr>
          <p:cNvCxnSpPr>
            <a:cxnSpLocks/>
            <a:stCxn id="95" idx="0"/>
            <a:endCxn id="120" idx="3"/>
          </p:cNvCxnSpPr>
          <p:nvPr/>
        </p:nvCxnSpPr>
        <p:spPr>
          <a:xfrm rot="16200000" flipV="1">
            <a:off x="6889511" y="2810042"/>
            <a:ext cx="198631" cy="792140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65">
            <a:extLst>
              <a:ext uri="{FF2B5EF4-FFF2-40B4-BE49-F238E27FC236}">
                <a16:creationId xmlns:a16="http://schemas.microsoft.com/office/drawing/2014/main" id="{66093805-9736-4CD1-8B59-33EFDDF3ADAB}"/>
              </a:ext>
            </a:extLst>
          </p:cNvPr>
          <p:cNvCxnSpPr>
            <a:cxnSpLocks/>
            <a:stCxn id="150" idx="3"/>
            <a:endCxn id="117" idx="1"/>
          </p:cNvCxnSpPr>
          <p:nvPr/>
        </p:nvCxnSpPr>
        <p:spPr>
          <a:xfrm flipV="1">
            <a:off x="2844233" y="3115252"/>
            <a:ext cx="593024" cy="403045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65">
            <a:extLst>
              <a:ext uri="{FF2B5EF4-FFF2-40B4-BE49-F238E27FC236}">
                <a16:creationId xmlns:a16="http://schemas.microsoft.com/office/drawing/2014/main" id="{2935DDE2-8F9F-46FA-A0EF-9DFF6C8324CA}"/>
              </a:ext>
            </a:extLst>
          </p:cNvPr>
          <p:cNvCxnSpPr>
            <a:cxnSpLocks/>
            <a:stCxn id="79" idx="3"/>
            <a:endCxn id="117" idx="1"/>
          </p:cNvCxnSpPr>
          <p:nvPr/>
        </p:nvCxnSpPr>
        <p:spPr>
          <a:xfrm>
            <a:off x="2829359" y="2170692"/>
            <a:ext cx="607898" cy="944560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8634E60-9673-4E41-A833-88A2D9927345}"/>
              </a:ext>
            </a:extLst>
          </p:cNvPr>
          <p:cNvGrpSpPr/>
          <p:nvPr/>
        </p:nvGrpSpPr>
        <p:grpSpPr>
          <a:xfrm>
            <a:off x="4628964" y="3471507"/>
            <a:ext cx="936000" cy="754046"/>
            <a:chOff x="4628964" y="3471507"/>
            <a:chExt cx="936000" cy="754046"/>
          </a:xfrm>
        </p:grpSpPr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0F7AED64-06BF-4E13-9683-E768EA02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964" y="3653153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MES.3.2.1.01.007 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Data 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비교검증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(Raw, DR)</a:t>
              </a:r>
              <a:endPara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28203EC6-3637-4157-9C36-8FE8554C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964" y="3471507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28" name="직선 화살표 연결선 65">
            <a:extLst>
              <a:ext uri="{FF2B5EF4-FFF2-40B4-BE49-F238E27FC236}">
                <a16:creationId xmlns:a16="http://schemas.microsoft.com/office/drawing/2014/main" id="{38508DF4-8904-420F-A768-B82393833835}"/>
              </a:ext>
            </a:extLst>
          </p:cNvPr>
          <p:cNvCxnSpPr>
            <a:cxnSpLocks/>
            <a:stCxn id="117" idx="2"/>
            <a:endCxn id="126" idx="1"/>
          </p:cNvCxnSpPr>
          <p:nvPr/>
        </p:nvCxnSpPr>
        <p:spPr>
          <a:xfrm rot="16200000" flipH="1">
            <a:off x="3998160" y="3308548"/>
            <a:ext cx="537901" cy="723707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65">
            <a:extLst>
              <a:ext uri="{FF2B5EF4-FFF2-40B4-BE49-F238E27FC236}">
                <a16:creationId xmlns:a16="http://schemas.microsoft.com/office/drawing/2014/main" id="{CE54A70C-AB41-42F1-A10C-DA5272DDA3B3}"/>
              </a:ext>
            </a:extLst>
          </p:cNvPr>
          <p:cNvCxnSpPr>
            <a:cxnSpLocks/>
            <a:stCxn id="120" idx="2"/>
            <a:endCxn id="126" idx="3"/>
          </p:cNvCxnSpPr>
          <p:nvPr/>
        </p:nvCxnSpPr>
        <p:spPr>
          <a:xfrm rot="5400000">
            <a:off x="5571682" y="3386278"/>
            <a:ext cx="546357" cy="559792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EEB4EB3-09F6-4C2E-835F-4F09F6B6AB09}"/>
              </a:ext>
            </a:extLst>
          </p:cNvPr>
          <p:cNvGrpSpPr/>
          <p:nvPr/>
        </p:nvGrpSpPr>
        <p:grpSpPr>
          <a:xfrm>
            <a:off x="4629912" y="4473472"/>
            <a:ext cx="936000" cy="754046"/>
            <a:chOff x="4629912" y="4473472"/>
            <a:chExt cx="936000" cy="754046"/>
          </a:xfrm>
        </p:grpSpPr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52AAE5B-E095-4AD3-9B7E-9317509E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912" y="4655118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MES.3.2.1.01.009 </a:t>
              </a: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일마감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확정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2" name="Rectangle 10">
              <a:extLst>
                <a:ext uri="{FF2B5EF4-FFF2-40B4-BE49-F238E27FC236}">
                  <a16:creationId xmlns:a16="http://schemas.microsoft.com/office/drawing/2014/main" id="{1A1D3B67-D1B7-469B-80C0-56718FB02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912" y="4473472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33" name="직선 화살표 연결선 65">
            <a:extLst>
              <a:ext uri="{FF2B5EF4-FFF2-40B4-BE49-F238E27FC236}">
                <a16:creationId xmlns:a16="http://schemas.microsoft.com/office/drawing/2014/main" id="{CD1CDA13-D3BF-4B8F-9382-278E3694F46B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 rot="16200000" flipH="1">
            <a:off x="4973479" y="4349038"/>
            <a:ext cx="247919" cy="948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45C34D4-6613-4FAF-B4C4-6FCC34D534AF}"/>
              </a:ext>
            </a:extLst>
          </p:cNvPr>
          <p:cNvGrpSpPr/>
          <p:nvPr/>
        </p:nvGrpSpPr>
        <p:grpSpPr>
          <a:xfrm>
            <a:off x="4635288" y="5483266"/>
            <a:ext cx="936000" cy="754046"/>
            <a:chOff x="4635288" y="5483266"/>
            <a:chExt cx="936000" cy="754046"/>
          </a:xfrm>
        </p:grpSpPr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0EE33A12-013E-4623-8A89-85C8A874B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288" y="5664912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MES.3.2.1.01.010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ERP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전송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유틸리티제외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36" name="Rectangle 10">
              <a:extLst>
                <a:ext uri="{FF2B5EF4-FFF2-40B4-BE49-F238E27FC236}">
                  <a16:creationId xmlns:a16="http://schemas.microsoft.com/office/drawing/2014/main" id="{5E60069B-96FD-4B16-B1AE-FA7B722F9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288" y="5483266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37" name="직선 화살표 연결선 65">
            <a:extLst>
              <a:ext uri="{FF2B5EF4-FFF2-40B4-BE49-F238E27FC236}">
                <a16:creationId xmlns:a16="http://schemas.microsoft.com/office/drawing/2014/main" id="{4EDD26BF-EFE7-4AFF-B7EA-EC17DDC13AC9}"/>
              </a:ext>
            </a:extLst>
          </p:cNvPr>
          <p:cNvCxnSpPr>
            <a:cxnSpLocks/>
            <a:stCxn id="131" idx="2"/>
            <a:endCxn id="136" idx="0"/>
          </p:cNvCxnSpPr>
          <p:nvPr/>
        </p:nvCxnSpPr>
        <p:spPr>
          <a:xfrm rot="16200000" flipH="1">
            <a:off x="4972726" y="5352704"/>
            <a:ext cx="255748" cy="5376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65">
            <a:extLst>
              <a:ext uri="{FF2B5EF4-FFF2-40B4-BE49-F238E27FC236}">
                <a16:creationId xmlns:a16="http://schemas.microsoft.com/office/drawing/2014/main" id="{04610C52-D2B3-4261-8C61-F60920559992}"/>
              </a:ext>
            </a:extLst>
          </p:cNvPr>
          <p:cNvCxnSpPr>
            <a:cxnSpLocks/>
            <a:stCxn id="97" idx="3"/>
            <a:endCxn id="88" idx="1"/>
          </p:cNvCxnSpPr>
          <p:nvPr/>
        </p:nvCxnSpPr>
        <p:spPr>
          <a:xfrm>
            <a:off x="1352496" y="5938024"/>
            <a:ext cx="576272" cy="403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65">
            <a:extLst>
              <a:ext uri="{FF2B5EF4-FFF2-40B4-BE49-F238E27FC236}">
                <a16:creationId xmlns:a16="http://schemas.microsoft.com/office/drawing/2014/main" id="{0D3D559B-76FA-43DF-B32A-D2186CA0B16C}"/>
              </a:ext>
            </a:extLst>
          </p:cNvPr>
          <p:cNvCxnSpPr>
            <a:cxnSpLocks/>
            <a:stCxn id="88" idx="3"/>
            <a:endCxn id="117" idx="1"/>
          </p:cNvCxnSpPr>
          <p:nvPr/>
        </p:nvCxnSpPr>
        <p:spPr>
          <a:xfrm flipV="1">
            <a:off x="2864768" y="3115252"/>
            <a:ext cx="572489" cy="2826807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711EDAF-9C5C-47BA-B715-3B14B7B8CF9D}"/>
              </a:ext>
            </a:extLst>
          </p:cNvPr>
          <p:cNvSpPr txBox="1"/>
          <p:nvPr/>
        </p:nvSpPr>
        <p:spPr>
          <a:xfrm>
            <a:off x="6437019" y="2230793"/>
            <a:ext cx="140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완제품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반제품 생산실적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원부원료사용실적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DMT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이동실적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유틸리티사용실적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0C3F905-A090-4E4D-BCB9-282BB8BA3ACA}"/>
              </a:ext>
            </a:extLst>
          </p:cNvPr>
          <p:cNvSpPr txBox="1"/>
          <p:nvPr/>
        </p:nvSpPr>
        <p:spPr>
          <a:xfrm>
            <a:off x="5509384" y="5560160"/>
            <a:ext cx="154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완제품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반제품 생산실적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원부원료사용실적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이동실적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기타입출고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FDDE308-E96B-4838-A87C-3BCD726781C2}"/>
              </a:ext>
            </a:extLst>
          </p:cNvPr>
          <p:cNvGrpSpPr/>
          <p:nvPr/>
        </p:nvGrpSpPr>
        <p:grpSpPr>
          <a:xfrm>
            <a:off x="3441151" y="1550785"/>
            <a:ext cx="936699" cy="755046"/>
            <a:chOff x="3441151" y="1550785"/>
            <a:chExt cx="936699" cy="755046"/>
          </a:xfrm>
        </p:grpSpPr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890FE463-621F-4FAC-9EE2-3F038CEF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850" y="1733431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MES.3.2.1.01.003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CostCenter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기타입출고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관리</a:t>
              </a:r>
            </a:p>
          </p:txBody>
        </p:sp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ACEC0F04-A598-4EE4-B563-9487898E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151" y="1550785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57E5A07-BDA0-4A2E-9E7A-60D5697AB029}"/>
              </a:ext>
            </a:extLst>
          </p:cNvPr>
          <p:cNvSpPr/>
          <p:nvPr/>
        </p:nvSpPr>
        <p:spPr>
          <a:xfrm>
            <a:off x="3441151" y="1550785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65">
            <a:extLst>
              <a:ext uri="{FF2B5EF4-FFF2-40B4-BE49-F238E27FC236}">
                <a16:creationId xmlns:a16="http://schemas.microsoft.com/office/drawing/2014/main" id="{01F5209F-1EE1-4CEF-959D-F109E146E804}"/>
              </a:ext>
            </a:extLst>
          </p:cNvPr>
          <p:cNvCxnSpPr>
            <a:cxnSpLocks/>
            <a:stCxn id="143" idx="2"/>
            <a:endCxn id="118" idx="0"/>
          </p:cNvCxnSpPr>
          <p:nvPr/>
        </p:nvCxnSpPr>
        <p:spPr>
          <a:xfrm rot="5400000">
            <a:off x="3725690" y="2488755"/>
            <a:ext cx="367085" cy="1237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A0D8486-DAC8-4EDA-9CF2-D12E618C7F1E}"/>
              </a:ext>
            </a:extLst>
          </p:cNvPr>
          <p:cNvSpPr txBox="1"/>
          <p:nvPr/>
        </p:nvSpPr>
        <p:spPr>
          <a:xfrm>
            <a:off x="8457118" y="4905164"/>
            <a:ext cx="132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Re-Melting, Value-up, </a:t>
            </a:r>
          </a:p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PN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</a:t>
            </a:r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재투입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5EB6A5-A84B-44D2-A566-662EB76BC8BA}"/>
              </a:ext>
            </a:extLst>
          </p:cNvPr>
          <p:cNvSpPr txBox="1"/>
          <p:nvPr/>
        </p:nvSpPr>
        <p:spPr>
          <a:xfrm>
            <a:off x="4658990" y="1478455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RTIS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및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DR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연계를 통합 실적 자동 집계 처리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DD70B17-54DE-4FF2-A4E2-3253FC39995B}"/>
              </a:ext>
            </a:extLst>
          </p:cNvPr>
          <p:cNvGrpSpPr/>
          <p:nvPr/>
        </p:nvGrpSpPr>
        <p:grpSpPr>
          <a:xfrm>
            <a:off x="1907534" y="3078013"/>
            <a:ext cx="936699" cy="765101"/>
            <a:chOff x="1892145" y="3239963"/>
            <a:chExt cx="936699" cy="765101"/>
          </a:xfrm>
        </p:grpSpPr>
        <p:sp>
          <p:nvSpPr>
            <p:cNvPr id="150" name="Rectangle 8">
              <a:extLst>
                <a:ext uri="{FF2B5EF4-FFF2-40B4-BE49-F238E27FC236}">
                  <a16:creationId xmlns:a16="http://schemas.microsoft.com/office/drawing/2014/main" id="{B4343C10-28BF-4E05-975A-AA99452B1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44" y="3394047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MES.3.2.1.01.002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완제품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반제품 생산실적 집계</a:t>
              </a:r>
            </a:p>
          </p:txBody>
        </p:sp>
        <p:sp>
          <p:nvSpPr>
            <p:cNvPr id="151" name="Rectangle 10">
              <a:extLst>
                <a:ext uri="{FF2B5EF4-FFF2-40B4-BE49-F238E27FC236}">
                  <a16:creationId xmlns:a16="http://schemas.microsoft.com/office/drawing/2014/main" id="{05B0A6E6-9603-434A-AF29-30CBAED08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145" y="3239963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7706C32-5251-49B3-97D8-451A4B7CBEF2}"/>
                </a:ext>
              </a:extLst>
            </p:cNvPr>
            <p:cNvSpPr/>
            <p:nvPr/>
          </p:nvSpPr>
          <p:spPr>
            <a:xfrm>
              <a:off x="1899194" y="3250018"/>
              <a:ext cx="880420" cy="755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직선 화살표 연결선 65">
            <a:extLst>
              <a:ext uri="{FF2B5EF4-FFF2-40B4-BE49-F238E27FC236}">
                <a16:creationId xmlns:a16="http://schemas.microsoft.com/office/drawing/2014/main" id="{A3C5DA2E-212A-475F-BE94-2C0ED7CD51D8}"/>
              </a:ext>
            </a:extLst>
          </p:cNvPr>
          <p:cNvCxnSpPr>
            <a:cxnSpLocks/>
            <a:stCxn id="103" idx="3"/>
            <a:endCxn id="117" idx="1"/>
          </p:cNvCxnSpPr>
          <p:nvPr/>
        </p:nvCxnSpPr>
        <p:spPr>
          <a:xfrm flipV="1">
            <a:off x="2831565" y="3115252"/>
            <a:ext cx="605692" cy="1526754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1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944109-ED12-4C5D-AA1F-25D758D3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44888"/>
            <a:ext cx="6584848" cy="366475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일자를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 선택된 일마감의 현황목록을 ③에서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마감항목별 확정 현황 및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현현황이 표시됨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41663" y="18916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537483" y="2540128"/>
            <a:ext cx="599093" cy="2040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54BF785-1122-4C49-A778-58430B11520E}"/>
              </a:ext>
            </a:extLst>
          </p:cNvPr>
          <p:cNvSpPr/>
          <p:nvPr/>
        </p:nvSpPr>
        <p:spPr>
          <a:xfrm>
            <a:off x="456939" y="246123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C8CAC-D33C-4D33-B53E-61ED59062855}"/>
              </a:ext>
            </a:extLst>
          </p:cNvPr>
          <p:cNvSpPr/>
          <p:nvPr/>
        </p:nvSpPr>
        <p:spPr>
          <a:xfrm>
            <a:off x="4653453" y="2540127"/>
            <a:ext cx="2099747" cy="21850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C55AFC50-A970-4CBC-A32C-32777648B9E5}"/>
              </a:ext>
            </a:extLst>
          </p:cNvPr>
          <p:cNvSpPr/>
          <p:nvPr/>
        </p:nvSpPr>
        <p:spPr>
          <a:xfrm>
            <a:off x="4547742" y="244430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8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상세현황을 확인하고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상태를 확인할 수 있고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수정이 필요할 경우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확정취소＇버튼을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클릭하여 확정 취소 후 수정할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마감항목별 확정 상태가 색으로 표시된다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버튼을 클릭 시 해당 실적을 처리할 수 있는 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미확정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확정된 기준으로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14173-0E3B-4033-9628-A9CFB87B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2" y="1474444"/>
            <a:ext cx="6482535" cy="1485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69DD12-2F45-4759-A321-1BA044F2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2" y="2960670"/>
            <a:ext cx="6482535" cy="332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599E22-EFD0-4529-8635-0C6E88BC2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8" y="3332075"/>
            <a:ext cx="6482535" cy="4652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9CF940-75C7-4CDC-8993-D0F929173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02" y="3844208"/>
            <a:ext cx="6482535" cy="4424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63D67-05D2-4EF3-A057-1DC691D0C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02" y="4373431"/>
            <a:ext cx="6482535" cy="423721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704528" y="130245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201255" y="1659661"/>
            <a:ext cx="6482535" cy="332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54BF785-1122-4C49-A778-58430B11520E}"/>
              </a:ext>
            </a:extLst>
          </p:cNvPr>
          <p:cNvSpPr/>
          <p:nvPr/>
        </p:nvSpPr>
        <p:spPr>
          <a:xfrm>
            <a:off x="113937" y="154470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C240B1-8862-4E64-85CE-7EF4BD6B5D84}"/>
              </a:ext>
            </a:extLst>
          </p:cNvPr>
          <p:cNvSpPr/>
          <p:nvPr/>
        </p:nvSpPr>
        <p:spPr>
          <a:xfrm>
            <a:off x="209757" y="2108887"/>
            <a:ext cx="6482535" cy="2757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68442079-BB3F-4516-A057-75FA23C40774}"/>
              </a:ext>
            </a:extLst>
          </p:cNvPr>
          <p:cNvSpPr/>
          <p:nvPr/>
        </p:nvSpPr>
        <p:spPr>
          <a:xfrm>
            <a:off x="113937" y="203914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08599F-C164-428C-87EB-6FBABD5F321E}"/>
              </a:ext>
            </a:extLst>
          </p:cNvPr>
          <p:cNvSpPr/>
          <p:nvPr/>
        </p:nvSpPr>
        <p:spPr>
          <a:xfrm>
            <a:off x="209757" y="2588129"/>
            <a:ext cx="6482535" cy="220902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CA8BCCD-3B3E-4901-BD93-166FCC56BA92}"/>
              </a:ext>
            </a:extLst>
          </p:cNvPr>
          <p:cNvSpPr/>
          <p:nvPr/>
        </p:nvSpPr>
        <p:spPr>
          <a:xfrm>
            <a:off x="134568" y="250119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D46E81-DF44-4537-AD28-8A6FB6E6A24E}"/>
              </a:ext>
            </a:extLst>
          </p:cNvPr>
          <p:cNvSpPr/>
          <p:nvPr/>
        </p:nvSpPr>
        <p:spPr>
          <a:xfrm>
            <a:off x="1136576" y="1825981"/>
            <a:ext cx="504056" cy="103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F6DF2-62A8-4DD0-9216-508A24E05F8B}"/>
              </a:ext>
            </a:extLst>
          </p:cNvPr>
          <p:cNvSpPr txBox="1"/>
          <p:nvPr/>
        </p:nvSpPr>
        <p:spPr>
          <a:xfrm>
            <a:off x="1136576" y="1796053"/>
            <a:ext cx="50847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[1230]GC-SCP</a:t>
            </a:r>
            <a:endParaRPr lang="ko-KR" alt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6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BE7517-A8C9-428A-A5EF-58C571D9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9" y="1325639"/>
            <a:ext cx="6574707" cy="3255489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확정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전송된 실적의 처리결과 및 항목별 입력을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대상 항목에 대한 처리결과를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미전송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처리실패인 항목에 대해서만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재전송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처리결과에서 선택한 항목에 대한 처리 이력을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397588" y="184039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295585" y="2437359"/>
            <a:ext cx="6482535" cy="14956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360086CA-19F5-4D46-8F90-5B6BD57A7C6D}"/>
              </a:ext>
            </a:extLst>
          </p:cNvPr>
          <p:cNvSpPr/>
          <p:nvPr/>
        </p:nvSpPr>
        <p:spPr>
          <a:xfrm>
            <a:off x="240372" y="234153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3245D251-8E3B-4EC1-A3B5-1C846F179303}"/>
              </a:ext>
            </a:extLst>
          </p:cNvPr>
          <p:cNvSpPr/>
          <p:nvPr/>
        </p:nvSpPr>
        <p:spPr>
          <a:xfrm>
            <a:off x="6383495" y="206735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295585" y="4073258"/>
            <a:ext cx="6482535" cy="65139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70F68D71-686A-4B5F-A854-C1C254914480}"/>
              </a:ext>
            </a:extLst>
          </p:cNvPr>
          <p:cNvSpPr/>
          <p:nvPr/>
        </p:nvSpPr>
        <p:spPr>
          <a:xfrm>
            <a:off x="240372" y="397743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5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FD133A-8423-4B19-9AB2-D8257676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9" y="1348174"/>
            <a:ext cx="6499359" cy="244086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55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Tank </a:t>
            </a:r>
            <a:r>
              <a:rPr lang="ko-KR" altLang="en-US" sz="1000" b="1" dirty="0">
                <a:latin typeface="+mj-lt"/>
              </a:rPr>
              <a:t>재고관리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 확인하고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 집계기준으로 자료가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재고량을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확정 값 및 보정사유가 저장된다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재고에 대해 확정 처리된다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확정이 취소되고 실적을 수정할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마감일이 확정된 경우에는 취소할 수 없다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88504" y="186920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5097016" y="2583544"/>
            <a:ext cx="1619537" cy="11334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47C8AE0-9532-43D0-987C-452641E793F1}"/>
              </a:ext>
            </a:extLst>
          </p:cNvPr>
          <p:cNvSpPr/>
          <p:nvPr/>
        </p:nvSpPr>
        <p:spPr>
          <a:xfrm>
            <a:off x="5241032" y="20954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D5FC314-80AD-43DC-99F1-79B3EA11E184}"/>
              </a:ext>
            </a:extLst>
          </p:cNvPr>
          <p:cNvSpPr/>
          <p:nvPr/>
        </p:nvSpPr>
        <p:spPr>
          <a:xfrm>
            <a:off x="5673080" y="20954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217EBF8C-2331-47E0-91C2-821459A61F1B}"/>
              </a:ext>
            </a:extLst>
          </p:cNvPr>
          <p:cNvSpPr/>
          <p:nvPr/>
        </p:nvSpPr>
        <p:spPr>
          <a:xfrm>
            <a:off x="6033120" y="20954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BE017D99-AD74-4FF8-8A85-88535188900E}"/>
              </a:ext>
            </a:extLst>
          </p:cNvPr>
          <p:cNvSpPr/>
          <p:nvPr/>
        </p:nvSpPr>
        <p:spPr>
          <a:xfrm>
            <a:off x="6401678" y="20954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D0F38A95-01B6-4A58-8021-50DF6F300865}"/>
              </a:ext>
            </a:extLst>
          </p:cNvPr>
          <p:cNvSpPr/>
          <p:nvPr/>
        </p:nvSpPr>
        <p:spPr>
          <a:xfrm>
            <a:off x="4988361" y="251165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9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EFF6DE-C0EC-4E68-8CCD-20100C0C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1" y="1484784"/>
            <a:ext cx="6411341" cy="324036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55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Tank </a:t>
            </a:r>
            <a:r>
              <a:rPr lang="ko-KR" altLang="en-US" sz="1000" b="1" dirty="0">
                <a:latin typeface="+mj-lt"/>
              </a:rPr>
              <a:t>재고관리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 확인하고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해당월의 일별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선택 시 ③에 설비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20552" y="205783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307378" y="3087174"/>
            <a:ext cx="3098012" cy="191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33324AC3-E313-4E3F-8A1C-FC0E1589EB5A}"/>
              </a:ext>
            </a:extLst>
          </p:cNvPr>
          <p:cNvSpPr/>
          <p:nvPr/>
        </p:nvSpPr>
        <p:spPr>
          <a:xfrm>
            <a:off x="202092" y="299135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21FE12-890A-42B8-9C15-74716853009C}"/>
              </a:ext>
            </a:extLst>
          </p:cNvPr>
          <p:cNvSpPr/>
          <p:nvPr/>
        </p:nvSpPr>
        <p:spPr>
          <a:xfrm>
            <a:off x="3512006" y="2671880"/>
            <a:ext cx="3098012" cy="19812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17A23A5-5DA2-40F5-84A2-0566BD9ED3ED}"/>
              </a:ext>
            </a:extLst>
          </p:cNvPr>
          <p:cNvSpPr/>
          <p:nvPr/>
        </p:nvSpPr>
        <p:spPr>
          <a:xfrm>
            <a:off x="3439998" y="2574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4445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23245</TotalTime>
  <Words>1390</Words>
  <Application>Microsoft Office PowerPoint</Application>
  <PresentationFormat>A4 용지(210x297mm)</PresentationFormat>
  <Paragraphs>383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IBM Plex Sans</vt:lpstr>
      <vt:lpstr>나눔고딕</vt:lpstr>
      <vt:lpstr>나눔고딕 ExtraBold</vt:lpstr>
      <vt:lpstr>나눔명조 ExtraBold</vt:lpstr>
      <vt:lpstr>맑은 고딕</vt:lpstr>
      <vt:lpstr>Arial</vt:lpstr>
      <vt:lpstr>Tahoma</vt:lpstr>
      <vt:lpstr>Times New Roman</vt:lpstr>
      <vt:lpstr>Wingdings</vt:lpstr>
      <vt:lpstr>1_Office 테마</vt:lpstr>
      <vt:lpstr>PowerPoint 프레젠테이션</vt:lpstr>
      <vt:lpstr>5. 생산실적</vt:lpstr>
      <vt:lpstr>PowerPoint 프레젠테이션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U1501004</dc:creator>
  <cp:lastModifiedBy>김형탁/ICT(프로젝트)/SKCHEM</cp:lastModifiedBy>
  <cp:revision>981</cp:revision>
  <dcterms:created xsi:type="dcterms:W3CDTF">2016-11-11T06:59:57Z</dcterms:created>
  <dcterms:modified xsi:type="dcterms:W3CDTF">2022-03-21T07:12:33Z</dcterms:modified>
</cp:coreProperties>
</file>