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69" r:id="rId5"/>
    <p:sldId id="270" r:id="rId6"/>
    <p:sldId id="264" r:id="rId7"/>
    <p:sldId id="265" r:id="rId8"/>
    <p:sldId id="271" r:id="rId9"/>
    <p:sldId id="257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0913F-BB56-4FD4-B50C-C74BFB0D5141}" v="1" dt="2025-05-27T14:09:05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1733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5FA8-8575-AB3E-B29A-638A09FCC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790BA-53E5-9DF8-0062-AE4B181C0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44F5A-13D7-7971-A02F-27423B08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164-4A72-421C-85AC-2D10AE84EC8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E9CC-5640-581B-639C-57A1E26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568E5-4427-EAA9-0044-FFE2F615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E8D-DE06-4FA7-97AC-2068DB9A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1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C833-12CD-7B45-CC72-A2C71990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BBEBE-283E-766E-AF31-257B0AD9C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79347-7D31-AD8A-1019-752024F9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164-4A72-421C-85AC-2D10AE84EC8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B381-DA60-0606-A90B-2A18A632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9C425-DB8A-03C2-65E7-2E3336E8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E8D-DE06-4FA7-97AC-2068DB9A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6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0E796-7A64-43B0-FB7E-846F7F3A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85136-3FD1-32E3-6B0D-E375C7169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03BD4-AC74-EC4C-4A1E-5DFFC735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164-4A72-421C-85AC-2D10AE84EC8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F049-6BC9-8D47-0D0B-30108D2C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34CA-88C5-43BF-6C86-1AF2F49F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E8D-DE06-4FA7-97AC-2068DB9A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6989-CE98-29DA-A8B5-D8A1C523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CA61-76FE-0ED8-F6BE-7A8E3949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EA849-83EB-EEC7-0AF7-269D3B96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164-4A72-421C-85AC-2D10AE84EC8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A31A-A9BB-4050-D569-58EF2AA4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6461-91E2-3592-AC07-7769E8EB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E8D-DE06-4FA7-97AC-2068DB9A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6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1EA2-B6D4-AF69-C6B5-85F46F3F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291FB-6DA2-2CFB-378D-1FF90FBB4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BCE8C-B92B-4935-8A39-8AA58BF8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164-4A72-421C-85AC-2D10AE84EC8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D1DF-E141-EDC2-C816-31FB4B90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4947-777D-2064-3555-866A9C8B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E8D-DE06-4FA7-97AC-2068DB9A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3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1B15-1438-A6F2-C20D-7941DEB0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B9D9-627B-CF94-150C-CF14C1235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0F752-23FB-8860-42D8-4A950FEA1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A482-8458-E95A-8C26-F24C4EE5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164-4A72-421C-85AC-2D10AE84EC8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28F99-77CD-CB7E-788E-CDC4E2D0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01F8D-F5A7-2172-7FD8-0B46AFDC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E8D-DE06-4FA7-97AC-2068DB9A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9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1DED-1CEE-8A80-34B0-C8649342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B611A-F6F2-A1A9-5B9A-9F62C53C3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F3C61-6070-9493-672D-A9ACE0B56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699DF-CA5A-671B-C7C6-AF8001499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86092-1825-37E0-E4D0-763DAF392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F5F97-D5B1-BF69-7B75-4E7180C7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164-4A72-421C-85AC-2D10AE84EC8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36FCB-9EAF-D2EE-EC83-7B69A272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9A912-2F03-E8A9-5247-7DCC91DA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E8D-DE06-4FA7-97AC-2068DB9A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6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2827-0A7D-39E1-3F46-38DB300C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97EE6-FD50-0926-CBC6-5F60B452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164-4A72-421C-85AC-2D10AE84EC8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1DE97-6A68-DA1C-79EB-8CE48E1C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36642-C68F-6B14-108D-A153D92C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E8D-DE06-4FA7-97AC-2068DB9A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F45B8-E861-D000-4ECF-55409E58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164-4A72-421C-85AC-2D10AE84EC8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467AF-C92A-38EE-B065-2B9F1DD8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124FB-184C-FEB4-9B5F-82DBCC6E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E8D-DE06-4FA7-97AC-2068DB9A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2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8F2B-9566-37A0-5436-F73BB843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DF77-4883-53F5-8A26-3B59A5EBD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73CF5-C021-7633-38CC-8BA6F9261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D064B-F6F0-8837-0C81-E7AF4CC3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164-4A72-421C-85AC-2D10AE84EC8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3CD5F-E117-E5BE-5B65-2585A37D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FCD4F-1E5B-060B-93AA-37866701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E8D-DE06-4FA7-97AC-2068DB9A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5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4215-96FF-077B-D8FC-452F8818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CC51-9794-6DFF-074C-62F2BE62D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8F82A-A14F-A174-81EA-AF344F2DF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F0786-6B51-8115-8983-37072890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F164-4A72-421C-85AC-2D10AE84EC8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FF3A6-888D-0071-98BB-35F1ED60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569C5-22FB-9830-DA18-A0B7716C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E8D-DE06-4FA7-97AC-2068DB9A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8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54D68-D4DB-22D2-98DF-8074A05B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FE26F-50BE-9D2B-C55A-D1B206E8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FBBFD-392C-ACFF-C70B-DE616E1B6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F164-4A72-421C-85AC-2D10AE84EC8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DE03B-4F04-B45A-9A51-F97E6974A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7BCF1-FC61-F25D-24E2-BEC695011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FEE8D-DE06-4FA7-97AC-2068DB9A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6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A5CA-A023-31AD-E07B-A9C784036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IntelOne Display Light" panose="020B0403020203020204" pitchFamily="34" charset="0"/>
              </a:rPr>
              <a:t>UXL Library Specification –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CB074-1274-F54F-D014-CE9E5C03E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>
              <a:latin typeface="IntelOne Display Light" panose="020B040302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A311-BA41-FA0F-F0AE-57596DB9664E}"/>
              </a:ext>
            </a:extLst>
          </p:cNvPr>
          <p:cNvSpPr txBox="1"/>
          <p:nvPr/>
        </p:nvSpPr>
        <p:spPr>
          <a:xfrm>
            <a:off x="11120651" y="0"/>
            <a:ext cx="107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Draft 0.2</a:t>
            </a:r>
          </a:p>
        </p:txBody>
      </p:sp>
    </p:spTree>
    <p:extLst>
      <p:ext uri="{BB962C8B-B14F-4D97-AF65-F5344CB8AC3E}">
        <p14:creationId xmlns:p14="http://schemas.microsoft.com/office/powerpoint/2010/main" val="21215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7973-F679-A2E5-553A-A46BE12A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3BD1-E58B-B7E3-3971-ABDF5620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</a:t>
            </a:r>
            <a:r>
              <a:rPr lang="en-US" dirty="0" err="1"/>
              <a:t>oneMATH</a:t>
            </a:r>
            <a:r>
              <a:rPr lang="en-US" dirty="0"/>
              <a:t> specification as an example – customers want them exposed as subdomains like BLAS, LAPACK, DFT/FFT, RNG, Stats, VM,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Proposal to split MATH spec into subdomains and get relative priorities of the subdomains</a:t>
            </a:r>
          </a:p>
          <a:p>
            <a:pPr lvl="1"/>
            <a:r>
              <a:rPr lang="en-US" dirty="0"/>
              <a:t>Have two WGs kicked off – (1) To work on the spec to include ‘C’ APIs and (2)  to define/refine library architecture</a:t>
            </a:r>
          </a:p>
          <a:p>
            <a:pPr lvl="2"/>
            <a:r>
              <a:rPr lang="en-US" dirty="0"/>
              <a:t>Having a standard arch for libraries will make CI easy and every library WILL provide basic features for offloading or running on the CPU</a:t>
            </a:r>
          </a:p>
          <a:p>
            <a:pPr lvl="2"/>
            <a:r>
              <a:rPr lang="en-US" dirty="0"/>
              <a:t>Architecture needs to include the handshake/protocol for falling back to a CPU or to a generic SYCL  implementation if offload capability missing</a:t>
            </a:r>
          </a:p>
          <a:p>
            <a:pPr lvl="1"/>
            <a:r>
              <a:rPr lang="en-US" dirty="0"/>
              <a:t>A generic SYCL implementation of a CPU implementation must exist in a library project/PoC</a:t>
            </a:r>
          </a:p>
        </p:txBody>
      </p:sp>
    </p:spTree>
    <p:extLst>
      <p:ext uri="{BB962C8B-B14F-4D97-AF65-F5344CB8AC3E}">
        <p14:creationId xmlns:p14="http://schemas.microsoft.com/office/powerpoint/2010/main" val="200204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7983-D553-686E-495E-05B37DB4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95CD-C53D-2842-EAAC-88F9D832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C3AB-3F2E-8D8A-CB6E-C2BCEE0C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UXL Libraries and CPU-inclusivity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2BD3-7CCE-0BF0-99F8-9349966F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 questions</a:t>
            </a:r>
          </a:p>
          <a:p>
            <a:pPr lvl="1"/>
            <a:r>
              <a:rPr lang="en-US"/>
              <a:t>What does it mean?</a:t>
            </a:r>
          </a:p>
          <a:p>
            <a:pPr lvl="1"/>
            <a:r>
              <a:rPr lang="en-US"/>
              <a:t>Why is it needed?</a:t>
            </a:r>
          </a:p>
          <a:p>
            <a:pPr lvl="1"/>
            <a:r>
              <a:rPr lang="en-US"/>
              <a:t>What will it take?</a:t>
            </a:r>
          </a:p>
          <a:p>
            <a:pPr lvl="1"/>
            <a:r>
              <a:rPr lang="en-US"/>
              <a:t>What are the benefits of a new UXL architecture specification?</a:t>
            </a:r>
          </a:p>
          <a:p>
            <a:pPr lvl="1"/>
            <a:r>
              <a:rPr lang="en-US"/>
              <a:t>Does it benefit only SW?</a:t>
            </a:r>
          </a:p>
        </p:txBody>
      </p:sp>
    </p:spTree>
    <p:extLst>
      <p:ext uri="{BB962C8B-B14F-4D97-AF65-F5344CB8AC3E}">
        <p14:creationId xmlns:p14="http://schemas.microsoft.com/office/powerpoint/2010/main" val="27016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4E0-2F50-FA9F-BAB3-7586E3D6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UXL Libraries and current SW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60E9-02C0-8509-FF0E-97F298E6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specifications* assume offload to an accelerator as all APIs require a queue to be provided</a:t>
            </a:r>
          </a:p>
          <a:p>
            <a:pPr lvl="1"/>
            <a:r>
              <a:rPr lang="en-US" dirty="0"/>
              <a:t>Helps unify the accelerator space if the device supports SYCL stack, if a vendor device backend is provided</a:t>
            </a:r>
          </a:p>
          <a:p>
            <a:r>
              <a:rPr lang="en-US" dirty="0"/>
              <a:t>CPU landscape has evolved over many years with many competing APIs for similar functionality</a:t>
            </a:r>
          </a:p>
          <a:p>
            <a:r>
              <a:rPr lang="en-US" dirty="0"/>
              <a:t>SW developers and SW layers still have the challenge of abstracting the CPU space if they want to target multiple CPU backends</a:t>
            </a:r>
          </a:p>
          <a:p>
            <a:r>
              <a:rPr lang="en-US" dirty="0"/>
              <a:t>Requires SW changes to support new CPUs, CPU backends and accelerators – makes enabling costs high</a:t>
            </a:r>
          </a:p>
          <a:p>
            <a:pPr lvl="1"/>
            <a:r>
              <a:rPr lang="en-US" dirty="0"/>
              <a:t>Every SW has to make changes </a:t>
            </a:r>
          </a:p>
        </p:txBody>
      </p:sp>
    </p:spTree>
    <p:extLst>
      <p:ext uri="{BB962C8B-B14F-4D97-AF65-F5344CB8AC3E}">
        <p14:creationId xmlns:p14="http://schemas.microsoft.com/office/powerpoint/2010/main" val="27894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EF38-84A8-C9E7-6855-2EFFA919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4294C-84B1-1E0D-2961-9EEE3D9C220C}"/>
              </a:ext>
            </a:extLst>
          </p:cNvPr>
          <p:cNvSpPr/>
          <p:nvPr/>
        </p:nvSpPr>
        <p:spPr>
          <a:xfrm>
            <a:off x="10611134" y="4542435"/>
            <a:ext cx="1194179" cy="311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IntelOne Display Light" panose="020B0403020203020204" pitchFamily="34" charset="0"/>
              </a:rPr>
              <a:t>Abstraction (UXL)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16B00-5AD0-AD2E-F0BC-93F5F8A9AE23}"/>
              </a:ext>
            </a:extLst>
          </p:cNvPr>
          <p:cNvSpPr/>
          <p:nvPr/>
        </p:nvSpPr>
        <p:spPr>
          <a:xfrm>
            <a:off x="7583240" y="3291392"/>
            <a:ext cx="4222073" cy="1174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SW Universe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29E3E-7AF0-8C4C-BE6A-94CD04842CB2}"/>
              </a:ext>
            </a:extLst>
          </p:cNvPr>
          <p:cNvSpPr/>
          <p:nvPr/>
        </p:nvSpPr>
        <p:spPr>
          <a:xfrm>
            <a:off x="10611134" y="4930261"/>
            <a:ext cx="1194179" cy="1174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IntelOne Display Light" panose="020B0403020203020204" pitchFamily="34" charset="0"/>
              </a:rPr>
              <a:t>HW accelerators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5F8F59-B477-743B-9F97-B166D7FCC5BE}"/>
              </a:ext>
            </a:extLst>
          </p:cNvPr>
          <p:cNvSpPr/>
          <p:nvPr/>
        </p:nvSpPr>
        <p:spPr>
          <a:xfrm>
            <a:off x="291911" y="1414145"/>
            <a:ext cx="11513402" cy="7181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 abstraction layer that insulates the SW community from developments in the accelerator landscape</a:t>
            </a:r>
          </a:p>
        </p:txBody>
      </p:sp>
    </p:spTree>
    <p:extLst>
      <p:ext uri="{BB962C8B-B14F-4D97-AF65-F5344CB8AC3E}">
        <p14:creationId xmlns:p14="http://schemas.microsoft.com/office/powerpoint/2010/main" val="265970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EF38-84A8-C9E7-6855-2EFFA919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4294C-84B1-1E0D-2961-9EEE3D9C220C}"/>
              </a:ext>
            </a:extLst>
          </p:cNvPr>
          <p:cNvSpPr/>
          <p:nvPr/>
        </p:nvSpPr>
        <p:spPr>
          <a:xfrm>
            <a:off x="9423779" y="4542435"/>
            <a:ext cx="2381534" cy="311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Abstraction Layer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16B00-5AD0-AD2E-F0BC-93F5F8A9AE23}"/>
              </a:ext>
            </a:extLst>
          </p:cNvPr>
          <p:cNvSpPr/>
          <p:nvPr/>
        </p:nvSpPr>
        <p:spPr>
          <a:xfrm>
            <a:off x="7583240" y="3291392"/>
            <a:ext cx="4222073" cy="1174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SW innovation on stable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29E3E-7AF0-8C4C-BE6A-94CD04842CB2}"/>
              </a:ext>
            </a:extLst>
          </p:cNvPr>
          <p:cNvSpPr/>
          <p:nvPr/>
        </p:nvSpPr>
        <p:spPr>
          <a:xfrm>
            <a:off x="9423779" y="4930261"/>
            <a:ext cx="2381534" cy="1174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HW innovation below the abstraction (opportunity for co-design)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B1F065-1415-2546-00AA-9D04C39B8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85365"/>
              </p:ext>
            </p:extLst>
          </p:nvPr>
        </p:nvGraphicFramePr>
        <p:xfrm>
          <a:off x="291911" y="3373842"/>
          <a:ext cx="6791277" cy="208151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00913">
                  <a:extLst>
                    <a:ext uri="{9D8B030D-6E8A-4147-A177-3AD203B41FA5}">
                      <a16:colId xmlns:a16="http://schemas.microsoft.com/office/drawing/2014/main" val="2925814753"/>
                    </a:ext>
                  </a:extLst>
                </a:gridCol>
                <a:gridCol w="4790364">
                  <a:extLst>
                    <a:ext uri="{9D8B030D-6E8A-4147-A177-3AD203B41FA5}">
                      <a16:colId xmlns:a16="http://schemas.microsoft.com/office/drawing/2014/main" val="3974950109"/>
                    </a:ext>
                  </a:extLst>
                </a:gridCol>
              </a:tblGrid>
              <a:tr h="69383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Developer need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 single abstraction targeting all compute devices including CPU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6685243"/>
                  </a:ext>
                </a:extLst>
              </a:tr>
              <a:tr h="69383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oneAPI Spec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Helps in unifying accelerator compute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516255"/>
                  </a:ext>
                </a:extLst>
              </a:tr>
              <a:tr h="69383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CPU-landscape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Very fragmented with many competing interfaces and enabling costs are high for SW community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318163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35F8F59-B477-743B-9F97-B166D7FCC5BE}"/>
              </a:ext>
            </a:extLst>
          </p:cNvPr>
          <p:cNvSpPr/>
          <p:nvPr/>
        </p:nvSpPr>
        <p:spPr>
          <a:xfrm>
            <a:off x="291911" y="1414145"/>
            <a:ext cx="11513402" cy="7181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 abstraction layer that insulates the SW community from developments in the accelerator landscape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027E5-2BF4-913E-7106-D38278C7BED7}"/>
              </a:ext>
            </a:extLst>
          </p:cNvPr>
          <p:cNvSpPr/>
          <p:nvPr/>
        </p:nvSpPr>
        <p:spPr>
          <a:xfrm rot="16200000">
            <a:off x="6978372" y="5147301"/>
            <a:ext cx="1562669" cy="3529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IntelOne Display Light" panose="020B0403020203020204" pitchFamily="34" charset="0"/>
              </a:rPr>
              <a:t>SW  Library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702CAD-E8E8-01BF-6C3E-1A05AD45B80C}"/>
              </a:ext>
            </a:extLst>
          </p:cNvPr>
          <p:cNvSpPr/>
          <p:nvPr/>
        </p:nvSpPr>
        <p:spPr>
          <a:xfrm rot="16200000">
            <a:off x="7409592" y="5147299"/>
            <a:ext cx="1562669" cy="3529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IntelOne Display Light" panose="020B0403020203020204" pitchFamily="34" charset="0"/>
              </a:rPr>
              <a:t>SW  Library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2920B-E8DA-4742-ECB5-1B248AD63B65}"/>
              </a:ext>
            </a:extLst>
          </p:cNvPr>
          <p:cNvSpPr/>
          <p:nvPr/>
        </p:nvSpPr>
        <p:spPr>
          <a:xfrm rot="16200000">
            <a:off x="8349023" y="5147298"/>
            <a:ext cx="1562669" cy="352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IntelOne Display Light" panose="020B0403020203020204" pitchFamily="34" charset="0"/>
              </a:rPr>
              <a:t>SW  Library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78E45-8CFC-79C6-4C6C-87E22946B916}"/>
              </a:ext>
            </a:extLst>
          </p:cNvPr>
          <p:cNvSpPr txBox="1"/>
          <p:nvPr/>
        </p:nvSpPr>
        <p:spPr>
          <a:xfrm>
            <a:off x="8331603" y="5062157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405377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EF38-84A8-C9E7-6855-2EFFA919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4294C-84B1-1E0D-2961-9EEE3D9C220C}"/>
              </a:ext>
            </a:extLst>
          </p:cNvPr>
          <p:cNvSpPr/>
          <p:nvPr/>
        </p:nvSpPr>
        <p:spPr>
          <a:xfrm>
            <a:off x="7583240" y="4542435"/>
            <a:ext cx="4222073" cy="311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Abstraction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16B00-5AD0-AD2E-F0BC-93F5F8A9AE23}"/>
              </a:ext>
            </a:extLst>
          </p:cNvPr>
          <p:cNvSpPr/>
          <p:nvPr/>
        </p:nvSpPr>
        <p:spPr>
          <a:xfrm>
            <a:off x="7583240" y="3291392"/>
            <a:ext cx="4222073" cy="1174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SW innovation on stable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29E3E-7AF0-8C4C-BE6A-94CD04842CB2}"/>
              </a:ext>
            </a:extLst>
          </p:cNvPr>
          <p:cNvSpPr/>
          <p:nvPr/>
        </p:nvSpPr>
        <p:spPr>
          <a:xfrm>
            <a:off x="7583240" y="4930261"/>
            <a:ext cx="4222073" cy="1174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HW innovation below the abstraction (opportunity for co-design)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5F8F59-B477-743B-9F97-B166D7FCC5BE}"/>
              </a:ext>
            </a:extLst>
          </p:cNvPr>
          <p:cNvSpPr/>
          <p:nvPr/>
        </p:nvSpPr>
        <p:spPr>
          <a:xfrm>
            <a:off x="291911" y="1414145"/>
            <a:ext cx="11513402" cy="7181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 abstraction layer that is CPU-inclusive and insulates the SW community from developments in the HW landscape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D4BFD9-3E7F-B7CB-84DE-8E5B6769B7B4}"/>
              </a:ext>
            </a:extLst>
          </p:cNvPr>
          <p:cNvSpPr/>
          <p:nvPr/>
        </p:nvSpPr>
        <p:spPr>
          <a:xfrm>
            <a:off x="291911" y="2198986"/>
            <a:ext cx="11513402" cy="7181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 abstraction layer that insulates the HW community from rapid SW innovation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7B3BAA-5646-C029-8ABA-267B07D9D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39639"/>
              </p:ext>
            </p:extLst>
          </p:nvPr>
        </p:nvGraphicFramePr>
        <p:xfrm>
          <a:off x="291911" y="3373842"/>
          <a:ext cx="6791277" cy="138767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00913">
                  <a:extLst>
                    <a:ext uri="{9D8B030D-6E8A-4147-A177-3AD203B41FA5}">
                      <a16:colId xmlns:a16="http://schemas.microsoft.com/office/drawing/2014/main" val="2925814753"/>
                    </a:ext>
                  </a:extLst>
                </a:gridCol>
                <a:gridCol w="4790364">
                  <a:extLst>
                    <a:ext uri="{9D8B030D-6E8A-4147-A177-3AD203B41FA5}">
                      <a16:colId xmlns:a16="http://schemas.microsoft.com/office/drawing/2014/main" val="3974950109"/>
                    </a:ext>
                  </a:extLst>
                </a:gridCol>
              </a:tblGrid>
              <a:tr h="69383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Developer need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 single abstraction targeting all compute devices including CPU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6685243"/>
                  </a:ext>
                </a:extLst>
              </a:tr>
              <a:tr h="69383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oneAPI Spec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Needs to become CPU-inclusive*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5162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961CB6-B895-66A1-4F07-958DC5C8F16C}"/>
              </a:ext>
            </a:extLst>
          </p:cNvPr>
          <p:cNvSpPr txBox="1"/>
          <p:nvPr/>
        </p:nvSpPr>
        <p:spPr>
          <a:xfrm>
            <a:off x="235712" y="6492875"/>
            <a:ext cx="2160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*Applicable to relevant libraries</a:t>
            </a:r>
          </a:p>
        </p:txBody>
      </p:sp>
    </p:spTree>
    <p:extLst>
      <p:ext uri="{BB962C8B-B14F-4D97-AF65-F5344CB8AC3E}">
        <p14:creationId xmlns:p14="http://schemas.microsoft.com/office/powerpoint/2010/main" val="198036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EF38-84A8-C9E7-6855-2EFFA919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4294C-84B1-1E0D-2961-9EEE3D9C220C}"/>
              </a:ext>
            </a:extLst>
          </p:cNvPr>
          <p:cNvSpPr/>
          <p:nvPr/>
        </p:nvSpPr>
        <p:spPr>
          <a:xfrm>
            <a:off x="7583240" y="4542435"/>
            <a:ext cx="4222073" cy="311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Abstraction Layer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16B00-5AD0-AD2E-F0BC-93F5F8A9AE23}"/>
              </a:ext>
            </a:extLst>
          </p:cNvPr>
          <p:cNvSpPr/>
          <p:nvPr/>
        </p:nvSpPr>
        <p:spPr>
          <a:xfrm>
            <a:off x="7583240" y="3291392"/>
            <a:ext cx="4222073" cy="1174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SW innovation on stable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29E3E-7AF0-8C4C-BE6A-94CD04842CB2}"/>
              </a:ext>
            </a:extLst>
          </p:cNvPr>
          <p:cNvSpPr/>
          <p:nvPr/>
        </p:nvSpPr>
        <p:spPr>
          <a:xfrm>
            <a:off x="9423779" y="4930261"/>
            <a:ext cx="2381534" cy="1174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Accelerator backends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B1F065-1415-2546-00AA-9D04C39B8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91838"/>
              </p:ext>
            </p:extLst>
          </p:nvPr>
        </p:nvGraphicFramePr>
        <p:xfrm>
          <a:off x="291911" y="3373842"/>
          <a:ext cx="6791277" cy="138767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00913">
                  <a:extLst>
                    <a:ext uri="{9D8B030D-6E8A-4147-A177-3AD203B41FA5}">
                      <a16:colId xmlns:a16="http://schemas.microsoft.com/office/drawing/2014/main" val="2925814753"/>
                    </a:ext>
                  </a:extLst>
                </a:gridCol>
                <a:gridCol w="4790364">
                  <a:extLst>
                    <a:ext uri="{9D8B030D-6E8A-4147-A177-3AD203B41FA5}">
                      <a16:colId xmlns:a16="http://schemas.microsoft.com/office/drawing/2014/main" val="3974950109"/>
                    </a:ext>
                  </a:extLst>
                </a:gridCol>
              </a:tblGrid>
              <a:tr h="69383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Developer need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 single abstraction targeting all compute devices including CPU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6685243"/>
                  </a:ext>
                </a:extLst>
              </a:tr>
              <a:tr h="69383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UXL Spec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Common abstraction to target CPU and accelerators alike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51625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35F8F59-B477-743B-9F97-B166D7FCC5BE}"/>
              </a:ext>
            </a:extLst>
          </p:cNvPr>
          <p:cNvSpPr/>
          <p:nvPr/>
        </p:nvSpPr>
        <p:spPr>
          <a:xfrm>
            <a:off x="291911" y="1414145"/>
            <a:ext cx="11513402" cy="7181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 abstraction layer that is CPU-inclusive and insulates the SW community from developments in the HW landscape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F9954-E64C-87D1-3A1B-B72EAAFBD95C}"/>
              </a:ext>
            </a:extLst>
          </p:cNvPr>
          <p:cNvSpPr/>
          <p:nvPr/>
        </p:nvSpPr>
        <p:spPr>
          <a:xfrm>
            <a:off x="291911" y="2198986"/>
            <a:ext cx="11513402" cy="7181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 abstraction layer that insulates the HW community from rapid SW innovation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28AC7-3715-4347-F788-8A00A42C84D6}"/>
              </a:ext>
            </a:extLst>
          </p:cNvPr>
          <p:cNvSpPr/>
          <p:nvPr/>
        </p:nvSpPr>
        <p:spPr>
          <a:xfrm>
            <a:off x="7583240" y="4930261"/>
            <a:ext cx="1781398" cy="1174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CPU backends</a:t>
            </a:r>
          </a:p>
        </p:txBody>
      </p:sp>
    </p:spTree>
    <p:extLst>
      <p:ext uri="{BB962C8B-B14F-4D97-AF65-F5344CB8AC3E}">
        <p14:creationId xmlns:p14="http://schemas.microsoft.com/office/powerpoint/2010/main" val="252981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EF38-84A8-C9E7-6855-2EFFA919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4294C-84B1-1E0D-2961-9EEE3D9C220C}"/>
              </a:ext>
            </a:extLst>
          </p:cNvPr>
          <p:cNvSpPr/>
          <p:nvPr/>
        </p:nvSpPr>
        <p:spPr>
          <a:xfrm>
            <a:off x="7583240" y="4542435"/>
            <a:ext cx="4222073" cy="311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Abstraction Layer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16B00-5AD0-AD2E-F0BC-93F5F8A9AE23}"/>
              </a:ext>
            </a:extLst>
          </p:cNvPr>
          <p:cNvSpPr/>
          <p:nvPr/>
        </p:nvSpPr>
        <p:spPr>
          <a:xfrm>
            <a:off x="7583240" y="3291392"/>
            <a:ext cx="4222073" cy="1174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SW innovation on stable API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B1F065-1415-2546-00AA-9D04C39B8382}"/>
              </a:ext>
            </a:extLst>
          </p:cNvPr>
          <p:cNvGraphicFramePr>
            <a:graphicFrameLocks noGrp="1"/>
          </p:cNvGraphicFramePr>
          <p:nvPr/>
        </p:nvGraphicFramePr>
        <p:xfrm>
          <a:off x="291911" y="3373842"/>
          <a:ext cx="6791277" cy="138767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00913">
                  <a:extLst>
                    <a:ext uri="{9D8B030D-6E8A-4147-A177-3AD203B41FA5}">
                      <a16:colId xmlns:a16="http://schemas.microsoft.com/office/drawing/2014/main" val="2925814753"/>
                    </a:ext>
                  </a:extLst>
                </a:gridCol>
                <a:gridCol w="4790364">
                  <a:extLst>
                    <a:ext uri="{9D8B030D-6E8A-4147-A177-3AD203B41FA5}">
                      <a16:colId xmlns:a16="http://schemas.microsoft.com/office/drawing/2014/main" val="3974950109"/>
                    </a:ext>
                  </a:extLst>
                </a:gridCol>
              </a:tblGrid>
              <a:tr h="69383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Developer need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 single abstraction targeting all compute devices including CPU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6685243"/>
                  </a:ext>
                </a:extLst>
              </a:tr>
              <a:tr h="69383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UXL Spec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Common abstraction to target CPU and accelerators alike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51625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35F8F59-B477-743B-9F97-B166D7FCC5BE}"/>
              </a:ext>
            </a:extLst>
          </p:cNvPr>
          <p:cNvSpPr/>
          <p:nvPr/>
        </p:nvSpPr>
        <p:spPr>
          <a:xfrm>
            <a:off x="291911" y="1414145"/>
            <a:ext cx="11513402" cy="7181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 abstraction layer that is CPU-inclusive and insulates the SW community from developments in the HW landscape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F9954-E64C-87D1-3A1B-B72EAAFBD95C}"/>
              </a:ext>
            </a:extLst>
          </p:cNvPr>
          <p:cNvSpPr/>
          <p:nvPr/>
        </p:nvSpPr>
        <p:spPr>
          <a:xfrm>
            <a:off x="291911" y="2198986"/>
            <a:ext cx="11513402" cy="7181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 abstraction layer that insulates the HW community from rapid SW innovation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28AC7-3715-4347-F788-8A00A42C84D6}"/>
              </a:ext>
            </a:extLst>
          </p:cNvPr>
          <p:cNvSpPr/>
          <p:nvPr/>
        </p:nvSpPr>
        <p:spPr>
          <a:xfrm rot="16200000">
            <a:off x="7141579" y="5759692"/>
            <a:ext cx="1174843" cy="291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CPU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34F2BF-CAFE-069B-BDE5-9709C966DBDE}"/>
              </a:ext>
            </a:extLst>
          </p:cNvPr>
          <p:cNvSpPr/>
          <p:nvPr/>
        </p:nvSpPr>
        <p:spPr>
          <a:xfrm rot="16200000">
            <a:off x="7504203" y="5761007"/>
            <a:ext cx="1174843" cy="288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CPU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BDE2E0-7CF8-5D37-DA0D-2E62D11038AE}"/>
              </a:ext>
            </a:extLst>
          </p:cNvPr>
          <p:cNvSpPr/>
          <p:nvPr/>
        </p:nvSpPr>
        <p:spPr>
          <a:xfrm rot="16200000">
            <a:off x="8309419" y="5761006"/>
            <a:ext cx="1174843" cy="2888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CPU 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682A9-7A6C-1756-0BEA-C61A6306EBB2}"/>
              </a:ext>
            </a:extLst>
          </p:cNvPr>
          <p:cNvSpPr txBox="1"/>
          <p:nvPr/>
        </p:nvSpPr>
        <p:spPr>
          <a:xfrm>
            <a:off x="8185187" y="5512533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. . 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6DF129-2B74-B50E-D626-02EB9579B04E}"/>
              </a:ext>
            </a:extLst>
          </p:cNvPr>
          <p:cNvSpPr/>
          <p:nvPr/>
        </p:nvSpPr>
        <p:spPr>
          <a:xfrm rot="16200000">
            <a:off x="8679226" y="5759690"/>
            <a:ext cx="1174843" cy="291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GPU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AE1205-4286-E7EB-6DDB-E11C9420EB52}"/>
              </a:ext>
            </a:extLst>
          </p:cNvPr>
          <p:cNvSpPr/>
          <p:nvPr/>
        </p:nvSpPr>
        <p:spPr>
          <a:xfrm rot="16200000">
            <a:off x="9041850" y="5761005"/>
            <a:ext cx="1174843" cy="288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GPU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B90B3-7D05-F1C8-48B6-3A53AB7A8DBF}"/>
              </a:ext>
            </a:extLst>
          </p:cNvPr>
          <p:cNvSpPr/>
          <p:nvPr/>
        </p:nvSpPr>
        <p:spPr>
          <a:xfrm rot="16200000">
            <a:off x="9847066" y="5761004"/>
            <a:ext cx="1174843" cy="288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GPU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3CD91-4E92-A037-2A35-C022A4BE569B}"/>
              </a:ext>
            </a:extLst>
          </p:cNvPr>
          <p:cNvSpPr txBox="1"/>
          <p:nvPr/>
        </p:nvSpPr>
        <p:spPr>
          <a:xfrm>
            <a:off x="9722834" y="5512531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. . 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9D9D92-37FA-B797-A7D0-2BEEB37DA4FB}"/>
              </a:ext>
            </a:extLst>
          </p:cNvPr>
          <p:cNvSpPr/>
          <p:nvPr/>
        </p:nvSpPr>
        <p:spPr>
          <a:xfrm rot="16200000">
            <a:off x="10215558" y="5761004"/>
            <a:ext cx="1174843" cy="28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ASIC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098B2-44AA-5EDE-100D-FCB7CBC3E2FB}"/>
              </a:ext>
            </a:extLst>
          </p:cNvPr>
          <p:cNvSpPr/>
          <p:nvPr/>
        </p:nvSpPr>
        <p:spPr>
          <a:xfrm rot="16200000">
            <a:off x="10595053" y="5761004"/>
            <a:ext cx="1174843" cy="28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ASIC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17A3BB-A56D-ACE8-C998-0196CB04D8A7}"/>
              </a:ext>
            </a:extLst>
          </p:cNvPr>
          <p:cNvSpPr txBox="1"/>
          <p:nvPr/>
        </p:nvSpPr>
        <p:spPr>
          <a:xfrm>
            <a:off x="11301355" y="5512531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. . 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9DBFC4-B0A4-6A1C-55B9-D108FB14CB7C}"/>
              </a:ext>
            </a:extLst>
          </p:cNvPr>
          <p:cNvSpPr/>
          <p:nvPr/>
        </p:nvSpPr>
        <p:spPr>
          <a:xfrm>
            <a:off x="7583239" y="4926808"/>
            <a:ext cx="4222073" cy="311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Intelligence Layer </a:t>
            </a:r>
          </a:p>
        </p:txBody>
      </p:sp>
    </p:spTree>
    <p:extLst>
      <p:ext uri="{BB962C8B-B14F-4D97-AF65-F5344CB8AC3E}">
        <p14:creationId xmlns:p14="http://schemas.microsoft.com/office/powerpoint/2010/main" val="42641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7E619BE-AAEF-CBB2-D6CA-A85312587271}"/>
              </a:ext>
            </a:extLst>
          </p:cNvPr>
          <p:cNvSpPr/>
          <p:nvPr/>
        </p:nvSpPr>
        <p:spPr>
          <a:xfrm>
            <a:off x="1771923" y="6165877"/>
            <a:ext cx="816601" cy="5049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IntelOne Display Light" panose="020B0403020203020204" pitchFamily="34" charset="0"/>
              </a:rPr>
              <a:t>Vendor Acc 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E8620-B189-BF65-8C09-62F6CD98C96A}"/>
              </a:ext>
            </a:extLst>
          </p:cNvPr>
          <p:cNvSpPr/>
          <p:nvPr/>
        </p:nvSpPr>
        <p:spPr>
          <a:xfrm>
            <a:off x="2300775" y="252484"/>
            <a:ext cx="1882259" cy="5049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IntelOne Display Light" panose="020B0403020203020204" pitchFamily="34" charset="0"/>
              </a:rPr>
              <a:t>UXL Library Arch.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CC310-BA92-37D3-901A-481ED0142583}"/>
              </a:ext>
            </a:extLst>
          </p:cNvPr>
          <p:cNvSpPr/>
          <p:nvPr/>
        </p:nvSpPr>
        <p:spPr>
          <a:xfrm>
            <a:off x="309345" y="1141863"/>
            <a:ext cx="1423916" cy="5049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IntelOne Display Light" panose="020B0403020203020204" pitchFamily="34" charset="0"/>
              </a:rPr>
              <a:t>‘C/C++’ API specification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A8EE09-D99E-ED0C-7403-EE8EEFA50926}"/>
              </a:ext>
            </a:extLst>
          </p:cNvPr>
          <p:cNvSpPr/>
          <p:nvPr/>
        </p:nvSpPr>
        <p:spPr>
          <a:xfrm>
            <a:off x="2532792" y="1141861"/>
            <a:ext cx="1423917" cy="5049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IntelOne Display Light" panose="020B0403020203020204" pitchFamily="34" charset="0"/>
              </a:rPr>
              <a:t>C++ API (SYCL API)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78CF10-76AC-C185-479C-39FDAE2BC5FE}"/>
              </a:ext>
            </a:extLst>
          </p:cNvPr>
          <p:cNvSpPr/>
          <p:nvPr/>
        </p:nvSpPr>
        <p:spPr>
          <a:xfrm>
            <a:off x="4756241" y="1141861"/>
            <a:ext cx="1423917" cy="5049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IntelOne Display Light" panose="020B0403020203020204" pitchFamily="34" charset="0"/>
              </a:rPr>
              <a:t>Policy</a:t>
            </a:r>
          </a:p>
        </p:txBody>
      </p:sp>
      <p:sp>
        <p:nvSpPr>
          <p:cNvPr id="12" name="Callout: Double Bent Line with Accent Bar 11">
            <a:extLst>
              <a:ext uri="{FF2B5EF4-FFF2-40B4-BE49-F238E27FC236}">
                <a16:creationId xmlns:a16="http://schemas.microsoft.com/office/drawing/2014/main" id="{FC11411D-052F-79BA-5030-F9E18F97602E}"/>
              </a:ext>
            </a:extLst>
          </p:cNvPr>
          <p:cNvSpPr/>
          <p:nvPr/>
        </p:nvSpPr>
        <p:spPr>
          <a:xfrm>
            <a:off x="771094" y="2272352"/>
            <a:ext cx="1542197" cy="94852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439"/>
              <a:gd name="adj6" fmla="val -32154"/>
              <a:gd name="adj7" fmla="val -59699"/>
              <a:gd name="adj8" fmla="val -3178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chemeClr val="tx1"/>
                </a:solidFill>
                <a:latin typeface="IntelOne Display Light" panose="020B0403020203020204" pitchFamily="34" charset="0"/>
              </a:rPr>
              <a:t>Use standard ‘C’ API where available (</a:t>
            </a:r>
            <a:r>
              <a:rPr lang="en-US" sz="1050" err="1">
                <a:solidFill>
                  <a:schemeClr val="tx1"/>
                </a:solidFill>
                <a:latin typeface="IntelOne Display Light" panose="020B0403020203020204" pitchFamily="34" charset="0"/>
              </a:rPr>
              <a:t>e.g</a:t>
            </a:r>
            <a:r>
              <a:rPr lang="en-US" sz="1050">
                <a:solidFill>
                  <a:schemeClr val="tx1"/>
                </a:solidFill>
                <a:latin typeface="IntelOne Display Light" panose="020B0403020203020204" pitchFamily="34" charset="0"/>
              </a:rPr>
              <a:t>:- BLAS)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chemeClr val="tx1"/>
                </a:solidFill>
                <a:latin typeface="IntelOne Display Light" panose="020B0403020203020204" pitchFamily="34" charset="0"/>
              </a:rPr>
              <a:t>If one “standard” not present for a given domain, </a:t>
            </a:r>
            <a:r>
              <a:rPr lang="en-US" sz="1050">
                <a:solidFill>
                  <a:schemeClr val="tx1"/>
                </a:solidFill>
                <a:highlight>
                  <a:srgbClr val="FFFF00"/>
                </a:highlight>
                <a:latin typeface="IntelOne Display Light" panose="020B0403020203020204" pitchFamily="34" charset="0"/>
              </a:rPr>
              <a:t>create one</a:t>
            </a:r>
          </a:p>
        </p:txBody>
      </p:sp>
      <p:sp>
        <p:nvSpPr>
          <p:cNvPr id="13" name="Callout: Double Bent Line with Accent Bar 12">
            <a:extLst>
              <a:ext uri="{FF2B5EF4-FFF2-40B4-BE49-F238E27FC236}">
                <a16:creationId xmlns:a16="http://schemas.microsoft.com/office/drawing/2014/main" id="{29A81536-A9B6-98BF-76B3-2426F1AE75C8}"/>
              </a:ext>
            </a:extLst>
          </p:cNvPr>
          <p:cNvSpPr/>
          <p:nvPr/>
        </p:nvSpPr>
        <p:spPr>
          <a:xfrm>
            <a:off x="3004778" y="2272352"/>
            <a:ext cx="1542197" cy="94852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439"/>
              <a:gd name="adj6" fmla="val -32154"/>
              <a:gd name="adj7" fmla="val -59699"/>
              <a:gd name="adj8" fmla="val -3178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chemeClr val="tx1"/>
                </a:solidFill>
                <a:latin typeface="IntelOne Display Light" panose="020B0403020203020204" pitchFamily="34" charset="0"/>
              </a:rPr>
              <a:t>SYCL API spec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chemeClr val="tx1"/>
                </a:solidFill>
                <a:latin typeface="IntelOne Display Light" panose="020B0403020203020204" pitchFamily="34" charset="0"/>
              </a:rPr>
              <a:t>Requires a device queue to offload work</a:t>
            </a:r>
          </a:p>
        </p:txBody>
      </p:sp>
      <p:sp>
        <p:nvSpPr>
          <p:cNvPr id="14" name="Callout: Double Bent Line with Accent Bar 13">
            <a:extLst>
              <a:ext uri="{FF2B5EF4-FFF2-40B4-BE49-F238E27FC236}">
                <a16:creationId xmlns:a16="http://schemas.microsoft.com/office/drawing/2014/main" id="{F2C9C8AB-1917-FECC-E3A9-4DFDDE629A2F}"/>
              </a:ext>
            </a:extLst>
          </p:cNvPr>
          <p:cNvSpPr/>
          <p:nvPr/>
        </p:nvSpPr>
        <p:spPr>
          <a:xfrm>
            <a:off x="5484121" y="2272352"/>
            <a:ext cx="1999422" cy="94852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439"/>
              <a:gd name="adj6" fmla="val -32154"/>
              <a:gd name="adj7" fmla="val -59699"/>
              <a:gd name="adj8" fmla="val -3178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chemeClr val="tx1"/>
                </a:solidFill>
                <a:latin typeface="IntelOne Display Light" panose="020B0403020203020204" pitchFamily="34" charset="0"/>
              </a:rPr>
              <a:t>API that every library must implement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chemeClr val="tx1"/>
                </a:solidFill>
                <a:latin typeface="IntelOne Display Light" panose="020B0403020203020204" pitchFamily="34" charset="0"/>
              </a:rPr>
              <a:t>Default policy implementation published by UXL to always fallback to the CPU?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chemeClr val="tx1"/>
                </a:solidFill>
                <a:latin typeface="IntelOne Display Light" panose="020B0403020203020204" pitchFamily="34" charset="0"/>
              </a:rPr>
              <a:t>Can be overridden by vendor or SW application?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97EE7F5-E219-45C3-752E-54918368D5E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939398" y="-160644"/>
            <a:ext cx="384412" cy="2220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281C8A5-E219-90F0-837C-B7CD9850E0D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4162847" y="-163492"/>
            <a:ext cx="384410" cy="2226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B6AA6C-28C3-83E8-07C7-E01D3ECBA63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241905" y="757451"/>
            <a:ext cx="2846" cy="38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00F93CE-C61A-9A21-AAAB-15CDD2F89C44}"/>
              </a:ext>
            </a:extLst>
          </p:cNvPr>
          <p:cNvSpPr/>
          <p:nvPr/>
        </p:nvSpPr>
        <p:spPr>
          <a:xfrm>
            <a:off x="821128" y="4098876"/>
            <a:ext cx="2935405" cy="3434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IntelOne Display Light" panose="020B0403020203020204" pitchFamily="34" charset="0"/>
              </a:rPr>
              <a:t>‘C’ API specification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EACE64-BC44-3F78-8019-C96C56ACC8C1}"/>
              </a:ext>
            </a:extLst>
          </p:cNvPr>
          <p:cNvSpPr/>
          <p:nvPr/>
        </p:nvSpPr>
        <p:spPr>
          <a:xfrm>
            <a:off x="2672673" y="5096872"/>
            <a:ext cx="2408829" cy="359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IntelOne Display Light" panose="020B0403020203020204" pitchFamily="34" charset="0"/>
              </a:rPr>
              <a:t>C++ API (SYCL API)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2A87A-79B7-D70F-D6B5-5833F987F558}"/>
              </a:ext>
            </a:extLst>
          </p:cNvPr>
          <p:cNvSpPr/>
          <p:nvPr/>
        </p:nvSpPr>
        <p:spPr>
          <a:xfrm>
            <a:off x="3357210" y="5935922"/>
            <a:ext cx="1698771" cy="3639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IntelOne Display Light" panose="020B0403020203020204" pitchFamily="34" charset="0"/>
              </a:rPr>
              <a:t>Reference SYCL implementation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079949-91DC-0A31-6196-8B337B45239E}"/>
              </a:ext>
            </a:extLst>
          </p:cNvPr>
          <p:cNvSpPr/>
          <p:nvPr/>
        </p:nvSpPr>
        <p:spPr>
          <a:xfrm>
            <a:off x="3855477" y="4098876"/>
            <a:ext cx="1226029" cy="3434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IntelOne Display Light" panose="020B0403020203020204" pitchFamily="34" charset="0"/>
              </a:rPr>
              <a:t>Policy API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4DA49C-033C-DF60-0EBC-B0D1D18AE662}"/>
              </a:ext>
            </a:extLst>
          </p:cNvPr>
          <p:cNvSpPr/>
          <p:nvPr/>
        </p:nvSpPr>
        <p:spPr>
          <a:xfrm>
            <a:off x="821128" y="6161325"/>
            <a:ext cx="816601" cy="5049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IntelOne Display Light" panose="020B0403020203020204" pitchFamily="34" charset="0"/>
              </a:rPr>
              <a:t>Vendor CPU BE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4EE030-C146-6E9A-53D1-8FA2C8C09388}"/>
              </a:ext>
            </a:extLst>
          </p:cNvPr>
          <p:cNvSpPr/>
          <p:nvPr/>
        </p:nvSpPr>
        <p:spPr>
          <a:xfrm>
            <a:off x="821128" y="5539796"/>
            <a:ext cx="2935405" cy="2555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IntelOne Display Light" panose="020B0403020203020204" pitchFamily="34" charset="0"/>
              </a:rPr>
              <a:t>Plugin 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92A50-AE7C-0038-1CB1-2E650AD81389}"/>
              </a:ext>
            </a:extLst>
          </p:cNvPr>
          <p:cNvSpPr/>
          <p:nvPr/>
        </p:nvSpPr>
        <p:spPr>
          <a:xfrm>
            <a:off x="821128" y="4598667"/>
            <a:ext cx="4260376" cy="3593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IntelOne Display Light" panose="020B0403020203020204" pitchFamily="34" charset="0"/>
              </a:rPr>
              <a:t>Intelligence Layer implementing policy API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C12532-2BA9-1B34-28C4-5B8B3A2A7215}"/>
              </a:ext>
            </a:extLst>
          </p:cNvPr>
          <p:cNvCxnSpPr>
            <a:cxnSpLocks/>
          </p:cNvCxnSpPr>
          <p:nvPr/>
        </p:nvCxnSpPr>
        <p:spPr>
          <a:xfrm>
            <a:off x="2108684" y="4958053"/>
            <a:ext cx="0" cy="58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ABB6F4-8A6E-1EDF-58F9-45EE2435EB24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877088" y="4958053"/>
            <a:ext cx="0" cy="13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6FAD02-40CD-14C2-2592-8F3D42C4E4D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229429" y="5795374"/>
            <a:ext cx="0" cy="36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9E869C-A8A9-2984-1DB7-9F476561AAD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180224" y="5795374"/>
            <a:ext cx="0" cy="37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3AD408-DB87-07E8-3FEF-D86BAE1A178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951316" y="4455356"/>
            <a:ext cx="0" cy="14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25FF6D-3339-3AEA-0D2D-D4CBA82143A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468492" y="4442351"/>
            <a:ext cx="0" cy="15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7D1B2B80-B98C-0A9A-4A3E-B074328E1A33}"/>
              </a:ext>
            </a:extLst>
          </p:cNvPr>
          <p:cNvSpPr/>
          <p:nvPr/>
        </p:nvSpPr>
        <p:spPr>
          <a:xfrm>
            <a:off x="5166290" y="5096872"/>
            <a:ext cx="211527" cy="12152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IntelOne Display Light" panose="020B0403020203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EB656-2A05-167E-D6D9-8AF12AF1448A}"/>
              </a:ext>
            </a:extLst>
          </p:cNvPr>
          <p:cNvSpPr txBox="1"/>
          <p:nvPr/>
        </p:nvSpPr>
        <p:spPr>
          <a:xfrm>
            <a:off x="5370374" y="5450493"/>
            <a:ext cx="18165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IntelOne Display Light" panose="020B0403020203020204" pitchFamily="34" charset="0"/>
              </a:rPr>
              <a:t>Full implementation of spec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80F7E5B1-7217-1E8B-7AAD-78251187F74E}"/>
              </a:ext>
            </a:extLst>
          </p:cNvPr>
          <p:cNvSpPr/>
          <p:nvPr/>
        </p:nvSpPr>
        <p:spPr>
          <a:xfrm>
            <a:off x="2650889" y="6162818"/>
            <a:ext cx="48570" cy="5049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0314C5-2822-878C-C370-2D0632EFC717}"/>
              </a:ext>
            </a:extLst>
          </p:cNvPr>
          <p:cNvSpPr txBox="1"/>
          <p:nvPr/>
        </p:nvSpPr>
        <p:spPr>
          <a:xfrm>
            <a:off x="2684591" y="6350590"/>
            <a:ext cx="44581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IntelOne Display Light" panose="020B0403020203020204" pitchFamily="34" charset="0"/>
              </a:rPr>
              <a:t>Allow for partial implementation of spec with fallback option to reference implementation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3D3C6F9-7405-6214-5389-D206DE1AE3CA}"/>
              </a:ext>
            </a:extLst>
          </p:cNvPr>
          <p:cNvCxnSpPr/>
          <p:nvPr/>
        </p:nvCxnSpPr>
        <p:spPr>
          <a:xfrm>
            <a:off x="7438028" y="143301"/>
            <a:ext cx="0" cy="6582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57D0C9B-1BF8-3CBC-1977-8D129159312E}"/>
              </a:ext>
            </a:extLst>
          </p:cNvPr>
          <p:cNvSpPr txBox="1"/>
          <p:nvPr/>
        </p:nvSpPr>
        <p:spPr>
          <a:xfrm>
            <a:off x="7651825" y="3548104"/>
            <a:ext cx="436536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IntelOne Display Light" panose="020B0403020203020204" pitchFamily="34" charset="0"/>
              </a:rPr>
              <a:t>Requirements</a:t>
            </a:r>
          </a:p>
          <a:p>
            <a:pPr lvl="1"/>
            <a:r>
              <a:rPr lang="en-US" sz="1400">
                <a:latin typeface="IntelOne Display Light" panose="020B0403020203020204" pitchFamily="34" charset="0"/>
              </a:rPr>
              <a:t>Library specification</a:t>
            </a:r>
          </a:p>
          <a:p>
            <a:pPr lvl="1"/>
            <a:r>
              <a:rPr lang="en-US" sz="1400">
                <a:latin typeface="IntelOne Display Light" panose="020B0403020203020204" pitchFamily="34" charset="0"/>
              </a:rPr>
              <a:t>Porting guidelines</a:t>
            </a:r>
          </a:p>
          <a:p>
            <a:pPr lvl="1"/>
            <a:r>
              <a:rPr lang="en-US" sz="1400">
                <a:latin typeface="IntelOne Display Light" panose="020B0403020203020204" pitchFamily="34" charset="0"/>
              </a:rPr>
              <a:t>Default policy</a:t>
            </a:r>
          </a:p>
          <a:p>
            <a:pPr lvl="1"/>
            <a:r>
              <a:rPr lang="en-US" sz="1400">
                <a:latin typeface="IntelOne Display Light" panose="020B0403020203020204" pitchFamily="34" charset="0"/>
              </a:rPr>
              <a:t>Adding vendor specific back end (CPU or accelerator)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latin typeface="IntelOne Display Light" panose="020B0403020203020204" pitchFamily="34" charset="0"/>
              </a:rPr>
              <a:t>Vendor specific implementation can be partial, with unimplemented functions falling back to the reference implementation or CPU</a:t>
            </a:r>
          </a:p>
          <a:p>
            <a:pPr lvl="1"/>
            <a:r>
              <a:rPr lang="en-US" sz="1400">
                <a:latin typeface="IntelOne Display Light" panose="020B0403020203020204" pitchFamily="34" charset="0"/>
              </a:rPr>
              <a:t>Reference implementation in SYCL </a:t>
            </a:r>
          </a:p>
          <a:p>
            <a:pPr lvl="1"/>
            <a:r>
              <a:rPr lang="en-US" sz="1400">
                <a:latin typeface="IntelOne Display Light" panose="020B0403020203020204" pitchFamily="34" charset="0"/>
              </a:rPr>
              <a:t>Build environment with conformance tests</a:t>
            </a:r>
          </a:p>
          <a:p>
            <a:pPr lvl="1"/>
            <a:r>
              <a:rPr lang="en-US" sz="1400">
                <a:latin typeface="IntelOne Display Light" panose="020B0403020203020204" pitchFamily="34" charset="0"/>
              </a:rPr>
              <a:t>Default implementation of policy API and intelligence layer (primary device CPU?)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D015DF-0A5D-B88D-2BB9-AB91841B1FA1}"/>
              </a:ext>
            </a:extLst>
          </p:cNvPr>
          <p:cNvSpPr/>
          <p:nvPr/>
        </p:nvSpPr>
        <p:spPr>
          <a:xfrm>
            <a:off x="7733365" y="1585416"/>
            <a:ext cx="4222073" cy="3116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Abstraction Layer (UXL API)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FEB59E-FD13-EDC5-5317-8FCF0E95F3A4}"/>
              </a:ext>
            </a:extLst>
          </p:cNvPr>
          <p:cNvSpPr/>
          <p:nvPr/>
        </p:nvSpPr>
        <p:spPr>
          <a:xfrm>
            <a:off x="7733365" y="334373"/>
            <a:ext cx="4222073" cy="1174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SW innovation on stable API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B272B0D-645C-144D-5386-823E39B65EF3}"/>
              </a:ext>
            </a:extLst>
          </p:cNvPr>
          <p:cNvSpPr/>
          <p:nvPr/>
        </p:nvSpPr>
        <p:spPr>
          <a:xfrm>
            <a:off x="7733365" y="1973242"/>
            <a:ext cx="4222073" cy="11748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ntelOne Display Light" panose="020B0403020203020204" pitchFamily="34" charset="0"/>
              </a:rPr>
              <a:t>HW innovation below the abstraction (opportunity for co-design)</a:t>
            </a:r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95D9C958-A9EC-229C-0A19-05E1721BCA5E}"/>
              </a:ext>
            </a:extLst>
          </p:cNvPr>
          <p:cNvSpPr/>
          <p:nvPr/>
        </p:nvSpPr>
        <p:spPr>
          <a:xfrm>
            <a:off x="5147473" y="4561704"/>
            <a:ext cx="45719" cy="4308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E7FD07-C597-D922-6640-A045D78FD6E4}"/>
              </a:ext>
            </a:extLst>
          </p:cNvPr>
          <p:cNvSpPr txBox="1"/>
          <p:nvPr/>
        </p:nvSpPr>
        <p:spPr>
          <a:xfrm>
            <a:off x="5266076" y="4523231"/>
            <a:ext cx="1950852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>
                <a:latin typeface="IntelOne Display Light" panose="020B0403020203020204" pitchFamily="34" charset="0"/>
              </a:rPr>
              <a:t>Could be something as simple as having a default offload device (w/ load balancing)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5163A7-D2E1-0B8A-01A0-703D97B9E379}"/>
              </a:ext>
            </a:extLst>
          </p:cNvPr>
          <p:cNvSpPr txBox="1"/>
          <p:nvPr/>
        </p:nvSpPr>
        <p:spPr>
          <a:xfrm>
            <a:off x="309345" y="3460787"/>
            <a:ext cx="695808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IntelOne Display Light" panose="020B0403020203020204" pitchFamily="34" charset="0"/>
              </a:rPr>
              <a:t>UXL needs to create a common ‘C’ API that can target CPU/Accelerator; only then will it reduce the burden and allow SW layers to leverage a common abstraction across all compute targets, including CPU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C2F80C9-0893-315A-2BDD-E60BFA92B1F8}"/>
              </a:ext>
            </a:extLst>
          </p:cNvPr>
          <p:cNvCxnSpPr>
            <a:cxnSpLocks/>
            <a:stCxn id="71" idx="3"/>
            <a:endCxn id="55" idx="1"/>
          </p:cNvCxnSpPr>
          <p:nvPr/>
        </p:nvCxnSpPr>
        <p:spPr>
          <a:xfrm flipV="1">
            <a:off x="7267433" y="1741229"/>
            <a:ext cx="465932" cy="1950391"/>
          </a:xfrm>
          <a:prstGeom prst="bentConnector3">
            <a:avLst>
              <a:gd name="adj1" fmla="val 52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B49A22-65BD-A365-CA8B-5297FD16CDD6}"/>
              </a:ext>
            </a:extLst>
          </p:cNvPr>
          <p:cNvCxnSpPr/>
          <p:nvPr/>
        </p:nvCxnSpPr>
        <p:spPr>
          <a:xfrm>
            <a:off x="3641969" y="5795374"/>
            <a:ext cx="0" cy="14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164B619-6D9E-1AC2-B8BD-CCA19A93E885}"/>
              </a:ext>
            </a:extLst>
          </p:cNvPr>
          <p:cNvCxnSpPr/>
          <p:nvPr/>
        </p:nvCxnSpPr>
        <p:spPr>
          <a:xfrm>
            <a:off x="4838131" y="5450493"/>
            <a:ext cx="0" cy="49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78F4B9-4473-9082-CFCD-3B58F1D05F9A}"/>
              </a:ext>
            </a:extLst>
          </p:cNvPr>
          <p:cNvSpPr txBox="1"/>
          <p:nvPr/>
        </p:nvSpPr>
        <p:spPr>
          <a:xfrm rot="19349798">
            <a:off x="-388924" y="5014955"/>
            <a:ext cx="428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>
                    <a:lumMod val="85000"/>
                    <a:alpha val="69000"/>
                  </a:schemeClr>
                </a:solidFill>
              </a:rPr>
              <a:t>Not an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23593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877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UXL Library Specification – Discussion</vt:lpstr>
      <vt:lpstr>UXL Libraries and CPU-inclusivity</vt:lpstr>
      <vt:lpstr>UXL Libraries and current SW Landscape</vt:lpstr>
      <vt:lpstr>Current State</vt:lpstr>
      <vt:lpstr>Current State </vt:lpstr>
      <vt:lpstr>Vision</vt:lpstr>
      <vt:lpstr>Vision</vt:lpstr>
      <vt:lpstr>Vision</vt:lpstr>
      <vt:lpstr>PowerPoint Presentation</vt:lpstr>
      <vt:lpstr>Possible next steps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UXL Library Specification</dc:title>
  <dc:creator>Tovinkere, Vasanth</dc:creator>
  <cp:lastModifiedBy>Tovinkere, Vasanth</cp:lastModifiedBy>
  <cp:revision>2</cp:revision>
  <dcterms:created xsi:type="dcterms:W3CDTF">2024-03-28T22:08:22Z</dcterms:created>
  <dcterms:modified xsi:type="dcterms:W3CDTF">2025-06-05T21:11:46Z</dcterms:modified>
</cp:coreProperties>
</file>