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44" autoAdjust="0"/>
  </p:normalViewPr>
  <p:slideViewPr>
    <p:cSldViewPr snapToGrid="0" snapToObjects="1">
      <p:cViewPr varScale="1">
        <p:scale>
          <a:sx n="61" d="100"/>
          <a:sy n="61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47FF-7B88-C04B-A5D0-E9BE613114D4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038AE-F7F7-5143-9BDE-9E908EC1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So,</a:t>
            </a:r>
            <a:r>
              <a:rPr lang="en-US" baseline="0" dirty="0" smtClean="0"/>
              <a:t> we’re starting off the next set of slides by doing some role playing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I’m going to ask you to put on Joe’s shoes.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Who is Joe? Joe is a bank teller / customer services guru working at ASB.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interact and help clients out on a daily basis.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Open loans,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Check facts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Get quotes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Check Rates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Push envelopes,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Collaborate with colleagues over client’s information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And the list goes on and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Numbers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Project started on the February 18</a:t>
            </a:r>
            <a:r>
              <a:rPr lang="en-NZ" altLang="en-US" baseline="30000" dirty="0" smtClean="0"/>
              <a:t>th</a:t>
            </a:r>
            <a:r>
              <a:rPr lang="en-NZ" altLang="en-US" dirty="0" smtClean="0"/>
              <a:t>.</a:t>
            </a:r>
            <a:endParaRPr lang="en-NZ" altLang="en-US" baseline="30000" dirty="0" smtClean="0"/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124 days originally estimated for the project.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36 days ahead of schedule on development.</a:t>
            </a:r>
            <a:endParaRPr lang="en-NZ" alt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Challenges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Understanding the project specifications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NZ" altLang="en-US" dirty="0" smtClean="0"/>
              <a:t>Little structure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Thank you for </a:t>
            </a:r>
            <a:r>
              <a:rPr lang="en-NZ" smtClean="0"/>
              <a:t>your patience. 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Imagine you had to do all that work, manually, the old fashioned way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Can you imagine the frustration both yours and the client you’re facing?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So much tedious work so many hours laboring over your desk till 1 in the morning.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all know the answer to every bank teller’s daily conundrum.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 that is a software package which can handle most of Joe’s work from a day to day basis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Meet Onyx.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Onyx is a client relationship manager software from with which we can save Joe and make our clients 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 bit of history about Onyx,</a:t>
            </a:r>
            <a:r>
              <a:rPr lang="en-US" baseline="0" dirty="0" smtClean="0"/>
              <a:t> before we move on to what we’re actually doing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Onyx, was built 11 years ago, by a company called as you may have guessed, ONYX.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ASB, bought the off the shelf product and has since heavily modified it.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has worked fine for the past decade but time is running out, for the technology that was used to build this product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Which leads us to what we’re currently doing within ONYX….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Ever</a:t>
            </a:r>
            <a:r>
              <a:rPr lang="en-US" baseline="0" dirty="0" smtClean="0"/>
              <a:t> since it came out, Windows Server 2003, has been used to host ONYX,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However as my colleagues have mentioned before me, support is running out and it will finally end in July this year.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That has lead the team to upgrade Onyx to later technologies for it to be supported by later Oss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Which leads us to the following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There is much going</a:t>
            </a:r>
            <a:r>
              <a:rPr lang="en-US" baseline="0" dirty="0" smtClean="0"/>
              <a:t> on at the moment and much more to do for instance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We are upgrading from .NET1 to .NET4 so that the project</a:t>
            </a:r>
            <a:r>
              <a:rPr lang="en-US" baseline="0" dirty="0" smtClean="0"/>
              <a:t> can sit better on newer Oss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 are moving away from VBScript and .HTC Files (dynamic html behaviors) towards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 upgrading the GUI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And finally we are moving towards Octopus Deploy.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As many</a:t>
            </a:r>
            <a:r>
              <a:rPr lang="en-US" baseline="0" dirty="0" smtClean="0"/>
              <a:t> may assume, such big changes do come with their own problems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For instance, we’re ensuring that converting all VBScripts to JS, goes smoothly into the next version.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Fixing holes</a:t>
            </a:r>
            <a:r>
              <a:rPr lang="en-US" baseline="0" dirty="0" smtClean="0"/>
              <a:t> the upgrade may have introduced.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Ensuring the Octopus is used right due to the many parts of the project,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Apart from the technical</a:t>
            </a:r>
            <a:r>
              <a:rPr lang="en-US" baseline="0" dirty="0" smtClean="0"/>
              <a:t> issues there is also soft problems such as Domain Knowledge.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Despite </a:t>
            </a:r>
            <a:r>
              <a:rPr lang="en-US" dirty="0" smtClean="0"/>
              <a:t>all these problems, the project should be </a:t>
            </a:r>
            <a:r>
              <a:rPr lang="en-US" dirty="0" err="1" smtClean="0"/>
              <a:t>intime</a:t>
            </a:r>
            <a:r>
              <a:rPr lang="en-US" baseline="0" dirty="0" smtClean="0"/>
              <a:t> </a:t>
            </a:r>
            <a:r>
              <a:rPr lang="en-US" baseline="0" dirty="0" smtClean="0"/>
              <a:t>for the July deadline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Now, on to, new projects currently being developed for Onyx. 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Latest functionality addition to onyx is regards home </a:t>
            </a:r>
            <a:r>
              <a:rPr lang="en-US" baseline="0" dirty="0" smtClean="0"/>
              <a:t>loans.</a:t>
            </a:r>
          </a:p>
          <a:p>
            <a:pPr marL="171450" indent="-171450">
              <a:buFont typeface="Arial"/>
              <a:buChar char="•"/>
            </a:pPr>
            <a:r>
              <a:rPr lang="en-NZ" dirty="0" smtClean="0"/>
              <a:t>Restrictions imposed by the RBNZ  on home Loans as of October 2013. </a:t>
            </a:r>
          </a:p>
          <a:p>
            <a:pPr marL="171450" indent="-171450">
              <a:buFont typeface="Arial"/>
              <a:buChar char="•"/>
            </a:pPr>
            <a:r>
              <a:rPr lang="en-NZ" dirty="0" smtClean="0"/>
              <a:t>Fewer home loans are available for customers with smaller deposits.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NZ" dirty="0" smtClean="0"/>
              <a:t>Customers with an LVR (Loan to Value Ratio) of 80+% will be charged a Low Equity Fee / margin on top of their existing rate.</a:t>
            </a:r>
          </a:p>
          <a:p>
            <a:pPr marL="171450" indent="-171450">
              <a:buFont typeface="Arial"/>
              <a:buChar char="•"/>
            </a:pPr>
            <a:r>
              <a:rPr lang="en-NZ" dirty="0" smtClean="0"/>
              <a:t>Example:- </a:t>
            </a:r>
          </a:p>
          <a:p>
            <a:pPr marL="628650" lvl="1" indent="-171450">
              <a:buFont typeface="Arial"/>
              <a:buChar char="•"/>
            </a:pPr>
            <a:r>
              <a:rPr lang="en-NZ" dirty="0" smtClean="0"/>
              <a:t>If you are buying a home for $100,000 and you have $20,000 for a deposit; the remaining $80,000 you need to borrow is 80 per cent of the home’s total value - making your LVR 80%.</a:t>
            </a:r>
          </a:p>
          <a:p>
            <a:pPr marL="628650" lvl="1" indent="-171450">
              <a:buFont typeface="Arial"/>
              <a:buChar char="•"/>
            </a:pPr>
            <a:r>
              <a:rPr lang="en-NZ" dirty="0" smtClean="0"/>
              <a:t>The customer’s LVR is checked against pre-defined margin rules where he/she is charged according to their LVR.</a:t>
            </a:r>
          </a:p>
          <a:p>
            <a:pPr marL="628650" lvl="1" indent="-171450">
              <a:buFont typeface="Arial"/>
              <a:buChar char="•"/>
            </a:pPr>
            <a:r>
              <a:rPr lang="en-NZ" dirty="0" smtClean="0"/>
              <a:t>The higher the LVR the higher the fee.</a:t>
            </a:r>
          </a:p>
          <a:p>
            <a:pPr marL="171450" indent="-171450">
              <a:buFont typeface="Arial"/>
              <a:buChar char="•"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038AE-F7F7-5143-9BDE-9E908EC1C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8E714CD-EC25-5F4E-8FB5-8DDDED414F6D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8F22479-BFDB-3041-A156-65D3FAAB56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Onyx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33657" cy="802806"/>
          </a:xfrm>
        </p:spPr>
        <p:txBody>
          <a:bodyPr/>
          <a:lstStyle/>
          <a:p>
            <a:r>
              <a:rPr lang="en-US" dirty="0" smtClean="0"/>
              <a:t>Rates / Margins /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 descr="percent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01" y="1632858"/>
            <a:ext cx="4115349" cy="41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eep-calm-work-in-progr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23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1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Picture 3" descr="3-Significant-Challenges-Faced-by-Staffing-Fir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72166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a65c8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1209523"/>
            <a:ext cx="594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Joe…</a:t>
            </a:r>
            <a:endParaRPr lang="en-US" dirty="0"/>
          </a:p>
        </p:txBody>
      </p:sp>
      <p:pic>
        <p:nvPicPr>
          <p:cNvPr id="4" name="Content Placeholder 3" descr="boat-shoe-socks-men-fair-isl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r="1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7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Frustration </a:t>
            </a:r>
            <a:endParaRPr lang="en-US" dirty="0"/>
          </a:p>
        </p:txBody>
      </p:sp>
      <p:pic>
        <p:nvPicPr>
          <p:cNvPr id="4" name="Content Placeholder 3" descr="man_looking_at_stack_of_papers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13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719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nyx 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r="5136"/>
          <a:stretch>
            <a:fillRect/>
          </a:stretch>
        </p:blipFill>
        <p:spPr>
          <a:xfrm>
            <a:off x="287865" y="954314"/>
            <a:ext cx="8368235" cy="4803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away from the old…..</a:t>
            </a:r>
            <a:endParaRPr lang="en-US" dirty="0"/>
          </a:p>
        </p:txBody>
      </p:sp>
      <p:pic>
        <p:nvPicPr>
          <p:cNvPr id="10" name="Picture 9" descr="_0019_His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62" y="1417638"/>
            <a:ext cx="43688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Upgrade..</a:t>
            </a:r>
            <a:endParaRPr lang="en-US" dirty="0"/>
          </a:p>
        </p:txBody>
      </p:sp>
      <p:pic>
        <p:nvPicPr>
          <p:cNvPr id="4" name="Content Placeholder 3" descr="time-to-upgrad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b="6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pic>
        <p:nvPicPr>
          <p:cNvPr id="6" name="Picture 5" descr="work in progr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6" y="1793837"/>
            <a:ext cx="2294223" cy="2029505"/>
          </a:xfrm>
          <a:prstGeom prst="rect">
            <a:avLst/>
          </a:prstGeom>
        </p:spPr>
      </p:pic>
      <p:pic>
        <p:nvPicPr>
          <p:cNvPr id="7" name="Picture 6" descr="vbscrip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78" y="1986114"/>
            <a:ext cx="2730500" cy="1524000"/>
          </a:xfrm>
          <a:prstGeom prst="rect">
            <a:avLst/>
          </a:prstGeom>
        </p:spPr>
      </p:pic>
      <p:pic>
        <p:nvPicPr>
          <p:cNvPr id="8" name="Picture 7" descr="05403751-photo-net-framework.jp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94" y="1986114"/>
            <a:ext cx="1457602" cy="1390952"/>
          </a:xfrm>
          <a:prstGeom prst="rect">
            <a:avLst/>
          </a:prstGeom>
        </p:spPr>
      </p:pic>
      <p:pic>
        <p:nvPicPr>
          <p:cNvPr id="9" name="Picture 8" descr="Logo-400x100-Col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6" y="5249333"/>
            <a:ext cx="5080000" cy="1270000"/>
          </a:xfrm>
          <a:prstGeom prst="rect">
            <a:avLst/>
          </a:prstGeom>
        </p:spPr>
      </p:pic>
      <p:pic>
        <p:nvPicPr>
          <p:cNvPr id="1026" name="Picture 2" descr="C:\Users\DEV.LukeA\Pictures\classic-as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32" y="3986960"/>
            <a:ext cx="2511544" cy="102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V.LukeA\Pictures\tn500w_javascrip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81" y="424751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3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Picture 3" descr="seo-91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625600"/>
            <a:ext cx="4252686" cy="42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69758"/>
          </a:xfrm>
        </p:spPr>
        <p:txBody>
          <a:bodyPr/>
          <a:lstStyle/>
          <a:p>
            <a:r>
              <a:rPr lang="en-US" dirty="0" smtClean="0"/>
              <a:t>Tiered Pricing</a:t>
            </a:r>
            <a:endParaRPr lang="en-US" dirty="0"/>
          </a:p>
        </p:txBody>
      </p:sp>
      <p:pic>
        <p:nvPicPr>
          <p:cNvPr id="4" name="Picture 3" descr="homelo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05" y="1548191"/>
            <a:ext cx="5669643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3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97</TotalTime>
  <Words>705</Words>
  <Application>Microsoft Office PowerPoint</Application>
  <PresentationFormat>On-screen Show (4:3)</PresentationFormat>
  <Paragraphs>78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Onyx</vt:lpstr>
      <vt:lpstr>Meet Joe…</vt:lpstr>
      <vt:lpstr>Frustration </vt:lpstr>
      <vt:lpstr>PowerPoint Presentation</vt:lpstr>
      <vt:lpstr>Moving away from the old…..</vt:lpstr>
      <vt:lpstr>The Upgrade..</vt:lpstr>
      <vt:lpstr>Progress so far</vt:lpstr>
      <vt:lpstr>Challenges</vt:lpstr>
      <vt:lpstr>Tiered Pricing</vt:lpstr>
      <vt:lpstr>Rates / Margins / etc</vt:lpstr>
      <vt:lpstr>PowerPoint Presentation</vt:lpstr>
      <vt:lpstr>Challenges</vt:lpstr>
      <vt:lpstr>PowerPoint Presentation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Onyx</dc:title>
  <dc:creator>Chuck  Norris</dc:creator>
  <cp:lastModifiedBy>Luke Agius (DEV)</cp:lastModifiedBy>
  <cp:revision>19</cp:revision>
  <dcterms:created xsi:type="dcterms:W3CDTF">2015-05-17T09:32:45Z</dcterms:created>
  <dcterms:modified xsi:type="dcterms:W3CDTF">2015-05-17T20:37:02Z</dcterms:modified>
</cp:coreProperties>
</file>