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6" r:id="rId2"/>
    <p:sldId id="263" r:id="rId3"/>
    <p:sldId id="264" r:id="rId4"/>
    <p:sldId id="273" r:id="rId5"/>
    <p:sldId id="265" r:id="rId6"/>
    <p:sldId id="257" r:id="rId7"/>
    <p:sldId id="271" r:id="rId8"/>
    <p:sldId id="272" r:id="rId9"/>
    <p:sldId id="266" r:id="rId10"/>
    <p:sldId id="258" r:id="rId11"/>
    <p:sldId id="267" r:id="rId12"/>
    <p:sldId id="259" r:id="rId13"/>
    <p:sldId id="274" r:id="rId14"/>
    <p:sldId id="277" r:id="rId15"/>
    <p:sldId id="268" r:id="rId16"/>
    <p:sldId id="269" r:id="rId17"/>
    <p:sldId id="275" r:id="rId18"/>
    <p:sldId id="270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99" autoAdjust="0"/>
  </p:normalViewPr>
  <p:slideViewPr>
    <p:cSldViewPr>
      <p:cViewPr>
        <p:scale>
          <a:sx n="80" d="100"/>
          <a:sy n="80" d="100"/>
        </p:scale>
        <p:origin x="-2514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3C8130-85C0-4E75-99EE-E6ABC3E7661A}" type="datetimeFigureOut">
              <a:rPr lang="en-NZ"/>
              <a:pPr>
                <a:defRPr/>
              </a:pPr>
              <a:t>19/05/15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NZ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NZ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B5CCCA9-7B03-436D-8DBA-65ED6A487BF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6819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buFontTx/>
              <a:buChar char="•"/>
            </a:pPr>
            <a:r>
              <a:rPr lang="en-NZ" smtClean="0"/>
              <a:t>Visa Business Rewards</a:t>
            </a:r>
          </a:p>
          <a:p>
            <a:pPr marL="171450" indent="-171450" eaLnBrk="1" hangingPunct="1">
              <a:buFontTx/>
              <a:buChar char="•"/>
            </a:pPr>
            <a:r>
              <a:rPr lang="en-NZ" smtClean="0"/>
              <a:t>Business True Rewards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CB139C-22C2-482A-B931-2D3F7DDB5894}" type="slidenum">
              <a:rPr lang="en-NZ" smtClean="0"/>
              <a:pPr>
                <a:defRPr/>
              </a:pPr>
              <a:t>2</a:t>
            </a:fld>
            <a:endParaRPr lang="en-N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buFontTx/>
              <a:buChar char="•"/>
            </a:pPr>
            <a:r>
              <a:rPr lang="en-NZ" dirty="0" smtClean="0"/>
              <a:t>Digital acceptance for loan documentation, enabling STP loan advances.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1DF15F-3839-40EC-B8CC-B7527452EB47}" type="slidenum">
              <a:rPr lang="en-NZ" smtClean="0"/>
              <a:pPr>
                <a:defRPr/>
              </a:pPr>
              <a:t>5</a:t>
            </a:fld>
            <a:endParaRPr lang="en-N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buFontTx/>
              <a:buChar char="•"/>
            </a:pPr>
            <a:r>
              <a:rPr lang="en-NZ" smtClean="0"/>
              <a:t>2 new markets (NZAX and ETFs) to Online Share trading. </a:t>
            </a:r>
          </a:p>
          <a:p>
            <a:pPr marL="171450" indent="-171450" eaLnBrk="1" hangingPunct="1">
              <a:buFontTx/>
              <a:buChar char="•"/>
            </a:pPr>
            <a:r>
              <a:rPr lang="en-NZ" smtClean="0"/>
              <a:t>Previously, these 2 markets could only be traded on by phoning ASB Securities.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52F6B0-25F7-4281-89EB-2D30A2813745}" type="slidenum">
              <a:rPr lang="en-NZ" smtClean="0"/>
              <a:pPr>
                <a:defRPr/>
              </a:pPr>
              <a:t>9</a:t>
            </a:fld>
            <a:endParaRPr lang="en-N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•"/>
            </a:pPr>
            <a:r>
              <a:rPr lang="en-NZ" altLang="en-US" smtClean="0"/>
              <a:t>Individual </a:t>
            </a:r>
            <a:r>
              <a:rPr lang="en-NZ" altLang="en-US" b="1" smtClean="0"/>
              <a:t>Orbit Home Loan</a:t>
            </a:r>
            <a:r>
              <a:rPr lang="en-NZ" altLang="en-US" smtClean="0"/>
              <a:t> </a:t>
            </a:r>
            <a:r>
              <a:rPr lang="en-NZ" altLang="en-US" i="1" smtClean="0"/>
              <a:t>PALs</a:t>
            </a:r>
            <a:r>
              <a:rPr lang="en-NZ" altLang="en-US" smtClean="0"/>
              <a:t>  across the </a:t>
            </a:r>
            <a:r>
              <a:rPr lang="en-NZ" altLang="en-US" b="1" smtClean="0"/>
              <a:t>FNC</a:t>
            </a:r>
            <a:r>
              <a:rPr lang="en-NZ" altLang="en-US" smtClean="0"/>
              <a:t> and </a:t>
            </a:r>
            <a:r>
              <a:rPr lang="en-NZ" altLang="en-US" b="1" smtClean="0"/>
              <a:t>Onyx</a:t>
            </a:r>
            <a:r>
              <a:rPr lang="en-NZ" altLang="en-US" smtClean="0"/>
              <a:t> channels.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9E2200-AC85-4F94-9308-05E2B81494BC}" type="slidenum">
              <a:rPr lang="en-NZ" smtClean="0"/>
              <a:pPr>
                <a:defRPr/>
              </a:pPr>
              <a:t>11</a:t>
            </a:fld>
            <a:endParaRPr lang="en-N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CCCA9-7B03-436D-8DBA-65ED6A487BF6}" type="slidenum">
              <a:rPr lang="en-NZ" smtClean="0"/>
              <a:pPr>
                <a:defRPr/>
              </a:pPr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278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•"/>
            </a:pPr>
            <a:r>
              <a:rPr lang="en-NZ" altLang="en-US" dirty="0" smtClean="0"/>
              <a:t>FNC left menu enhancements to better surface sales opportunities and digital sales capability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11E1E2-BB31-4D71-8C61-3A3D28A44554}" type="slidenum">
              <a:rPr lang="en-NZ" smtClean="0"/>
              <a:pPr>
                <a:defRPr/>
              </a:pPr>
              <a:t>15</a:t>
            </a:fld>
            <a:endParaRPr lang="en-N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•"/>
            </a:pPr>
            <a:r>
              <a:rPr lang="en-US" b="0" dirty="0" smtClean="0"/>
              <a:t>Links Tracking </a:t>
            </a:r>
            <a:r>
              <a:rPr lang="en-US" dirty="0" smtClean="0"/>
              <a:t>on the Balances page</a:t>
            </a:r>
          </a:p>
          <a:p>
            <a:pPr marL="171450" indent="-171450">
              <a:buFontTx/>
              <a:buChar char="•"/>
            </a:pPr>
            <a:r>
              <a:rPr lang="en-US" b="0" dirty="0" smtClean="0"/>
              <a:t>Application Forms Tracking under</a:t>
            </a:r>
            <a:r>
              <a:rPr lang="en-US" b="0" baseline="0" dirty="0" smtClean="0"/>
              <a:t> Open and Apply</a:t>
            </a:r>
            <a:endParaRPr lang="en-NZ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4767D-79E5-4015-BE22-6CFFEB9DD5E8}" type="slidenum">
              <a:rPr lang="en-NZ" smtClean="0"/>
              <a:pPr>
                <a:defRPr/>
              </a:pPr>
              <a:t>16</a:t>
            </a:fld>
            <a:endParaRPr lang="en-N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•"/>
            </a:pPr>
            <a:r>
              <a:rPr lang="en-NZ" dirty="0" smtClean="0"/>
              <a:t>Automated build and deploy process for FNC builds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TFS &amp;</a:t>
            </a:r>
            <a:r>
              <a:rPr lang="en-US" baseline="0" dirty="0" smtClean="0"/>
              <a:t> Octopus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C782C8-0ED8-45CB-B611-EAB19ED10F3F}" type="slidenum">
              <a:rPr lang="en-NZ" smtClean="0"/>
              <a:pPr>
                <a:defRPr/>
              </a:pPr>
              <a:t>18</a:t>
            </a:fld>
            <a:endParaRPr lang="en-N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E1E3C-DB35-4664-A8EB-0A200948879B}" type="datetimeFigureOut">
              <a:rPr lang="en-NZ"/>
              <a:pPr>
                <a:defRPr/>
              </a:pPr>
              <a:t>19/05/15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4713E-BD0B-4B8B-851A-52C996EF8589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353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D5EF3-4659-4FD7-88F5-93B7C0A5C9AE}" type="datetimeFigureOut">
              <a:rPr lang="en-NZ"/>
              <a:pPr>
                <a:defRPr/>
              </a:pPr>
              <a:t>19/05/15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F233B-1CAB-4C95-983F-1D32359AFF03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795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9DD8E-12B4-4771-A597-911577BB0B00}" type="datetimeFigureOut">
              <a:rPr lang="en-NZ"/>
              <a:pPr>
                <a:defRPr/>
              </a:pPr>
              <a:t>19/05/15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E9150-3442-4567-B7D5-68B01DE3346B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544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CCF05-B0DE-4B27-9FF2-7F06A1FED232}" type="datetimeFigureOut">
              <a:rPr lang="en-NZ"/>
              <a:pPr>
                <a:defRPr/>
              </a:pPr>
              <a:t>19/05/15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C0B-C033-4F35-9EE9-AB13257322C8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481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1832A-3409-4C2E-B7E0-D69AF6BF3070}" type="datetimeFigureOut">
              <a:rPr lang="en-NZ"/>
              <a:pPr>
                <a:defRPr/>
              </a:pPr>
              <a:t>19/05/15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F3AF-E3CB-4614-9454-8DA6B7755ED4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179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0A0FA-0CD5-4F6D-AC69-2B52D95A8527}" type="datetimeFigureOut">
              <a:rPr lang="en-NZ"/>
              <a:pPr>
                <a:defRPr/>
              </a:pPr>
              <a:t>19/05/15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C9615-BEA4-4F06-87FD-6A9ADCE761C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102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9F5F3-56DC-4939-8C7B-F4AF10EDEA85}" type="datetimeFigureOut">
              <a:rPr lang="en-NZ"/>
              <a:pPr>
                <a:defRPr/>
              </a:pPr>
              <a:t>19/05/15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64564-E502-44E9-A4F2-5123B67D5831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766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4C98A-1DD2-4456-9E31-72606D23999B}" type="datetimeFigureOut">
              <a:rPr lang="en-NZ"/>
              <a:pPr>
                <a:defRPr/>
              </a:pPr>
              <a:t>19/05/15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057ED-D15A-4983-B68D-72D2979258D3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34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03AE8-6E57-45F1-8ABC-77AF4EBBA390}" type="datetimeFigureOut">
              <a:rPr lang="en-NZ"/>
              <a:pPr>
                <a:defRPr/>
              </a:pPr>
              <a:t>19/05/15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41B12-D58E-4771-9A13-8DC514A3CB3B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188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51D39-086E-46EC-80E1-9EFE5DC308F2}" type="datetimeFigureOut">
              <a:rPr lang="en-NZ"/>
              <a:pPr>
                <a:defRPr/>
              </a:pPr>
              <a:t>19/05/15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34F87-41F5-4D9F-BF2E-5C0A48F1D615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031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D8773-BBEE-4A24-B859-237AB4C51689}" type="datetimeFigureOut">
              <a:rPr lang="en-NZ"/>
              <a:pPr>
                <a:defRPr/>
              </a:pPr>
              <a:t>19/05/15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54F78-FBF0-4461-90AA-C88F2631C4A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821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1C7954-FC90-4487-BB32-8632C4D2DE0C}" type="datetimeFigureOut">
              <a:rPr lang="en-NZ"/>
              <a:pPr>
                <a:defRPr/>
              </a:pPr>
              <a:t>19/05/15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BD6C41-56C1-4A82-A497-929DFAA00B27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937"/>
            <a:ext cx="9144000" cy="61941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47664" y="1556793"/>
            <a:ext cx="5760640" cy="3024336"/>
          </a:xfrm>
          <a:prstGeom prst="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052736"/>
            <a:ext cx="8229600" cy="3888432"/>
          </a:xfrm>
        </p:spPr>
        <p:txBody>
          <a:bodyPr/>
          <a:lstStyle/>
          <a:p>
            <a:r>
              <a:rPr lang="en-US" sz="12000" dirty="0" err="1" smtClean="0"/>
              <a:t>Fastnet</a:t>
            </a:r>
            <a:r>
              <a:rPr lang="en-US" sz="12000" dirty="0" smtClean="0"/>
              <a:t> Classic</a:t>
            </a:r>
            <a:endParaRPr lang="en-NZ" sz="12000" dirty="0"/>
          </a:p>
        </p:txBody>
      </p:sp>
    </p:spTree>
    <p:extLst>
      <p:ext uri="{BB962C8B-B14F-4D97-AF65-F5344CB8AC3E}">
        <p14:creationId xmlns:p14="http://schemas.microsoft.com/office/powerpoint/2010/main" val="27408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2575" y="333375"/>
            <a:ext cx="8501063" cy="6164263"/>
            <a:chOff x="282575" y="333375"/>
            <a:chExt cx="8501063" cy="6164263"/>
          </a:xfrm>
        </p:grpSpPr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575" y="333375"/>
              <a:ext cx="8501063" cy="61642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375065" y="2264997"/>
              <a:ext cx="3841244" cy="193195"/>
            </a:xfrm>
            <a:prstGeom prst="rect">
              <a:avLst/>
            </a:prstGeom>
            <a:solidFill>
              <a:srgbClr val="FF999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www.propertytradingcenter.com/imot/wp-content/uploads/2015/01/house_price_increase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3982" y="1363874"/>
            <a:ext cx="3068178" cy="220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4" name="Picture 6" descr="https://c1.staticflickr.com/7/6064/6129594083_30054fa3ef_z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6843" y="4204898"/>
            <a:ext cx="3329271" cy="22172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6" name="Picture 8" descr="http://blogs.baruch.cuny.edu/scdc/files/2012/01/Apply-Onlin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80112" y="3989778"/>
            <a:ext cx="2592288" cy="2376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8" name="Picture 10" descr="http://skinsalonsolutions.com/wp-content/uploads/2011/07/cross_transpar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7" y="3989778"/>
            <a:ext cx="3685061" cy="275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09081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Pre-assessment Limit </a:t>
            </a:r>
            <a:r>
              <a:rPr lang="en-US" sz="4400" dirty="0" smtClean="0"/>
              <a:t>(PALs2)</a:t>
            </a:r>
            <a:endParaRPr lang="en-NZ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7" dur="indefinite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3528" y="476672"/>
            <a:ext cx="8522184" cy="5904656"/>
            <a:chOff x="323528" y="476672"/>
            <a:chExt cx="8522184" cy="5904656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76672"/>
              <a:ext cx="8522184" cy="590465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3287731" y="2360755"/>
              <a:ext cx="720080" cy="216024"/>
            </a:xfrm>
            <a:prstGeom prst="rect">
              <a:avLst/>
            </a:prstGeom>
            <a:solidFill>
              <a:srgbClr val="FF999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71600" y="182868"/>
            <a:ext cx="7200800" cy="6486492"/>
            <a:chOff x="971600" y="182868"/>
            <a:chExt cx="7200800" cy="6486492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82868"/>
              <a:ext cx="7200800" cy="648649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280205" y="3832808"/>
              <a:ext cx="2808312" cy="1112851"/>
            </a:xfrm>
            <a:prstGeom prst="rect">
              <a:avLst/>
            </a:prstGeom>
            <a:solidFill>
              <a:srgbClr val="FF999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3596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830709" cy="4150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97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940152" y="1052736"/>
            <a:ext cx="2160240" cy="5344229"/>
            <a:chOff x="5724128" y="605051"/>
            <a:chExt cx="2304256" cy="5454223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605051"/>
              <a:ext cx="2304256" cy="545422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795379" y="3717032"/>
              <a:ext cx="1935457" cy="1781243"/>
            </a:xfrm>
            <a:prstGeom prst="rect">
              <a:avLst/>
            </a:prstGeom>
            <a:solidFill>
              <a:srgbClr val="FF999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1520" y="109081"/>
            <a:ext cx="5472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Left Hand Menu</a:t>
            </a:r>
            <a:endParaRPr lang="en-NZ" sz="6000" dirty="0"/>
          </a:p>
        </p:txBody>
      </p:sp>
      <p:pic>
        <p:nvPicPr>
          <p:cNvPr id="8207" name="Picture 15" descr="http://itsmarketoclocksomewhere.bkwalkerscafe.com/wp-content/uploads/2013/09/increase-sal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8772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 descr="http://contentequalsmoney.com/wp-content/uploads/2012/06/seeking1-300x3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2471" y="2155676"/>
            <a:ext cx="2857500" cy="285750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38" name="Picture 2" descr="http://blog.24-7pressrelease.com/wp-content/uploads/2013/12/tracking-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3728" y="3003401"/>
            <a:ext cx="2276475" cy="200977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09081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Site Catalyst</a:t>
            </a:r>
            <a:endParaRPr lang="en-NZ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665" r="350" b="1561"/>
          <a:stretch/>
        </p:blipFill>
        <p:spPr bwMode="auto">
          <a:xfrm>
            <a:off x="179512" y="620688"/>
            <a:ext cx="8781718" cy="5616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2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7824" y="1412776"/>
            <a:ext cx="5112568" cy="23833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844894" y="2823892"/>
            <a:ext cx="3733106" cy="3338190"/>
            <a:chOff x="2411760" y="694438"/>
            <a:chExt cx="4381500" cy="4229100"/>
          </a:xfrm>
        </p:grpSpPr>
        <p:pic>
          <p:nvPicPr>
            <p:cNvPr id="1229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694438"/>
              <a:ext cx="4381500" cy="42291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554635" y="2276581"/>
              <a:ext cx="2233612" cy="791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NZ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54635" y="764262"/>
              <a:ext cx="3530600" cy="1296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NZ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520" y="109081"/>
            <a:ext cx="5688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Automation Build</a:t>
            </a:r>
            <a:endParaRPr lang="en-NZ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8" name="Picture 14" descr="http://blog.bankbazaar.com/wp-content/uploads/2014/07/credit-card-rewa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2338" y="2424113"/>
            <a:ext cx="1727200" cy="1728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http://blog.bankbazaar.com/wp-content/uploads/2014/07/credit-card-rewa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2338" y="4594225"/>
            <a:ext cx="1727200" cy="172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://blog.bankbazaar.com/wp-content/uploads/2014/07/credit-card-rewa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2338" y="260350"/>
            <a:ext cx="1727200" cy="1728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 descr="http://bnbanetwork.com/wp-content/uploads/2011/01/Lightbulb_Business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785938"/>
            <a:ext cx="4049712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12" idx="3"/>
            <a:endCxn id="11280" idx="1"/>
          </p:cNvCxnSpPr>
          <p:nvPr/>
        </p:nvCxnSpPr>
        <p:spPr>
          <a:xfrm>
            <a:off x="2649538" y="1125538"/>
            <a:ext cx="1851025" cy="217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278" idx="3"/>
            <a:endCxn id="11280" idx="1"/>
          </p:cNvCxnSpPr>
          <p:nvPr/>
        </p:nvCxnSpPr>
        <p:spPr>
          <a:xfrm>
            <a:off x="2649538" y="3287713"/>
            <a:ext cx="1851025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3"/>
            <a:endCxn id="11280" idx="1"/>
          </p:cNvCxnSpPr>
          <p:nvPr/>
        </p:nvCxnSpPr>
        <p:spPr>
          <a:xfrm flipV="1">
            <a:off x="2649538" y="3303588"/>
            <a:ext cx="1851025" cy="215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3528" y="116632"/>
            <a:ext cx="4400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True Rewards</a:t>
            </a:r>
            <a:endParaRPr lang="en-NZ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77521E-8 L 0.31944 0.0004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2" y="2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3568" y="288032"/>
            <a:ext cx="7773762" cy="6381328"/>
            <a:chOff x="683568" y="288032"/>
            <a:chExt cx="7773762" cy="638132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88032"/>
              <a:ext cx="7773762" cy="6381328"/>
            </a:xfrm>
            <a:prstGeom prst="rect">
              <a:avLst/>
            </a:prstGeom>
            <a:solidFill>
              <a:srgbClr val="FF9999">
                <a:alpha val="14902"/>
              </a:srgbClr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" name="Rectangle 2"/>
            <p:cNvSpPr/>
            <p:nvPr/>
          </p:nvSpPr>
          <p:spPr>
            <a:xfrm>
              <a:off x="3491345" y="5272643"/>
              <a:ext cx="4945337" cy="1365663"/>
            </a:xfrm>
            <a:prstGeom prst="rect">
              <a:avLst/>
            </a:prstGeom>
            <a:solidFill>
              <a:srgbClr val="FF999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5527" y="1057846"/>
            <a:ext cx="8788961" cy="4531394"/>
            <a:chOff x="175527" y="1057846"/>
            <a:chExt cx="8788961" cy="453139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527" y="1057846"/>
              <a:ext cx="8788961" cy="453139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054430" y="4112697"/>
              <a:ext cx="4085113" cy="1368152"/>
            </a:xfrm>
            <a:prstGeom prst="rect">
              <a:avLst/>
            </a:prstGeom>
            <a:solidFill>
              <a:srgbClr val="FF999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850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www.pascad.nl/wp-content/uploads/2014/10/Stackclim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4012" y="2493491"/>
            <a:ext cx="2381250" cy="2095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www.docusign.com/blog/wp-content/uploads/2014/03/shutterstock_1162832833-720x51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21049" y="2101378"/>
            <a:ext cx="4067175" cy="2879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109081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000" dirty="0"/>
              <a:t>Digital Acceptance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3528" y="692696"/>
            <a:ext cx="8470492" cy="5544616"/>
            <a:chOff x="323528" y="692696"/>
            <a:chExt cx="8470492" cy="554461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692696"/>
              <a:ext cx="8470492" cy="5544616"/>
            </a:xfrm>
            <a:prstGeom prst="rect">
              <a:avLst/>
            </a:prstGeom>
            <a:solidFill>
              <a:srgbClr val="FF9999">
                <a:alpha val="20000"/>
              </a:srgbClr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4" name="Rectangle 3"/>
            <p:cNvSpPr/>
            <p:nvPr/>
          </p:nvSpPr>
          <p:spPr>
            <a:xfrm>
              <a:off x="1799313" y="2000715"/>
              <a:ext cx="6595250" cy="599981"/>
            </a:xfrm>
            <a:prstGeom prst="rect">
              <a:avLst/>
            </a:prstGeom>
            <a:solidFill>
              <a:srgbClr val="FF999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87" y="548680"/>
            <a:ext cx="8649236" cy="5760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5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58379" y="188640"/>
            <a:ext cx="7414021" cy="6423701"/>
            <a:chOff x="758379" y="188640"/>
            <a:chExt cx="7414021" cy="642370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379" y="188640"/>
              <a:ext cx="7414021" cy="6423701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971600" y="5589240"/>
              <a:ext cx="4320480" cy="360040"/>
            </a:xfrm>
            <a:prstGeom prst="rect">
              <a:avLst/>
            </a:prstGeom>
            <a:solidFill>
              <a:srgbClr val="FF999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191636" y="6177179"/>
              <a:ext cx="833150" cy="369452"/>
            </a:xfrm>
            <a:prstGeom prst="rect">
              <a:avLst/>
            </a:prstGeom>
            <a:solidFill>
              <a:srgbClr val="FF9999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4155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5" name="Picture 11" descr="http://i.telegraph.co.uk/multimedia/archive/01844/traders_1844013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1533425"/>
            <a:ext cx="4416425" cy="2763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ttp://yourhiddenpotential.co.uk/wp-content/uploads/Share-tradin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3478113"/>
            <a:ext cx="3810000" cy="2543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09081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Online Share Trading</a:t>
            </a:r>
            <a:endParaRPr lang="en-NZ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123</Words>
  <Application>Microsoft Office PowerPoint</Application>
  <PresentationFormat>On-screen Show (4:3)</PresentationFormat>
  <Paragraphs>27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Fastnet Classic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ASB Group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ASB Group Ltd</dc:creator>
  <cp:lastModifiedBy>devDanielMo</cp:lastModifiedBy>
  <cp:revision>135</cp:revision>
  <dcterms:created xsi:type="dcterms:W3CDTF">2015-04-23T23:34:25Z</dcterms:created>
  <dcterms:modified xsi:type="dcterms:W3CDTF">2015-05-18T23:51:25Z</dcterms:modified>
</cp:coreProperties>
</file>