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hKthuGrbSGssEOPYDUGiv0SFWi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04CCED-9964-4843-8904-23D9C50AEE56}">
  <a:tblStyle styleId="{8704CCED-9964-4843-8904-23D9C50AEE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8654E73-26FD-4FBB-8A9B-D2447FC71CE6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fill>
          <a:solidFill>
            <a:srgbClr val="D4D4D4"/>
          </a:solidFill>
        </a:fill>
      </a:tcStyle>
    </a:band1H>
    <a:band2H>
      <a:tcTxStyle/>
    </a:band2H>
    <a:band1V>
      <a:tcTxStyle/>
      <a:tcStyle>
        <a:fill>
          <a:solidFill>
            <a:srgbClr val="D4D4D4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81ddf163d_0_1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81ddf163d_0_1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881ddf163d_0_13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81ddf163d_0_1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81ddf163d_0_1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881ddf163d_0_13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81ddf163d_0_1179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881ddf163d_0_1179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g881ddf163d_0_117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881ddf163d_0_117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881ddf163d_0_117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881ddf163d_0_117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881ddf163d_0_1179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g881ddf163d_0_1179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g881ddf163d_0_11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881ddf163d_0_1275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g881ddf163d_0_127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881ddf163d_0_127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881ddf163d_0_127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881ddf163d_0_127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881ddf163d_0_127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881ddf163d_0_127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881ddf163d_0_127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881ddf163d_0_127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881ddf163d_0_127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881ddf163d_0_127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881ddf163d_0_127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881ddf163d_0_127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881ddf163d_0_127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881ddf163d_0_127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881ddf163d_0_127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881ddf163d_0_127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881ddf163d_0_127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881ddf163d_0_127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g881ddf163d_0_1275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g881ddf163d_0_1275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g881ddf163d_0_12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1ddf163d_0_12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1ddf163d_0_1300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g881ddf163d_0_1300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g881ddf163d_0_1300"/>
          <p:cNvSpPr txBox="1"/>
          <p:nvPr>
            <p:ph idx="10" type="dt"/>
          </p:nvPr>
        </p:nvSpPr>
        <p:spPr>
          <a:xfrm>
            <a:off x="8837612" y="5883275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881ddf163d_0_1300"/>
          <p:cNvSpPr txBox="1"/>
          <p:nvPr>
            <p:ph idx="11" type="ftr"/>
          </p:nvPr>
        </p:nvSpPr>
        <p:spPr>
          <a:xfrm>
            <a:off x="1141412" y="5883275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881ddf163d_0_1300"/>
          <p:cNvSpPr txBox="1"/>
          <p:nvPr>
            <p:ph idx="12" type="sldNum"/>
          </p:nvPr>
        </p:nvSpPr>
        <p:spPr>
          <a:xfrm>
            <a:off x="10514012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881ddf163d_0_118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g881ddf163d_0_118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881ddf163d_0_118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881ddf163d_0_118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881ddf163d_0_118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881ddf163d_0_118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881ddf163d_0_118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881ddf163d_0_118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881ddf163d_0_118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881ddf163d_0_118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881ddf163d_0_118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881ddf163d_0_118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881ddf163d_0_118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881ddf163d_0_118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881ddf163d_0_118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881ddf163d_0_118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881ddf163d_0_118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881ddf163d_0_118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881ddf163d_0_118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g881ddf163d_0_1189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g881ddf163d_0_11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881ddf163d_0_121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g881ddf163d_0_12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881ddf163d_0_12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881ddf163d_0_121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g881ddf163d_0_121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g881ddf163d_0_12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g881ddf163d_0_121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g881ddf163d_0_12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881ddf163d_0_12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881ddf163d_0_121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g881ddf163d_0_1218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881ddf163d_0_1218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g881ddf163d_0_12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881ddf163d_0_122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g881ddf163d_0_12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881ddf163d_0_12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g881ddf163d_0_122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g881ddf163d_0_12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881ddf163d_0_123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g881ddf163d_0_12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881ddf163d_0_12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881ddf163d_0_1232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g881ddf163d_0_1232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g881ddf163d_0_12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881ddf163d_0_1239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g881ddf163d_0_123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881ddf163d_0_123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881ddf163d_0_123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881ddf163d_0_123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881ddf163d_0_123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881ddf163d_0_123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881ddf163d_0_123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881ddf163d_0_123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881ddf163d_0_123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881ddf163d_0_123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881ddf163d_0_123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881ddf163d_0_123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881ddf163d_0_123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881ddf163d_0_123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881ddf163d_0_123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881ddf163d_0_123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881ddf163d_0_123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881ddf163d_0_123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881ddf163d_0_1239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881ddf163d_0_12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881ddf163d_0_126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g881ddf163d_0_126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881ddf163d_0_126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881ddf163d_0_1261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g881ddf163d_0_1261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g881ddf163d_0_1261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881ddf163d_0_12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881ddf163d_0_1269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g881ddf163d_0_126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881ddf163d_0_126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881ddf163d_0_1269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881ddf163d_0_12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81ddf163d_0_117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g881ddf163d_0_117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881ddf163d_0_11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hyperlink" Target="https://pdfs.semanticscholar.org/0f5f/3a506360b9be0a7ab52d77974695f1c48a4d.pdf" TargetMode="External"/><Relationship Id="rId5" Type="http://schemas.openxmlformats.org/officeDocument/2006/relationships/hyperlink" Target="https://www.sciencedirect.com/science/article/pii/S2352340918315191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751012" y="3883741"/>
            <a:ext cx="8676222" cy="13359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Rounded"/>
              <a:buNone/>
            </a:pPr>
            <a:r>
              <a:rPr b="1" lang="en-AU" sz="4400">
                <a:latin typeface="Arial Rounded"/>
                <a:ea typeface="Arial Rounded"/>
                <a:cs typeface="Arial Rounded"/>
                <a:sym typeface="Arial Rounded"/>
              </a:rPr>
              <a:t>PREDICTING HOTEL BOOKING CANCELLATIONS</a:t>
            </a:r>
            <a:endParaRPr/>
          </a:p>
        </p:txBody>
      </p:sp>
      <p:pic>
        <p:nvPicPr>
          <p:cNvPr descr="Hotel reception bell" id="145" name="Google Shape;145;p1"/>
          <p:cNvPicPr preferRelativeResize="0"/>
          <p:nvPr/>
        </p:nvPicPr>
        <p:blipFill rotWithShape="1">
          <a:blip r:embed="rId3">
            <a:alphaModFix/>
          </a:blip>
          <a:srcRect b="9154" l="0" r="-2" t="24826"/>
          <a:stretch/>
        </p:blipFill>
        <p:spPr>
          <a:xfrm>
            <a:off x="2711334" y="824487"/>
            <a:ext cx="6769332" cy="2983054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rgbClr val="363D4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1"/>
          <p:cNvSpPr txBox="1"/>
          <p:nvPr/>
        </p:nvSpPr>
        <p:spPr>
          <a:xfrm>
            <a:off x="338617" y="5393055"/>
            <a:ext cx="38031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HENRY BIEN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AU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/>
          </a:p>
        </p:txBody>
      </p:sp>
      <p:sp>
        <p:nvSpPr>
          <p:cNvPr id="147" name="Google Shape;147;p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nstitute of Data" id="149" name="Google Shape;1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2760603" y="2166573"/>
            <a:ext cx="729805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1" lang="en-AU" sz="4800"/>
              <a:t>INSIGHTS FROM DATA</a:t>
            </a:r>
            <a:endParaRPr/>
          </a:p>
        </p:txBody>
      </p:sp>
      <p:pic>
        <p:nvPicPr>
          <p:cNvPr descr="Bar chart" id="261" name="Google Shape;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187" y="631238"/>
            <a:ext cx="3416888" cy="3416888"/>
          </a:xfrm>
          <a:prstGeom prst="roundRect">
            <a:avLst>
              <a:gd fmla="val 3517" name="adj"/>
            </a:avLst>
          </a:prstGeom>
          <a:noFill/>
          <a:ln cap="flat" cmpd="sng" w="38100">
            <a:solidFill>
              <a:srgbClr val="363D4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nstitute of Data" id="262" name="Google Shape;2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8052" y="201125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81ddf163d_0_1306"/>
          <p:cNvSpPr txBox="1"/>
          <p:nvPr>
            <p:ph type="title"/>
          </p:nvPr>
        </p:nvSpPr>
        <p:spPr>
          <a:xfrm>
            <a:off x="769258" y="142153"/>
            <a:ext cx="990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AU"/>
              <a:t>INSIGHTS FROM DATA</a:t>
            </a:r>
            <a:endParaRPr/>
          </a:p>
        </p:txBody>
      </p:sp>
      <p:pic>
        <p:nvPicPr>
          <p:cNvPr id="269" name="Google Shape;269;g881ddf163d_0_1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17" y="1357853"/>
            <a:ext cx="3580208" cy="249556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70" name="Google Shape;270;g881ddf163d_0_1306"/>
          <p:cNvSpPr/>
          <p:nvPr/>
        </p:nvSpPr>
        <p:spPr>
          <a:xfrm>
            <a:off x="4187403" y="4060065"/>
            <a:ext cx="3817200" cy="23658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 had the highest booking cancellations in the dataset.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 three years, these hotel had quite high booking cancellation rate at 37.6%</a:t>
            </a:r>
            <a:endParaRPr b="1"/>
          </a:p>
        </p:txBody>
      </p:sp>
      <p:pic>
        <p:nvPicPr>
          <p:cNvPr id="271" name="Google Shape;271;g881ddf163d_0_1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5866" y="2101063"/>
            <a:ext cx="3277603" cy="314403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Institute of Data" id="272" name="Google Shape;272;g881ddf163d_0_13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>
            <p:ph type="title"/>
          </p:nvPr>
        </p:nvSpPr>
        <p:spPr>
          <a:xfrm>
            <a:off x="1141413" y="609600"/>
            <a:ext cx="9905998" cy="586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AU"/>
              <a:t>INSIGHTS FROM DATA</a:t>
            </a:r>
            <a:endParaRPr/>
          </a:p>
        </p:txBody>
      </p:sp>
      <p:pic>
        <p:nvPicPr>
          <p:cNvPr descr="A screenshot of a cell phone&#10;&#10;Description automatically generated" id="278" name="Google Shape;2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49" y="2290255"/>
            <a:ext cx="5828364" cy="37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/>
          <p:nvPr/>
        </p:nvSpPr>
        <p:spPr>
          <a:xfrm>
            <a:off x="6913191" y="3046184"/>
            <a:ext cx="4393438" cy="2365829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Travel Agents are the main market segment for room bookings. </a:t>
            </a:r>
            <a:endParaRPr b="1"/>
          </a:p>
        </p:txBody>
      </p:sp>
      <p:pic>
        <p:nvPicPr>
          <p:cNvPr descr="Institute of Data" id="280" name="Google Shape;2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050" y="2926324"/>
            <a:ext cx="4880100" cy="34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257" y="1117242"/>
            <a:ext cx="5208239" cy="358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/>
          <p:nvPr/>
        </p:nvSpPr>
        <p:spPr>
          <a:xfrm>
            <a:off x="7512250" y="1253075"/>
            <a:ext cx="3437700" cy="14781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deposit has the highest cancellation rate due to flexible cancellation policy</a:t>
            </a:r>
            <a:endParaRPr b="1"/>
          </a:p>
        </p:txBody>
      </p:sp>
      <p:sp>
        <p:nvSpPr>
          <p:cNvPr id="288" name="Google Shape;288;p13"/>
          <p:cNvSpPr/>
          <p:nvPr/>
        </p:nvSpPr>
        <p:spPr>
          <a:xfrm>
            <a:off x="1674185" y="4998057"/>
            <a:ext cx="4146044" cy="1669143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Bookings made a few days before the arrival date are rarely cancelled, whereas bookings made over one year in advance are cancelled very often.</a:t>
            </a:r>
            <a:endParaRPr b="1"/>
          </a:p>
        </p:txBody>
      </p:sp>
      <p:sp>
        <p:nvSpPr>
          <p:cNvPr id="289" name="Google Shape;289;p13"/>
          <p:cNvSpPr/>
          <p:nvPr/>
        </p:nvSpPr>
        <p:spPr>
          <a:xfrm rot="5400000">
            <a:off x="1060236" y="4986873"/>
            <a:ext cx="725113" cy="50278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C000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nstitute of Data" id="290" name="Google Shape;2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3"/>
          <p:cNvSpPr txBox="1"/>
          <p:nvPr>
            <p:ph type="title"/>
          </p:nvPr>
        </p:nvSpPr>
        <p:spPr>
          <a:xfrm>
            <a:off x="691247" y="270560"/>
            <a:ext cx="9905998" cy="668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AU"/>
              <a:t>INSIGHTS FROM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/>
          <p:nvPr>
            <p:ph type="title"/>
          </p:nvPr>
        </p:nvSpPr>
        <p:spPr>
          <a:xfrm>
            <a:off x="1866687" y="4776396"/>
            <a:ext cx="8676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lang="en-AU" sz="4400"/>
              <a:t>MODELLING &amp; EVALUATING</a:t>
            </a:r>
            <a:endParaRPr/>
          </a:p>
        </p:txBody>
      </p:sp>
      <p:pic>
        <p:nvPicPr>
          <p:cNvPr descr="Head with Gears" id="297" name="Google Shape;2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2320" y="640080"/>
            <a:ext cx="3602736" cy="3602736"/>
          </a:xfrm>
          <a:prstGeom prst="roundRect">
            <a:avLst>
              <a:gd fmla="val 3517" name="adj"/>
            </a:avLst>
          </a:prstGeom>
          <a:noFill/>
          <a:ln cap="flat" cmpd="sng" w="38100">
            <a:solidFill>
              <a:srgbClr val="363D4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nstitute of Data" id="298" name="Google Shape;2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type="title"/>
          </p:nvPr>
        </p:nvSpPr>
        <p:spPr>
          <a:xfrm>
            <a:off x="773150" y="-227125"/>
            <a:ext cx="5803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AU" sz="2800"/>
              <a:t>MODELLING &amp; EVALUATING</a:t>
            </a:r>
            <a:endParaRPr/>
          </a:p>
        </p:txBody>
      </p:sp>
      <p:graphicFrame>
        <p:nvGraphicFramePr>
          <p:cNvPr id="304" name="Google Shape;304;p15"/>
          <p:cNvGraphicFramePr/>
          <p:nvPr/>
        </p:nvGraphicFramePr>
        <p:xfrm>
          <a:off x="659717" y="1387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{18654E73-26FD-4FBB-8A9B-D2447FC71CE6}</a:tableStyleId>
              </a:tblPr>
              <a:tblGrid>
                <a:gridCol w="1795950"/>
                <a:gridCol w="1653175"/>
              </a:tblGrid>
              <a:tr h="71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500" u="none" cap="none" strike="noStrike">
                          <a:solidFill>
                            <a:schemeClr val="lt1"/>
                          </a:solidFill>
                        </a:rPr>
                        <a:t>MODEL</a:t>
                      </a:r>
                      <a:endParaRPr/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500" cap="none">
                          <a:solidFill>
                            <a:schemeClr val="lt1"/>
                          </a:solidFill>
                        </a:rPr>
                        <a:t>ACCURACY</a:t>
                      </a:r>
                      <a:endParaRPr/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97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500" cap="none">
                          <a:solidFill>
                            <a:srgbClr val="000000"/>
                          </a:solidFill>
                        </a:rPr>
                        <a:t>LOGISTIC REGRESSION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2000" cap="none">
                          <a:solidFill>
                            <a:srgbClr val="000000"/>
                          </a:solidFill>
                        </a:rPr>
                        <a:t>77%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7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500" cap="none">
                          <a:solidFill>
                            <a:srgbClr val="000000"/>
                          </a:solidFill>
                        </a:rPr>
                        <a:t>XGBOOST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2000" cap="none">
                          <a:solidFill>
                            <a:srgbClr val="000000"/>
                          </a:solidFill>
                        </a:rPr>
                        <a:t>84%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7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500" cap="none">
                          <a:solidFill>
                            <a:srgbClr val="000000"/>
                          </a:solidFill>
                        </a:rPr>
                        <a:t>DECISION TREE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2000" cap="none">
                          <a:solidFill>
                            <a:srgbClr val="000000"/>
                          </a:solidFill>
                        </a:rPr>
                        <a:t>86%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7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500" cap="none">
                          <a:solidFill>
                            <a:srgbClr val="000000"/>
                          </a:solidFill>
                        </a:rPr>
                        <a:t>RANDOM FOREST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2000" cap="none">
                          <a:solidFill>
                            <a:srgbClr val="000000"/>
                          </a:solidFill>
                        </a:rPr>
                        <a:t>89%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261425" marB="261425" marR="261425" marL="26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6326" y="1387427"/>
            <a:ext cx="4850500" cy="34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Institute of Data" id="306" name="Google Shape;3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5"/>
          <p:cNvSpPr txBox="1"/>
          <p:nvPr/>
        </p:nvSpPr>
        <p:spPr>
          <a:xfrm>
            <a:off x="5244550" y="5255025"/>
            <a:ext cx="42633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RandomForestClassifier model has the highest accuracy at 89%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4412250" y="5535975"/>
            <a:ext cx="528900" cy="19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1141413" y="609600"/>
            <a:ext cx="99059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b="1" lang="en-AU" sz="2880"/>
              <a:t>CONCLUSIONS</a:t>
            </a:r>
            <a:endParaRPr/>
          </a:p>
        </p:txBody>
      </p:sp>
      <p:pic>
        <p:nvPicPr>
          <p:cNvPr descr="Institute of Data" id="314" name="Google Shape;3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/>
          <p:nvPr/>
        </p:nvSpPr>
        <p:spPr>
          <a:xfrm>
            <a:off x="1272675" y="1868000"/>
            <a:ext cx="8973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500">
                <a:latin typeface="Lato"/>
                <a:ea typeface="Lato"/>
                <a:cs typeface="Lato"/>
                <a:sym typeface="Lato"/>
              </a:rPr>
              <a:t>The model can be used to predict hotel booking cancellations</a:t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4987975" y="2761052"/>
            <a:ext cx="2050800" cy="727200"/>
          </a:xfrm>
          <a:prstGeom prst="roundRect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CANCELLATIONS PREDICTION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7678850" y="3872801"/>
            <a:ext cx="2050800" cy="727200"/>
          </a:xfrm>
          <a:prstGeom prst="roundRect">
            <a:avLst>
              <a:gd fmla="val 50000" name="adj"/>
            </a:avLst>
          </a:prstGeom>
          <a:solidFill>
            <a:srgbClr val="1D7E7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BETTER OVERBOOKING TACTICS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2444850" y="3872801"/>
            <a:ext cx="2050800" cy="727200"/>
          </a:xfrm>
          <a:prstGeom prst="roundRect">
            <a:avLst>
              <a:gd fmla="val 50000" name="adj"/>
            </a:avLst>
          </a:prstGeom>
          <a:solidFill>
            <a:srgbClr val="1D7E7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CANCELLATION POLICY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1141425" y="5432245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GENERATE MORE SALES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3773554" y="5432245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REDUCE LOSS FROM CANCELLATIONS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6405700" y="5432245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INCREASE REVENUE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8962241" y="5432245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REDUCE RISKS</a:t>
            </a:r>
            <a:endParaRPr b="1" sz="1900">
              <a:solidFill>
                <a:srgbClr val="FFFFFF"/>
              </a:solidFill>
            </a:endParaRPr>
          </a:p>
        </p:txBody>
      </p:sp>
      <p:cxnSp>
        <p:nvCxnSpPr>
          <p:cNvPr id="323" name="Google Shape;323;p16"/>
          <p:cNvCxnSpPr>
            <a:stCxn id="316" idx="2"/>
            <a:endCxn id="317" idx="0"/>
          </p:cNvCxnSpPr>
          <p:nvPr/>
        </p:nvCxnSpPr>
        <p:spPr>
          <a:xfrm flipH="1" rot="-5400000">
            <a:off x="7166575" y="2335052"/>
            <a:ext cx="384600" cy="2691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6"/>
          <p:cNvCxnSpPr>
            <a:stCxn id="318" idx="0"/>
            <a:endCxn id="316" idx="2"/>
          </p:cNvCxnSpPr>
          <p:nvPr/>
        </p:nvCxnSpPr>
        <p:spPr>
          <a:xfrm rot="-5400000">
            <a:off x="4549500" y="2408951"/>
            <a:ext cx="384600" cy="2543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6"/>
          <p:cNvCxnSpPr>
            <a:stCxn id="318" idx="2"/>
            <a:endCxn id="320" idx="0"/>
          </p:cNvCxnSpPr>
          <p:nvPr/>
        </p:nvCxnSpPr>
        <p:spPr>
          <a:xfrm flipH="1" rot="-5400000">
            <a:off x="3718500" y="4351751"/>
            <a:ext cx="832200" cy="1328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6"/>
          <p:cNvCxnSpPr>
            <a:stCxn id="319" idx="0"/>
            <a:endCxn id="318" idx="2"/>
          </p:cNvCxnSpPr>
          <p:nvPr/>
        </p:nvCxnSpPr>
        <p:spPr>
          <a:xfrm rot="-5400000">
            <a:off x="2402475" y="4364395"/>
            <a:ext cx="832200" cy="13035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6"/>
          <p:cNvCxnSpPr>
            <a:stCxn id="317" idx="2"/>
            <a:endCxn id="322" idx="0"/>
          </p:cNvCxnSpPr>
          <p:nvPr/>
        </p:nvCxnSpPr>
        <p:spPr>
          <a:xfrm flipH="1" rot="-5400000">
            <a:off x="8929850" y="4374401"/>
            <a:ext cx="832200" cy="1283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6"/>
          <p:cNvCxnSpPr>
            <a:stCxn id="321" idx="0"/>
            <a:endCxn id="317" idx="2"/>
          </p:cNvCxnSpPr>
          <p:nvPr/>
        </p:nvCxnSpPr>
        <p:spPr>
          <a:xfrm rot="-5400000">
            <a:off x="7651600" y="4379545"/>
            <a:ext cx="832200" cy="1273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16"/>
          <p:cNvSpPr txBox="1"/>
          <p:nvPr/>
        </p:nvSpPr>
        <p:spPr>
          <a:xfrm>
            <a:off x="1117425" y="1186450"/>
            <a:ext cx="20988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b="1" lang="en-A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4937975" y="3924100"/>
            <a:ext cx="2050800" cy="828600"/>
          </a:xfrm>
          <a:prstGeom prst="roundRect">
            <a:avLst>
              <a:gd fmla="val 50000" name="adj"/>
            </a:avLst>
          </a:prstGeom>
          <a:solidFill>
            <a:srgbClr val="1D7E7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REDUCE RISKS OF CANCELLATION</a:t>
            </a:r>
            <a:endParaRPr b="1" sz="1900">
              <a:solidFill>
                <a:srgbClr val="FFFFFF"/>
              </a:solidFill>
            </a:endParaRPr>
          </a:p>
        </p:txBody>
      </p:sp>
      <p:cxnSp>
        <p:nvCxnSpPr>
          <p:cNvPr id="331" name="Google Shape;331;p16"/>
          <p:cNvCxnSpPr/>
          <p:nvPr/>
        </p:nvCxnSpPr>
        <p:spPr>
          <a:xfrm>
            <a:off x="6011575" y="3675700"/>
            <a:ext cx="36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81ddf163d_0_1342"/>
          <p:cNvSpPr txBox="1"/>
          <p:nvPr>
            <p:ph type="title"/>
          </p:nvPr>
        </p:nvSpPr>
        <p:spPr>
          <a:xfrm>
            <a:off x="1141425" y="609600"/>
            <a:ext cx="99060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b="1" lang="en-AU" sz="2880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81ddf163d_0_1342"/>
          <p:cNvSpPr txBox="1"/>
          <p:nvPr>
            <p:ph idx="1" type="body"/>
          </p:nvPr>
        </p:nvSpPr>
        <p:spPr>
          <a:xfrm>
            <a:off x="1141425" y="2147825"/>
            <a:ext cx="81459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85750" rtl="0" algn="l">
              <a:spcBef>
                <a:spcPts val="104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AU" sz="2000"/>
              <a:t>Results may change for different hotel types, special events and natural disasters.</a:t>
            </a:r>
            <a:endParaRPr b="1" sz="2000"/>
          </a:p>
          <a:p>
            <a:pPr indent="0" lvl="0" marL="285750" rtl="0" algn="l">
              <a:spcBef>
                <a:spcPts val="104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273050" lvl="0" marL="285750" rtl="0" algn="l">
              <a:spcBef>
                <a:spcPts val="104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AU" sz="2000"/>
              <a:t>Overbookings from wrong booking cancellations handling could lead to bad reputation and loss of customers. </a:t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sp>
        <p:nvSpPr>
          <p:cNvPr id="339" name="Google Shape;339;g881ddf163d_0_1342"/>
          <p:cNvSpPr txBox="1"/>
          <p:nvPr/>
        </p:nvSpPr>
        <p:spPr>
          <a:xfrm>
            <a:off x="1141425" y="1338550"/>
            <a:ext cx="3387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/>
          <p:nvPr>
            <p:ph type="title"/>
          </p:nvPr>
        </p:nvSpPr>
        <p:spPr>
          <a:xfrm>
            <a:off x="1141413" y="609600"/>
            <a:ext cx="9905998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AU"/>
              <a:t>NEXT STEPS</a:t>
            </a:r>
            <a:endParaRPr/>
          </a:p>
        </p:txBody>
      </p:sp>
      <p:sp>
        <p:nvSpPr>
          <p:cNvPr id="345" name="Google Shape;345;p17"/>
          <p:cNvSpPr txBox="1"/>
          <p:nvPr>
            <p:ph idx="1" type="body"/>
          </p:nvPr>
        </p:nvSpPr>
        <p:spPr>
          <a:xfrm>
            <a:off x="923134" y="1923390"/>
            <a:ext cx="838967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AU" sz="2000"/>
              <a:t>Further research could make use of features from additional data sources to improve model performance and measure the influence of these features in booking cancellations. Such as: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AU" sz="2000"/>
              <a:t>Weather information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AU" sz="2000"/>
              <a:t>Prices and social reputation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AU" sz="2000"/>
              <a:t>Currency exchange rates</a:t>
            </a:r>
            <a:endParaRPr sz="20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AU" sz="2000"/>
              <a:t>D</a:t>
            </a:r>
            <a:r>
              <a:rPr b="1" lang="en-AU" sz="2000"/>
              <a:t>eployment of this predictive model in a production environment</a:t>
            </a:r>
            <a:endParaRPr b="1" sz="2000"/>
          </a:p>
        </p:txBody>
      </p:sp>
      <p:pic>
        <p:nvPicPr>
          <p:cNvPr descr="Institute of Data" id="346" name="Google Shape;3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/>
          <p:nvPr>
            <p:ph type="title"/>
          </p:nvPr>
        </p:nvSpPr>
        <p:spPr>
          <a:xfrm>
            <a:off x="1751012" y="3883742"/>
            <a:ext cx="8676222" cy="477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entury Gothic"/>
              <a:buNone/>
            </a:pPr>
            <a:r>
              <a:rPr b="1" lang="en-AU" sz="4320"/>
              <a:t>THANK YOU!</a:t>
            </a:r>
            <a:endParaRPr/>
          </a:p>
        </p:txBody>
      </p:sp>
      <p:pic>
        <p:nvPicPr>
          <p:cNvPr descr="Smiling Face with No Fill" id="352" name="Google Shape;3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473" y="347243"/>
            <a:ext cx="2983054" cy="2983054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rgbClr val="363D4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18"/>
          <p:cNvSpPr txBox="1"/>
          <p:nvPr/>
        </p:nvSpPr>
        <p:spPr>
          <a:xfrm>
            <a:off x="1083212" y="4572000"/>
            <a:ext cx="867622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Nuno Antonio, Ana de Almeida and Luis Nunes, </a:t>
            </a:r>
            <a:r>
              <a:rPr lang="en-AU" sz="15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Predicting hotel booking cancellations to decrease uncertainty and increase revenue</a:t>
            </a:r>
            <a:r>
              <a:rPr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(2017)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[2] Nuno Antonio, Ana de Almeida and Luis Nunes, </a:t>
            </a:r>
            <a:r>
              <a:rPr lang="en-AU" sz="15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Hotel booking demand datasets</a:t>
            </a:r>
            <a:r>
              <a:rPr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(2019)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[3] Zhu, W., Zeng, N., Wang, N., &amp; others. (2010). Sensitivity, specificity,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accuracy, associated confidence interval and ROC analysis 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practical SAS implementations. NESUG Proceedings: Health Care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Life Sciences, Baltimore, Maryland, 1–9.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nstitute of Data" id="354" name="Google Shape;35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141413" y="609600"/>
            <a:ext cx="9905998" cy="146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AU" sz="4000"/>
              <a:t>BIO</a:t>
            </a:r>
            <a:endParaRPr/>
          </a:p>
        </p:txBody>
      </p:sp>
      <p:grpSp>
        <p:nvGrpSpPr>
          <p:cNvPr id="155" name="Google Shape;155;p2"/>
          <p:cNvGrpSpPr/>
          <p:nvPr/>
        </p:nvGrpSpPr>
        <p:grpSpPr>
          <a:xfrm>
            <a:off x="1448793" y="2798392"/>
            <a:ext cx="9291239" cy="2362651"/>
            <a:chOff x="307380" y="512392"/>
            <a:chExt cx="9291239" cy="2362651"/>
          </a:xfrm>
        </p:grpSpPr>
        <p:sp>
          <p:nvSpPr>
            <p:cNvPr id="156" name="Google Shape;156;p2"/>
            <p:cNvSpPr/>
            <p:nvPr/>
          </p:nvSpPr>
          <p:spPr>
            <a:xfrm>
              <a:off x="707776" y="512392"/>
              <a:ext cx="1252520" cy="1252520"/>
            </a:xfrm>
            <a:prstGeom prst="ellipse">
              <a:avLst/>
            </a:prstGeom>
            <a:solidFill>
              <a:srgbClr val="E7B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74707" y="779323"/>
              <a:ext cx="718659" cy="71865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7380" y="2155043"/>
              <a:ext cx="20533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307380" y="2155043"/>
              <a:ext cx="20533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1" lang="en-AU" sz="1500" cap="non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SCIENTIST AT IOD</a:t>
              </a:r>
              <a:endParaRPr b="1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120418" y="512392"/>
              <a:ext cx="1252520" cy="1252520"/>
            </a:xfrm>
            <a:prstGeom prst="ellipse">
              <a:avLst/>
            </a:prstGeom>
            <a:solidFill>
              <a:srgbClr val="E7B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387349" y="779323"/>
              <a:ext cx="718659" cy="7186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720022" y="2155043"/>
              <a:ext cx="20533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2720022" y="2155043"/>
              <a:ext cx="20533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1" lang="en-AU" sz="1500" cap="non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HOTEL REVENUE ANALYST</a:t>
              </a:r>
              <a:endParaRPr b="1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533060" y="512392"/>
              <a:ext cx="1252520" cy="1252520"/>
            </a:xfrm>
            <a:prstGeom prst="ellipse">
              <a:avLst/>
            </a:prstGeom>
            <a:solidFill>
              <a:srgbClr val="E7B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799991" y="779323"/>
              <a:ext cx="718659" cy="71865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132664" y="2155043"/>
              <a:ext cx="20533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5132664" y="2155043"/>
              <a:ext cx="20533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1" lang="en-AU" sz="1500" cap="non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BACHELOR DEGREE  OF BUSINESS ADMINISTRATION</a:t>
              </a:r>
              <a:endParaRPr b="1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945702" y="512392"/>
              <a:ext cx="1252520" cy="1252520"/>
            </a:xfrm>
            <a:prstGeom prst="ellipse">
              <a:avLst/>
            </a:prstGeom>
            <a:solidFill>
              <a:srgbClr val="E7B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212633" y="779323"/>
              <a:ext cx="718659" cy="71865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545307" y="2155043"/>
              <a:ext cx="20533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Google Shape;171;p2"/>
            <p:cNvSpPr txBox="1"/>
            <p:nvPr/>
          </p:nvSpPr>
          <p:spPr>
            <a:xfrm>
              <a:off x="7545307" y="2155043"/>
              <a:ext cx="20533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1" lang="en-AU" sz="1500" cap="non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ADVANCED DIPLOMA IN HOSPITALITY MANAGEMENT</a:t>
              </a:r>
              <a:endParaRPr b="1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Institute of Data" id="172" name="Google Shape;17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1141413" y="609600"/>
            <a:ext cx="9905998" cy="826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AU"/>
              <a:t>STAKEHOLDER</a:t>
            </a:r>
            <a:endParaRPr/>
          </a:p>
        </p:txBody>
      </p:sp>
      <p:pic>
        <p:nvPicPr>
          <p:cNvPr descr="Kent Warren" id="178" name="Google Shape;17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355" y="1436521"/>
            <a:ext cx="28479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/>
          <p:nvPr/>
        </p:nvSpPr>
        <p:spPr>
          <a:xfrm>
            <a:off x="991525" y="4559700"/>
            <a:ext cx="9086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Kent Warren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Vice President Revenue and Analytics -</a:t>
            </a:r>
            <a:endParaRPr b="1" sz="25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500">
                <a:solidFill>
                  <a:schemeClr val="lt1"/>
                </a:solidFill>
              </a:rPr>
              <a:t>               </a:t>
            </a:r>
            <a:r>
              <a:rPr b="1" lang="en-AU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Pacific at Accor</a:t>
            </a:r>
            <a:endParaRPr b="1" i="0"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cor logo" id="180" name="Google Shape;1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8425" y="4168821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itute of Data" id="181" name="Google Shape;1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817857" y="588062"/>
            <a:ext cx="9923766" cy="106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AU" sz="4000"/>
              <a:t>AGENDA</a:t>
            </a:r>
            <a:endParaRPr/>
          </a:p>
        </p:txBody>
      </p:sp>
      <p:grpSp>
        <p:nvGrpSpPr>
          <p:cNvPr id="187" name="Google Shape;187;p4"/>
          <p:cNvGrpSpPr/>
          <p:nvPr/>
        </p:nvGrpSpPr>
        <p:grpSpPr>
          <a:xfrm>
            <a:off x="852525" y="2010120"/>
            <a:ext cx="9923766" cy="3170186"/>
            <a:chOff x="0" y="0"/>
            <a:chExt cx="9923766" cy="3170186"/>
          </a:xfrm>
        </p:grpSpPr>
        <p:sp>
          <p:nvSpPr>
            <p:cNvPr id="188" name="Google Shape;188;p4"/>
            <p:cNvSpPr/>
            <p:nvPr/>
          </p:nvSpPr>
          <p:spPr>
            <a:xfrm>
              <a:off x="0" y="0"/>
              <a:ext cx="7641300" cy="570633"/>
            </a:xfrm>
            <a:prstGeom prst="roundRect">
              <a:avLst>
                <a:gd fmla="val 1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16713" y="16713"/>
              <a:ext cx="6958778" cy="537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1" lang="en-AU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Business problem definition</a:t>
              </a:r>
              <a:endParaRPr b="1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70616" y="649888"/>
              <a:ext cx="7641300" cy="570633"/>
            </a:xfrm>
            <a:prstGeom prst="roundRect">
              <a:avLst>
                <a:gd fmla="val 1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87329" y="666601"/>
              <a:ext cx="6666346" cy="537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1" lang="en-AU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process design</a:t>
              </a:r>
              <a:endParaRPr b="1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41233" y="1299776"/>
              <a:ext cx="7641300" cy="570633"/>
            </a:xfrm>
            <a:prstGeom prst="roundRect">
              <a:avLst>
                <a:gd fmla="val 1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1157946" y="1316489"/>
              <a:ext cx="6666346" cy="537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1" lang="en-AU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Insights from data</a:t>
              </a:r>
              <a:endParaRPr b="1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711849" y="1949665"/>
              <a:ext cx="7641300" cy="570633"/>
            </a:xfrm>
            <a:prstGeom prst="roundRect">
              <a:avLst>
                <a:gd fmla="val 1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1728562" y="1966378"/>
              <a:ext cx="6666346" cy="537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1" lang="en-AU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Modelling &amp; Evaluating</a:t>
              </a:r>
              <a:endParaRPr b="1"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282466" y="2599553"/>
              <a:ext cx="7641300" cy="570633"/>
            </a:xfrm>
            <a:prstGeom prst="roundRect">
              <a:avLst>
                <a:gd fmla="val 1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2299179" y="2616266"/>
              <a:ext cx="6666346" cy="537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1" lang="en-AU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Conclusions &amp; </a:t>
              </a:r>
              <a:r>
                <a:rPr b="1" lang="en-AU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Next steps</a:t>
              </a:r>
              <a:endParaRPr b="1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7270388" y="416879"/>
              <a:ext cx="370911" cy="37091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FCC">
                <a:alpha val="89803"/>
              </a:srgbClr>
            </a:solidFill>
            <a:ln cap="rnd" cmpd="sng" w="9525">
              <a:solidFill>
                <a:srgbClr val="F6DF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7353843" y="416879"/>
              <a:ext cx="204001" cy="27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7841005" y="1066767"/>
              <a:ext cx="370911" cy="37091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2DACB">
                <a:alpha val="89803"/>
              </a:srgbClr>
            </a:solidFill>
            <a:ln cap="rnd" cmpd="sng" w="9525">
              <a:solidFill>
                <a:srgbClr val="F6DF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7924460" y="1066767"/>
              <a:ext cx="204001" cy="27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8411621" y="1707145"/>
              <a:ext cx="370911" cy="37091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FD6CB">
                <a:alpha val="89803"/>
              </a:srgbClr>
            </a:solidFill>
            <a:ln cap="rnd" cmpd="sng" w="9525">
              <a:solidFill>
                <a:srgbClr val="F6DF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8495076" y="1707145"/>
              <a:ext cx="204001" cy="27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8982238" y="2363374"/>
              <a:ext cx="370911" cy="37091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CD4CA">
                <a:alpha val="89803"/>
              </a:srgbClr>
            </a:solidFill>
            <a:ln cap="rnd" cmpd="sng" w="9525">
              <a:solidFill>
                <a:srgbClr val="F6DF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9065693" y="2363374"/>
              <a:ext cx="204001" cy="27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Institute of Data"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1755587" y="4792921"/>
            <a:ext cx="8676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1" lang="en-AU" sz="4400"/>
              <a:t>BUSINESS PROBLEM DEFINITION</a:t>
            </a:r>
            <a:endParaRPr/>
          </a:p>
        </p:txBody>
      </p:sp>
      <p:pic>
        <p:nvPicPr>
          <p:cNvPr descr="Lightbulb" id="212" name="Google Shape;2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2320" y="640080"/>
            <a:ext cx="3602736" cy="3602736"/>
          </a:xfrm>
          <a:prstGeom prst="roundRect">
            <a:avLst>
              <a:gd fmla="val 3517" name="adj"/>
            </a:avLst>
          </a:prstGeom>
          <a:noFill/>
          <a:ln cap="flat" cmpd="sng" w="38100">
            <a:solidFill>
              <a:srgbClr val="363D4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nstitute of Data" id="213" name="Google Shape;2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814200" y="541325"/>
            <a:ext cx="6849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</a:pPr>
            <a:r>
              <a:rPr b="1" lang="en-AU" sz="3000"/>
              <a:t>BUSINESS PROBLEM DEFINITION</a:t>
            </a:r>
            <a:endParaRPr b="1" sz="3000"/>
          </a:p>
        </p:txBody>
      </p:sp>
      <p:grpSp>
        <p:nvGrpSpPr>
          <p:cNvPr id="219" name="Google Shape;219;p6"/>
          <p:cNvGrpSpPr/>
          <p:nvPr/>
        </p:nvGrpSpPr>
        <p:grpSpPr>
          <a:xfrm>
            <a:off x="551544" y="2849098"/>
            <a:ext cx="10655526" cy="2219346"/>
            <a:chOff x="0" y="563098"/>
            <a:chExt cx="10655526" cy="2219346"/>
          </a:xfrm>
        </p:grpSpPr>
        <p:sp>
          <p:nvSpPr>
            <p:cNvPr id="220" name="Google Shape;220;p6"/>
            <p:cNvSpPr/>
            <p:nvPr/>
          </p:nvSpPr>
          <p:spPr>
            <a:xfrm>
              <a:off x="0" y="563098"/>
              <a:ext cx="2996866" cy="190301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32985" y="879434"/>
              <a:ext cx="2996866" cy="190301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388722" y="935171"/>
              <a:ext cx="2885392" cy="179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b="1" lang="en-AU" sz="2300">
                  <a:latin typeface="Century Gothic"/>
                  <a:ea typeface="Century Gothic"/>
                  <a:cs typeface="Century Gothic"/>
                  <a:sym typeface="Century Gothic"/>
                </a:rPr>
                <a:t>L</a:t>
              </a:r>
              <a:r>
                <a:rPr b="1" lang="en-AU" sz="2300">
                  <a:latin typeface="Century Gothic"/>
                  <a:ea typeface="Century Gothic"/>
                  <a:cs typeface="Century Gothic"/>
                  <a:sym typeface="Century Gothic"/>
                </a:rPr>
                <a:t>imit the production of accurate forecasts on room demand and revenue.</a:t>
              </a:r>
              <a:endParaRPr b="1" sz="23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662837" y="563098"/>
              <a:ext cx="2996866" cy="190301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995822" y="879434"/>
              <a:ext cx="2996866" cy="190301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4051559" y="935171"/>
              <a:ext cx="2885392" cy="179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b="1" lang="en-AU" sz="2300">
                  <a:latin typeface="Century Gothic"/>
                  <a:ea typeface="Century Gothic"/>
                  <a:cs typeface="Century Gothic"/>
                  <a:sym typeface="Century Gothic"/>
                </a:rPr>
                <a:t>Hotels implement rigid cancellation policies and overbooking strategies</a:t>
              </a:r>
              <a:endParaRPr b="1" sz="23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7325674" y="563098"/>
              <a:ext cx="2996866" cy="190301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7658660" y="879434"/>
              <a:ext cx="2996866" cy="190301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7714397" y="935171"/>
              <a:ext cx="2885392" cy="179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b="1" lang="en-AU" sz="2300">
                  <a:latin typeface="Century Gothic"/>
                  <a:ea typeface="Century Gothic"/>
                  <a:cs typeface="Century Gothic"/>
                  <a:sym typeface="Century Gothic"/>
                </a:rPr>
                <a:t>N</a:t>
              </a:r>
              <a:r>
                <a:rPr b="1" lang="en-AU" sz="2300">
                  <a:latin typeface="Century Gothic"/>
                  <a:ea typeface="Century Gothic"/>
                  <a:cs typeface="Century Gothic"/>
                  <a:sym typeface="Century Gothic"/>
                </a:rPr>
                <a:t>egative influence on revenue and reputation.</a:t>
              </a:r>
              <a:endParaRPr b="1" sz="23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Institute of Data" id="229" name="Google Shape;2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3916500" y="3743975"/>
            <a:ext cx="644400" cy="4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7582475" y="3743975"/>
            <a:ext cx="644400" cy="4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2082200" y="1470750"/>
            <a:ext cx="7899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</a:pPr>
            <a:r>
              <a:rPr b="1" lang="en-A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IMPACT OF BOOKING CANCELLATIONS ON HOTEL REVENUE?</a:t>
            </a:r>
            <a:br>
              <a:rPr b="1" lang="en-A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 amt="15000"/>
          </a:blip>
          <a:srcRect b="0" l="0" r="0" t="7786"/>
          <a:stretch/>
        </p:blipFill>
        <p:spPr>
          <a:xfrm>
            <a:off x="-67595" y="64903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 txBox="1"/>
          <p:nvPr/>
        </p:nvSpPr>
        <p:spPr>
          <a:xfrm>
            <a:off x="814200" y="1499925"/>
            <a:ext cx="63486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QUESTION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can we increase hotel revenue by predicting booking cancellation?  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5803700" y="3900525"/>
            <a:ext cx="61956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QUESTION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previous bookings, which machine learning model could be used to predict hotel booking cancellations?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nstitute of Data" id="240" name="Google Shape;2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7"/>
          <p:cNvSpPr txBox="1"/>
          <p:nvPr>
            <p:ph type="title"/>
          </p:nvPr>
        </p:nvSpPr>
        <p:spPr>
          <a:xfrm>
            <a:off x="814200" y="541325"/>
            <a:ext cx="6849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</a:pPr>
            <a:r>
              <a:rPr b="1" lang="en-AU" sz="3000"/>
              <a:t>BUSINESS PROBLEM DEFINITION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/>
          <p:nvPr>
            <p:ph type="title"/>
          </p:nvPr>
        </p:nvSpPr>
        <p:spPr>
          <a:xfrm>
            <a:off x="1856363" y="5387926"/>
            <a:ext cx="8676222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1" lang="en-AU" sz="4800"/>
              <a:t>DATA PROCESS DESIGN</a:t>
            </a:r>
            <a:endParaRPr/>
          </a:p>
        </p:txBody>
      </p:sp>
      <p:pic>
        <p:nvPicPr>
          <p:cNvPr descr="Institute of Data" id="247" name="Google Shape;2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8052" y="229260"/>
            <a:ext cx="23812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8"/>
          <p:cNvPicPr preferRelativeResize="0"/>
          <p:nvPr/>
        </p:nvPicPr>
        <p:blipFill rotWithShape="1">
          <a:blip r:embed="rId4">
            <a:alphaModFix/>
          </a:blip>
          <a:srcRect b="18507" l="8609" r="0" t="0"/>
          <a:stretch/>
        </p:blipFill>
        <p:spPr>
          <a:xfrm>
            <a:off x="2617109" y="1425963"/>
            <a:ext cx="7154741" cy="35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>
            <p:ph type="title"/>
          </p:nvPr>
        </p:nvSpPr>
        <p:spPr>
          <a:xfrm>
            <a:off x="1141413" y="609600"/>
            <a:ext cx="9905998" cy="614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AU"/>
              <a:t>SUMMARY</a:t>
            </a:r>
            <a:endParaRPr/>
          </a:p>
        </p:txBody>
      </p:sp>
      <p:pic>
        <p:nvPicPr>
          <p:cNvPr descr="Institute of Data" id="254" name="Google Shape;2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8052" y="201125"/>
            <a:ext cx="2381250" cy="82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9"/>
          <p:cNvGraphicFramePr/>
          <p:nvPr/>
        </p:nvGraphicFramePr>
        <p:xfrm>
          <a:off x="1141425" y="16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{8704CCED-9964-4843-8904-23D9C50AEE56}</a:tableStyleId>
              </a:tblPr>
              <a:tblGrid>
                <a:gridCol w="3429000"/>
                <a:gridCol w="3429000"/>
                <a:gridCol w="3429000"/>
              </a:tblGrid>
              <a:tr h="50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</a:t>
                      </a:r>
                      <a:endParaRPr b="1"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Approach</a:t>
                      </a:r>
                      <a:endParaRPr b="1"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 b="1"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17965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The data was collected from the same PMS databases of 4 hotels in Europe.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All four hotels are 4 stars and 5 stars ranging in sizes from 86 to 180 rooms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Top 3 important features in predicting booking cancellations: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_Deposit types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_Lead time (Total days between booking day and arrival day)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_Average Daily Rate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There is a high percentage of booking cancellations at 37, 6% over 3 years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Travel Agents are the main sources of bookings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Bookings made over one year in advance often lead to cancellations.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Bookings with no deposit are frequently cancelled.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The model is able to predict booking cancellations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RandomForestClassifier model has the best performance with 89% Accuracy.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Montserrat Medium"/>
                        <a:buAutoNum type="arabicPeriod"/>
                      </a:pPr>
                      <a:r>
                        <a:rPr lang="en-AU" sz="15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Results can allow hotel manager to reduce revenue loss from cancellations and the risks associated from overbooking.</a:t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2020-06-02T10:59:41Z</dcterms:created>
  <dc:creator>Uy Trọng</dc:creator>
</cp:coreProperties>
</file>